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Layouts/slideLayout39.xml" ContentType="application/vnd.openxmlformats-officedocument.presentationml.slideLayout+xml"/>
  <Override PartName="/ppt/notesSlides/notesSlide2.xml" ContentType="application/vnd.openxmlformats-officedocument.presentationml.notesSlide+xml"/>
  <Override PartName="/customXml/itemProps1.xml" ContentType="application/vnd.openxmlformats-officedocument.customXmlProperties+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docProps/custom.xml" ContentType="application/vnd.openxmlformats-officedocument.custom-properties+xml"/>
  <Override PartName="/ppt/notesSlides/notesSlide12.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customXml/itemProps2.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bin" ContentType="application/vnd.openxmlformats-officedocument.oleObject"/>
  <Default Extension="png" ContentType="image/png"/>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43.xml" ContentType="application/vnd.openxmlformats-officedocument.presentationml.slideLayout+xml"/>
  <Default Extension="emf" ContentType="image/x-emf"/>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notesSlides/notesSlide13.xml" ContentType="application/vnd.openxmlformats-officedocument.presentationml.notesSlide+xml"/>
  <Default Extension="wdp" ContentType="image/vnd.ms-photo"/>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customXml/itemProps3.xml" ContentType="application/vnd.openxmlformats-officedocument.customXml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notesSlides/notesSlide14.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Layouts/slideLayout38.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notesSlides/notesSlide19.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Layouts/slideLayout16.xml" ContentType="application/vnd.openxmlformats-officedocument.presentationml.slideLayout+xml"/>
  <Override PartName="/ppt/slideLayouts/slideLayout34.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4364" r:id="rId4"/>
  </p:sldMasterIdLst>
  <p:notesMasterIdLst>
    <p:notesMasterId r:id="rId72"/>
  </p:notesMasterIdLst>
  <p:handoutMasterIdLst>
    <p:handoutMasterId r:id="rId73"/>
  </p:handoutMasterIdLst>
  <p:sldIdLst>
    <p:sldId id="487" r:id="rId5"/>
    <p:sldId id="591" r:id="rId6"/>
    <p:sldId id="552" r:id="rId7"/>
    <p:sldId id="553" r:id="rId8"/>
    <p:sldId id="554" r:id="rId9"/>
    <p:sldId id="556" r:id="rId10"/>
    <p:sldId id="557" r:id="rId11"/>
    <p:sldId id="560" r:id="rId12"/>
    <p:sldId id="606" r:id="rId13"/>
    <p:sldId id="683" r:id="rId14"/>
    <p:sldId id="684" r:id="rId15"/>
    <p:sldId id="561" r:id="rId16"/>
    <p:sldId id="595" r:id="rId17"/>
    <p:sldId id="603" r:id="rId18"/>
    <p:sldId id="598" r:id="rId19"/>
    <p:sldId id="659" r:id="rId20"/>
    <p:sldId id="660" r:id="rId21"/>
    <p:sldId id="594" r:id="rId22"/>
    <p:sldId id="604" r:id="rId23"/>
    <p:sldId id="566" r:id="rId24"/>
    <p:sldId id="601" r:id="rId25"/>
    <p:sldId id="662" r:id="rId26"/>
    <p:sldId id="663" r:id="rId27"/>
    <p:sldId id="664" r:id="rId28"/>
    <p:sldId id="593" r:id="rId29"/>
    <p:sldId id="562" r:id="rId30"/>
    <p:sldId id="602" r:id="rId31"/>
    <p:sldId id="597" r:id="rId32"/>
    <p:sldId id="665" r:id="rId33"/>
    <p:sldId id="573" r:id="rId34"/>
    <p:sldId id="682" r:id="rId35"/>
    <p:sldId id="667" r:id="rId36"/>
    <p:sldId id="592" r:id="rId37"/>
    <p:sldId id="574" r:id="rId38"/>
    <p:sldId id="666" r:id="rId39"/>
    <p:sldId id="583" r:id="rId40"/>
    <p:sldId id="584" r:id="rId41"/>
    <p:sldId id="585" r:id="rId42"/>
    <p:sldId id="632" r:id="rId43"/>
    <p:sldId id="633" r:id="rId44"/>
    <p:sldId id="634" r:id="rId45"/>
    <p:sldId id="670" r:id="rId46"/>
    <p:sldId id="671" r:id="rId47"/>
    <p:sldId id="672" r:id="rId48"/>
    <p:sldId id="648" r:id="rId49"/>
    <p:sldId id="638" r:id="rId50"/>
    <p:sldId id="639" r:id="rId51"/>
    <p:sldId id="641" r:id="rId52"/>
    <p:sldId id="649" r:id="rId53"/>
    <p:sldId id="642" r:id="rId54"/>
    <p:sldId id="647" r:id="rId55"/>
    <p:sldId id="643" r:id="rId56"/>
    <p:sldId id="650" r:id="rId57"/>
    <p:sldId id="652" r:id="rId58"/>
    <p:sldId id="658" r:id="rId59"/>
    <p:sldId id="645" r:id="rId60"/>
    <p:sldId id="675" r:id="rId61"/>
    <p:sldId id="676" r:id="rId62"/>
    <p:sldId id="677" r:id="rId63"/>
    <p:sldId id="651" r:id="rId64"/>
    <p:sldId id="655" r:id="rId65"/>
    <p:sldId id="657" r:id="rId66"/>
    <p:sldId id="673" r:id="rId67"/>
    <p:sldId id="674" r:id="rId68"/>
    <p:sldId id="607" r:id="rId69"/>
    <p:sldId id="679" r:id="rId70"/>
    <p:sldId id="680" r:id="rId71"/>
  </p:sldIdLst>
  <p:sldSz cx="9144000" cy="6858000" type="screen4x3"/>
  <p:notesSz cx="6797675" cy="987266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0">
          <p15:clr>
            <a:srgbClr val="A4A3A4"/>
          </p15:clr>
        </p15:guide>
        <p15:guide id="11" orient="horz" pos="2160">
          <p15:clr>
            <a:srgbClr val="A4A3A4"/>
          </p15:clr>
        </p15:guide>
      </p15:sldGuideLst>
    </p:ext>
    <p:ext uri="{2D200454-40CA-4A62-9FC3-DE9A4176ACB9}">
      <p15:notesGuideLst xmlns:p15="http://schemas.microsoft.com/office/powerpoint/2012/main" xmlns="">
        <p15:guide id="1" orient="horz" pos="3110" userDrawn="1">
          <p15:clr>
            <a:srgbClr val="A4A3A4"/>
          </p15:clr>
        </p15:guide>
        <p15:guide id="2" pos="2142"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hingra, Vijay K. (IN - Mumbai)" initials="DVK(-M" lastIdx="17" clrIdx="0">
    <p:extLst>
      <p:ext uri="{19B8F6BF-5375-455C-9EA6-DF929625EA0E}">
        <p15:presenceInfo xmlns:p15="http://schemas.microsoft.com/office/powerpoint/2012/main" xmlns="" userId="S-1-5-21-776561741-1482476501-682003330-27637" providerId="AD"/>
      </p:ext>
    </p:extLst>
  </p:cmAuthor>
  <p:cmAuthor id="2" name="Jain, Pinkesh (IN - Pune)" initials="JP(-P" lastIdx="1" clrIdx="1">
    <p:extLst>
      <p:ext uri="{19B8F6BF-5375-455C-9EA6-DF929625EA0E}">
        <p15:presenceInfo xmlns:p15="http://schemas.microsoft.com/office/powerpoint/2012/main" xmlns="" userId="S-1-5-21-776561741-1482476501-682003330-313786" providerId="AD"/>
      </p:ext>
    </p:extLst>
  </p:cmAuthor>
  <p:cmAuthor id="3" name="Khivasara, Meena (IN - Mumbai)" initials="KM(-M" lastIdx="1" clrIdx="2">
    <p:extLst>
      <p:ext uri="{19B8F6BF-5375-455C-9EA6-DF929625EA0E}">
        <p15:presenceInfo xmlns:p15="http://schemas.microsoft.com/office/powerpoint/2012/main" xmlns="" userId="S-1-5-21-776561741-1482476501-682003330-930095" providerId="AD"/>
      </p:ext>
    </p:extLst>
  </p:cmAuthor>
  <p:cmAuthor id="4" name="Barbhaya, Rushabh (IN - Mumbai)" initials="BR(-M" lastIdx="1" clrIdx="3">
    <p:extLst>
      <p:ext uri="{19B8F6BF-5375-455C-9EA6-DF929625EA0E}">
        <p15:presenceInfo xmlns:p15="http://schemas.microsoft.com/office/powerpoint/2012/main" xmlns="" userId="S-1-5-21-776561741-1482476501-682003330-99899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963" autoAdjust="0"/>
  </p:normalViewPr>
  <p:slideViewPr>
    <p:cSldViewPr snapToGrid="0">
      <p:cViewPr varScale="1">
        <p:scale>
          <a:sx n="69" d="100"/>
          <a:sy n="69" d="100"/>
        </p:scale>
        <p:origin x="-1440" y="-108"/>
      </p:cViewPr>
      <p:guideLst>
        <p:guide orient="horz" pos="2160"/>
        <p:guide/>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53" d="100"/>
          <a:sy n="53" d="100"/>
        </p:scale>
        <p:origin x="2820" y="84"/>
      </p:cViewPr>
      <p:guideLst>
        <p:guide orient="horz" pos="3110"/>
        <p:guide pos="2142"/>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slide" Target="slides/slide64.xml"/><Relationship Id="rId76" Type="http://schemas.openxmlformats.org/officeDocument/2006/relationships/viewProps" Target="viewProps.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commentAuthors" Target="commen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61" Type="http://schemas.openxmlformats.org/officeDocument/2006/relationships/slide" Target="slides/slide57.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handoutMaster" Target="handoutMasters/handoutMaster1.xml"/><Relationship Id="rId78"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notesMaster" Target="notesMasters/notesMaster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8" y="0"/>
            <a:ext cx="2946400" cy="495300"/>
          </a:xfrm>
          <a:prstGeom prst="rect">
            <a:avLst/>
          </a:prstGeom>
        </p:spPr>
        <p:txBody>
          <a:bodyPr vert="horz" lIns="91440" tIns="45720" rIns="91440" bIns="45720" rtlCol="0"/>
          <a:lstStyle>
            <a:lvl1pPr algn="l">
              <a:defRPr sz="1200"/>
            </a:lvl1pPr>
          </a:lstStyle>
          <a:p>
            <a:endParaRPr lang="en-IN" dirty="0"/>
          </a:p>
        </p:txBody>
      </p:sp>
      <p:sp>
        <p:nvSpPr>
          <p:cNvPr id="3" name="Date Placeholder 2"/>
          <p:cNvSpPr>
            <a:spLocks noGrp="1"/>
          </p:cNvSpPr>
          <p:nvPr>
            <p:ph type="dt" sz="quarter" idx="1"/>
          </p:nvPr>
        </p:nvSpPr>
        <p:spPr>
          <a:xfrm>
            <a:off x="3849696" y="0"/>
            <a:ext cx="2946400" cy="495300"/>
          </a:xfrm>
          <a:prstGeom prst="rect">
            <a:avLst/>
          </a:prstGeom>
        </p:spPr>
        <p:txBody>
          <a:bodyPr vert="horz" lIns="91440" tIns="45720" rIns="91440" bIns="45720" rtlCol="0"/>
          <a:lstStyle>
            <a:lvl1pPr algn="r">
              <a:defRPr sz="1200"/>
            </a:lvl1pPr>
          </a:lstStyle>
          <a:p>
            <a:fld id="{36EA7481-ABA2-40FE-B84A-1C53C8B0B8CE}" type="datetimeFigureOut">
              <a:rPr lang="en-IN" smtClean="0"/>
              <a:pPr/>
              <a:t>07-09-2018</a:t>
            </a:fld>
            <a:endParaRPr lang="en-IN" dirty="0"/>
          </a:p>
        </p:txBody>
      </p:sp>
      <p:sp>
        <p:nvSpPr>
          <p:cNvPr id="4" name="Footer Placeholder 3"/>
          <p:cNvSpPr>
            <a:spLocks noGrp="1"/>
          </p:cNvSpPr>
          <p:nvPr>
            <p:ph type="ftr" sz="quarter" idx="2"/>
          </p:nvPr>
        </p:nvSpPr>
        <p:spPr>
          <a:xfrm>
            <a:off x="8" y="9377363"/>
            <a:ext cx="2946400" cy="495300"/>
          </a:xfrm>
          <a:prstGeom prst="rect">
            <a:avLst/>
          </a:prstGeom>
        </p:spPr>
        <p:txBody>
          <a:bodyPr vert="horz" lIns="91440" tIns="45720" rIns="91440" bIns="45720" rtlCol="0" anchor="b"/>
          <a:lstStyle>
            <a:lvl1pPr algn="l">
              <a:defRPr sz="1200"/>
            </a:lvl1pPr>
          </a:lstStyle>
          <a:p>
            <a:endParaRPr lang="en-IN" dirty="0"/>
          </a:p>
        </p:txBody>
      </p:sp>
      <p:sp>
        <p:nvSpPr>
          <p:cNvPr id="5" name="Slide Number Placeholder 4"/>
          <p:cNvSpPr>
            <a:spLocks noGrp="1"/>
          </p:cNvSpPr>
          <p:nvPr>
            <p:ph type="sldNum" sz="quarter" idx="3"/>
          </p:nvPr>
        </p:nvSpPr>
        <p:spPr>
          <a:xfrm>
            <a:off x="3849696" y="9377363"/>
            <a:ext cx="2946400" cy="495300"/>
          </a:xfrm>
          <a:prstGeom prst="rect">
            <a:avLst/>
          </a:prstGeom>
        </p:spPr>
        <p:txBody>
          <a:bodyPr vert="horz" lIns="91440" tIns="45720" rIns="91440" bIns="45720" rtlCol="0" anchor="b"/>
          <a:lstStyle>
            <a:lvl1pPr algn="r">
              <a:defRPr sz="1200"/>
            </a:lvl1pPr>
          </a:lstStyle>
          <a:p>
            <a:fld id="{3B76714E-201B-4C97-955B-C1E0B6C4B49E}" type="slidenum">
              <a:rPr lang="en-IN" smtClean="0"/>
              <a:pPr/>
              <a:t>‹#›</a:t>
            </a:fld>
            <a:endParaRPr lang="en-IN" dirty="0"/>
          </a:p>
        </p:txBody>
      </p:sp>
    </p:spTree>
    <p:extLst>
      <p:ext uri="{BB962C8B-B14F-4D97-AF65-F5344CB8AC3E}">
        <p14:creationId xmlns:p14="http://schemas.microsoft.com/office/powerpoint/2010/main" xmlns="" val="24358802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7" y="9"/>
            <a:ext cx="2945955" cy="494613"/>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50245" y="9"/>
            <a:ext cx="2945955" cy="494613"/>
          </a:xfrm>
          <a:prstGeom prst="rect">
            <a:avLst/>
          </a:prstGeom>
        </p:spPr>
        <p:txBody>
          <a:bodyPr vert="horz" lIns="91440" tIns="45720" rIns="91440" bIns="45720" rtlCol="0"/>
          <a:lstStyle>
            <a:lvl1pPr algn="r">
              <a:defRPr sz="1200"/>
            </a:lvl1pPr>
          </a:lstStyle>
          <a:p>
            <a:fld id="{81FE4C87-5B95-4914-A0E5-06720955BF4D}" type="datetimeFigureOut">
              <a:rPr lang="en-US" smtClean="0"/>
              <a:pPr/>
              <a:t>07-Sep-18</a:t>
            </a:fld>
            <a:endParaRPr lang="en-US" dirty="0"/>
          </a:p>
        </p:txBody>
      </p:sp>
      <p:sp>
        <p:nvSpPr>
          <p:cNvPr id="4" name="Slide Image Placeholder 3"/>
          <p:cNvSpPr>
            <a:spLocks noGrp="1" noRot="1" noChangeAspect="1"/>
          </p:cNvSpPr>
          <p:nvPr>
            <p:ph type="sldImg" idx="2"/>
          </p:nvPr>
        </p:nvSpPr>
        <p:spPr>
          <a:xfrm>
            <a:off x="1179513" y="1236663"/>
            <a:ext cx="4438650" cy="3328987"/>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0072" y="4751877"/>
            <a:ext cx="5437549" cy="3886709"/>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7" y="9378051"/>
            <a:ext cx="2945955" cy="494612"/>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50245" y="9378051"/>
            <a:ext cx="2945955" cy="494612"/>
          </a:xfrm>
          <a:prstGeom prst="rect">
            <a:avLst/>
          </a:prstGeom>
        </p:spPr>
        <p:txBody>
          <a:bodyPr vert="horz" lIns="91440" tIns="45720" rIns="91440" bIns="45720" rtlCol="0" anchor="b"/>
          <a:lstStyle>
            <a:lvl1pPr algn="r">
              <a:defRPr sz="1200"/>
            </a:lvl1pPr>
          </a:lstStyle>
          <a:p>
            <a:fld id="{27676E60-799A-4F32-AAD6-F4A45105D685}" type="slidenum">
              <a:rPr lang="en-US" smtClean="0"/>
              <a:pPr/>
              <a:t>‹#›</a:t>
            </a:fld>
            <a:endParaRPr lang="en-US" dirty="0"/>
          </a:p>
        </p:txBody>
      </p:sp>
    </p:spTree>
    <p:extLst>
      <p:ext uri="{BB962C8B-B14F-4D97-AF65-F5344CB8AC3E}">
        <p14:creationId xmlns:p14="http://schemas.microsoft.com/office/powerpoint/2010/main" xmlns="" val="11924581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27676E60-799A-4F32-AAD6-F4A45105D685}" type="slidenum">
              <a:rPr lang="en-US" smtClean="0"/>
              <a:pPr/>
              <a:t>1</a:t>
            </a:fld>
            <a:endParaRPr lang="en-US" dirty="0"/>
          </a:p>
        </p:txBody>
      </p:sp>
    </p:spTree>
    <p:extLst>
      <p:ext uri="{BB962C8B-B14F-4D97-AF65-F5344CB8AC3E}">
        <p14:creationId xmlns:p14="http://schemas.microsoft.com/office/powerpoint/2010/main" xmlns="" val="19417901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C0F4A2C8-6C88-4E71-83EE-698B9D4FE22F}" type="slidenum">
              <a:rPr lang="en-GB" smtClean="0">
                <a:solidFill>
                  <a:prstClr val="black"/>
                </a:solidFill>
              </a:rPr>
              <a:pPr/>
              <a:t>35</a:t>
            </a:fld>
            <a:endParaRPr lang="en-GB">
              <a:solidFill>
                <a:prstClr val="black"/>
              </a:solidFill>
            </a:endParaRPr>
          </a:p>
        </p:txBody>
      </p:sp>
    </p:spTree>
    <p:extLst>
      <p:ext uri="{BB962C8B-B14F-4D97-AF65-F5344CB8AC3E}">
        <p14:creationId xmlns:p14="http://schemas.microsoft.com/office/powerpoint/2010/main" xmlns="" val="19065735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C0F4A2C8-6C88-4E71-83EE-698B9D4FE22F}" type="slidenum">
              <a:rPr lang="en-GB" smtClean="0">
                <a:solidFill>
                  <a:prstClr val="black"/>
                </a:solidFill>
              </a:rPr>
              <a:pPr/>
              <a:t>42</a:t>
            </a:fld>
            <a:endParaRPr lang="en-GB">
              <a:solidFill>
                <a:prstClr val="black"/>
              </a:solidFill>
            </a:endParaRPr>
          </a:p>
        </p:txBody>
      </p:sp>
    </p:spTree>
    <p:extLst>
      <p:ext uri="{BB962C8B-B14F-4D97-AF65-F5344CB8AC3E}">
        <p14:creationId xmlns:p14="http://schemas.microsoft.com/office/powerpoint/2010/main" xmlns="" val="26881427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Sc in </a:t>
            </a:r>
            <a:r>
              <a:rPr lang="en-GB" dirty="0" err="1" smtClean="0"/>
              <a:t>maruti</a:t>
            </a:r>
            <a:r>
              <a:rPr lang="en-GB" dirty="0" smtClean="0"/>
              <a:t> </a:t>
            </a:r>
            <a:r>
              <a:rPr lang="en-GB" dirty="0" err="1" smtClean="0"/>
              <a:t>udyog</a:t>
            </a:r>
            <a:r>
              <a:rPr lang="en-GB" dirty="0" smtClean="0"/>
              <a:t>?</a:t>
            </a:r>
            <a:endParaRPr lang="en-GB" dirty="0"/>
          </a:p>
        </p:txBody>
      </p:sp>
      <p:sp>
        <p:nvSpPr>
          <p:cNvPr id="4" name="Slide Number Placeholder 3"/>
          <p:cNvSpPr>
            <a:spLocks noGrp="1"/>
          </p:cNvSpPr>
          <p:nvPr>
            <p:ph type="sldNum" sz="quarter" idx="10"/>
          </p:nvPr>
        </p:nvSpPr>
        <p:spPr/>
        <p:txBody>
          <a:bodyPr/>
          <a:lstStyle/>
          <a:p>
            <a:fld id="{C0F4A2C8-6C88-4E71-83EE-698B9D4FE22F}" type="slidenum">
              <a:rPr lang="en-GB" smtClean="0">
                <a:solidFill>
                  <a:prstClr val="black"/>
                </a:solidFill>
              </a:rPr>
              <a:pPr/>
              <a:t>43</a:t>
            </a:fld>
            <a:endParaRPr lang="en-GB">
              <a:solidFill>
                <a:prstClr val="black"/>
              </a:solidFill>
            </a:endParaRPr>
          </a:p>
        </p:txBody>
      </p:sp>
    </p:spTree>
    <p:extLst>
      <p:ext uri="{BB962C8B-B14F-4D97-AF65-F5344CB8AC3E}">
        <p14:creationId xmlns:p14="http://schemas.microsoft.com/office/powerpoint/2010/main" xmlns="" val="2774927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Font typeface="+mj-lt"/>
              <a:buAutoNum type="arabicPeriod"/>
            </a:pPr>
            <a:r>
              <a:rPr lang="en-GB" dirty="0" smtClean="0"/>
              <a:t>Madras</a:t>
            </a:r>
            <a:r>
              <a:rPr lang="en-GB" baseline="0" dirty="0" smtClean="0"/>
              <a:t> industrial – discount on debentures over 12 years</a:t>
            </a:r>
          </a:p>
          <a:p>
            <a:pPr marL="228600" indent="-228600">
              <a:buFont typeface="+mj-lt"/>
              <a:buAutoNum type="arabicPeriod"/>
            </a:pPr>
            <a:r>
              <a:rPr lang="en-GB" baseline="0" dirty="0" err="1" smtClean="0"/>
              <a:t>TapariaTools</a:t>
            </a:r>
            <a:r>
              <a:rPr lang="en-GB" baseline="0" dirty="0" smtClean="0"/>
              <a:t> – </a:t>
            </a:r>
            <a:r>
              <a:rPr lang="en-GB" baseline="0" dirty="0" err="1" smtClean="0"/>
              <a:t>debentureholder</a:t>
            </a:r>
            <a:r>
              <a:rPr lang="en-GB" baseline="0" dirty="0" smtClean="0"/>
              <a:t> had 2 options i.e. Receive interest over 5 years or one-time upfront at discounted value</a:t>
            </a:r>
            <a:endParaRPr lang="en-GB" dirty="0"/>
          </a:p>
        </p:txBody>
      </p:sp>
      <p:sp>
        <p:nvSpPr>
          <p:cNvPr id="4" name="Slide Number Placeholder 3"/>
          <p:cNvSpPr>
            <a:spLocks noGrp="1"/>
          </p:cNvSpPr>
          <p:nvPr>
            <p:ph type="sldNum" sz="quarter" idx="10"/>
          </p:nvPr>
        </p:nvSpPr>
        <p:spPr/>
        <p:txBody>
          <a:bodyPr/>
          <a:lstStyle/>
          <a:p>
            <a:fld id="{C0F4A2C8-6C88-4E71-83EE-698B9D4FE22F}" type="slidenum">
              <a:rPr lang="en-GB" smtClean="0">
                <a:solidFill>
                  <a:prstClr val="black"/>
                </a:solidFill>
              </a:rPr>
              <a:pPr/>
              <a:t>44</a:t>
            </a:fld>
            <a:endParaRPr lang="en-GB">
              <a:solidFill>
                <a:prstClr val="black"/>
              </a:solidFill>
            </a:endParaRPr>
          </a:p>
        </p:txBody>
      </p:sp>
    </p:spTree>
    <p:extLst>
      <p:ext uri="{BB962C8B-B14F-4D97-AF65-F5344CB8AC3E}">
        <p14:creationId xmlns:p14="http://schemas.microsoft.com/office/powerpoint/2010/main" xmlns="" val="18690951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0F4A2C8-6C88-4E71-83EE-698B9D4FE22F}" type="slidenum">
              <a:rPr lang="en-GB" smtClean="0"/>
              <a:pPr/>
              <a:t>57</a:t>
            </a:fld>
            <a:endParaRPr lang="en-GB"/>
          </a:p>
        </p:txBody>
      </p:sp>
    </p:spTree>
    <p:extLst>
      <p:ext uri="{BB962C8B-B14F-4D97-AF65-F5344CB8AC3E}">
        <p14:creationId xmlns:p14="http://schemas.microsoft.com/office/powerpoint/2010/main" xmlns="" val="27052555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0F4A2C8-6C88-4E71-83EE-698B9D4FE22F}" type="slidenum">
              <a:rPr lang="en-GB" smtClean="0"/>
              <a:pPr/>
              <a:t>58</a:t>
            </a:fld>
            <a:endParaRPr lang="en-GB"/>
          </a:p>
        </p:txBody>
      </p:sp>
    </p:spTree>
    <p:extLst>
      <p:ext uri="{BB962C8B-B14F-4D97-AF65-F5344CB8AC3E}">
        <p14:creationId xmlns:p14="http://schemas.microsoft.com/office/powerpoint/2010/main" xmlns="" val="142497993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0F4A2C8-6C88-4E71-83EE-698B9D4FE22F}" type="slidenum">
              <a:rPr lang="en-GB" smtClean="0"/>
              <a:pPr/>
              <a:t>59</a:t>
            </a:fld>
            <a:endParaRPr lang="en-GB"/>
          </a:p>
        </p:txBody>
      </p:sp>
    </p:spTree>
    <p:extLst>
      <p:ext uri="{BB962C8B-B14F-4D97-AF65-F5344CB8AC3E}">
        <p14:creationId xmlns:p14="http://schemas.microsoft.com/office/powerpoint/2010/main" xmlns="" val="275906755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C0F4A2C8-6C88-4E71-83EE-698B9D4FE22F}" type="slidenum">
              <a:rPr lang="en-GB" smtClean="0">
                <a:solidFill>
                  <a:prstClr val="black"/>
                </a:solidFill>
              </a:rPr>
              <a:pPr/>
              <a:t>63</a:t>
            </a:fld>
            <a:endParaRPr lang="en-GB">
              <a:solidFill>
                <a:prstClr val="black"/>
              </a:solidFill>
            </a:endParaRPr>
          </a:p>
        </p:txBody>
      </p:sp>
    </p:spTree>
    <p:extLst>
      <p:ext uri="{BB962C8B-B14F-4D97-AF65-F5344CB8AC3E}">
        <p14:creationId xmlns:p14="http://schemas.microsoft.com/office/powerpoint/2010/main" xmlns="" val="230050189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C0F4A2C8-6C88-4E71-83EE-698B9D4FE22F}" type="slidenum">
              <a:rPr lang="en-GB" smtClean="0">
                <a:solidFill>
                  <a:prstClr val="black"/>
                </a:solidFill>
              </a:rPr>
              <a:pPr/>
              <a:t>64</a:t>
            </a:fld>
            <a:endParaRPr lang="en-GB">
              <a:solidFill>
                <a:prstClr val="black"/>
              </a:solidFill>
            </a:endParaRPr>
          </a:p>
        </p:txBody>
      </p:sp>
    </p:spTree>
    <p:extLst>
      <p:ext uri="{BB962C8B-B14F-4D97-AF65-F5344CB8AC3E}">
        <p14:creationId xmlns:p14="http://schemas.microsoft.com/office/powerpoint/2010/main" xmlns="" val="16751051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0F4A2C8-6C88-4E71-83EE-698B9D4FE22F}" type="slidenum">
              <a:rPr lang="en-GB" smtClean="0"/>
              <a:pPr/>
              <a:t>66</a:t>
            </a:fld>
            <a:endParaRPr lang="en-GB"/>
          </a:p>
        </p:txBody>
      </p:sp>
    </p:spTree>
    <p:extLst>
      <p:ext uri="{BB962C8B-B14F-4D97-AF65-F5344CB8AC3E}">
        <p14:creationId xmlns:p14="http://schemas.microsoft.com/office/powerpoint/2010/main" xmlns="" val="37172245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Char char="•"/>
            </a:pPr>
            <a:r>
              <a:rPr lang="en-GB" dirty="0" smtClean="0"/>
              <a:t> 145A inserted </a:t>
            </a:r>
            <a:r>
              <a:rPr lang="en-GB" dirty="0" err="1" smtClean="0"/>
              <a:t>w.e.f</a:t>
            </a:r>
            <a:r>
              <a:rPr lang="en-GB" dirty="0" smtClean="0"/>
              <a:t>. 1.4.1999</a:t>
            </a:r>
            <a:endParaRPr lang="en-GB" dirty="0"/>
          </a:p>
        </p:txBody>
      </p:sp>
      <p:sp>
        <p:nvSpPr>
          <p:cNvPr id="4" name="Slide Number Placeholder 3"/>
          <p:cNvSpPr>
            <a:spLocks noGrp="1"/>
          </p:cNvSpPr>
          <p:nvPr>
            <p:ph type="sldNum" sz="quarter" idx="10"/>
          </p:nvPr>
        </p:nvSpPr>
        <p:spPr/>
        <p:txBody>
          <a:bodyPr/>
          <a:lstStyle/>
          <a:p>
            <a:fld id="{C0F4A2C8-6C88-4E71-83EE-698B9D4FE22F}" type="slidenum">
              <a:rPr lang="en-GB" smtClean="0">
                <a:solidFill>
                  <a:prstClr val="black"/>
                </a:solidFill>
              </a:rPr>
              <a:pPr/>
              <a:t>16</a:t>
            </a:fld>
            <a:endParaRPr lang="en-GB">
              <a:solidFill>
                <a:prstClr val="black"/>
              </a:solidFill>
            </a:endParaRPr>
          </a:p>
        </p:txBody>
      </p:sp>
    </p:spTree>
    <p:extLst>
      <p:ext uri="{BB962C8B-B14F-4D97-AF65-F5344CB8AC3E}">
        <p14:creationId xmlns:p14="http://schemas.microsoft.com/office/powerpoint/2010/main" xmlns="" val="226325538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8888" y="720725"/>
            <a:ext cx="4797425" cy="3598863"/>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a:xfrm>
            <a:off x="4143375" y="9120188"/>
            <a:ext cx="3170238" cy="481012"/>
          </a:xfrm>
          <a:prstGeom prst="rect">
            <a:avLst/>
          </a:prstGeom>
        </p:spPr>
        <p:txBody>
          <a:bodyPr/>
          <a:lstStyle/>
          <a:p>
            <a:fld id="{B1FEB637-BC42-497E-9119-65CA0380A6EE}" type="slidenum">
              <a:rPr lang="en-GB" smtClean="0">
                <a:solidFill>
                  <a:prstClr val="black"/>
                </a:solidFill>
              </a:rPr>
              <a:pPr/>
              <a:t>67</a:t>
            </a:fld>
            <a:endParaRPr lang="en-GB" dirty="0">
              <a:solidFill>
                <a:prstClr val="black"/>
              </a:solidFill>
            </a:endParaRPr>
          </a:p>
        </p:txBody>
      </p:sp>
    </p:spTree>
    <p:extLst>
      <p:ext uri="{BB962C8B-B14F-4D97-AF65-F5344CB8AC3E}">
        <p14:creationId xmlns:p14="http://schemas.microsoft.com/office/powerpoint/2010/main" xmlns="" val="15193682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Font typeface="+mj-lt"/>
              <a:buNone/>
            </a:pPr>
            <a:r>
              <a:rPr lang="en-US" sz="1200" dirty="0" smtClean="0">
                <a:solidFill>
                  <a:schemeClr val="tx1"/>
                </a:solidFill>
              </a:rPr>
              <a:t>Negative </a:t>
            </a:r>
            <a:r>
              <a:rPr lang="en-US" sz="1200" dirty="0" err="1" smtClean="0">
                <a:solidFill>
                  <a:schemeClr val="tx1"/>
                </a:solidFill>
              </a:rPr>
              <a:t>Trib</a:t>
            </a:r>
            <a:r>
              <a:rPr lang="en-US" sz="1200" dirty="0" smtClean="0">
                <a:solidFill>
                  <a:schemeClr val="tx1"/>
                </a:solidFill>
              </a:rPr>
              <a:t> decisions</a:t>
            </a:r>
          </a:p>
          <a:p>
            <a:pPr marL="228600" indent="-228600">
              <a:buFont typeface="+mj-lt"/>
              <a:buAutoNum type="arabicPeriod"/>
            </a:pPr>
            <a:r>
              <a:rPr lang="en-US" sz="1200" dirty="0" smtClean="0">
                <a:solidFill>
                  <a:schemeClr val="tx1"/>
                </a:solidFill>
              </a:rPr>
              <a:t>Ajanta Raj – cost</a:t>
            </a:r>
            <a:r>
              <a:rPr lang="en-US" sz="1200" baseline="0" dirty="0" smtClean="0">
                <a:solidFill>
                  <a:schemeClr val="tx1"/>
                </a:solidFill>
              </a:rPr>
              <a:t> method – changed to cost/NRV as per AS-2</a:t>
            </a:r>
          </a:p>
          <a:p>
            <a:pPr marL="228600" indent="-228600">
              <a:buFont typeface="+mj-lt"/>
              <a:buAutoNum type="arabicPeriod"/>
            </a:pPr>
            <a:r>
              <a:rPr lang="en-US" sz="1200" dirty="0" smtClean="0">
                <a:solidFill>
                  <a:schemeClr val="tx1"/>
                </a:solidFill>
              </a:rPr>
              <a:t>Luxor – </a:t>
            </a:r>
            <a:r>
              <a:rPr lang="en-US" sz="1200" baseline="0" dirty="0" smtClean="0">
                <a:solidFill>
                  <a:schemeClr val="tx1"/>
                </a:solidFill>
              </a:rPr>
              <a:t>changed from FIFO to weighted average</a:t>
            </a:r>
            <a:endParaRPr lang="en-US" sz="1200" dirty="0" smtClean="0">
              <a:solidFill>
                <a:schemeClr val="tx1"/>
              </a:solidFill>
            </a:endParaRPr>
          </a:p>
          <a:p>
            <a:pPr marL="228600" indent="-228600">
              <a:buFont typeface="+mj-lt"/>
              <a:buNone/>
            </a:pPr>
            <a:r>
              <a:rPr lang="en-US" sz="1200" dirty="0" smtClean="0">
                <a:solidFill>
                  <a:schemeClr val="tx1"/>
                </a:solidFill>
              </a:rPr>
              <a:t>Various </a:t>
            </a:r>
            <a:r>
              <a:rPr lang="en-US" sz="1200" dirty="0" err="1" smtClean="0">
                <a:solidFill>
                  <a:schemeClr val="tx1"/>
                </a:solidFill>
              </a:rPr>
              <a:t>postive</a:t>
            </a:r>
            <a:r>
              <a:rPr lang="en-US" sz="1200" dirty="0" smtClean="0">
                <a:solidFill>
                  <a:schemeClr val="tx1"/>
                </a:solidFill>
              </a:rPr>
              <a:t> HC case laws – before</a:t>
            </a:r>
            <a:r>
              <a:rPr lang="en-US" sz="1200" baseline="0" dirty="0" smtClean="0">
                <a:solidFill>
                  <a:schemeClr val="tx1"/>
                </a:solidFill>
              </a:rPr>
              <a:t> 145A</a:t>
            </a:r>
            <a:endParaRPr lang="en-US" sz="1200" dirty="0" smtClean="0">
              <a:solidFill>
                <a:schemeClr val="tx1"/>
              </a:solidFill>
            </a:endParaRPr>
          </a:p>
          <a:p>
            <a:pPr marL="228600" indent="-228600">
              <a:buFont typeface="Arial" pitchFamily="34" charset="0"/>
              <a:buChar char="•"/>
            </a:pPr>
            <a:r>
              <a:rPr lang="en-US" sz="1200" dirty="0" smtClean="0">
                <a:solidFill>
                  <a:schemeClr val="tx1"/>
                </a:solidFill>
              </a:rPr>
              <a:t>‘</a:t>
            </a:r>
            <a:r>
              <a:rPr lang="en-US" sz="1200" dirty="0" err="1" smtClean="0">
                <a:solidFill>
                  <a:schemeClr val="tx1"/>
                </a:solidFill>
              </a:rPr>
              <a:t>bonafide</a:t>
            </a:r>
            <a:r>
              <a:rPr lang="en-US" sz="1200" baseline="0" dirty="0" smtClean="0">
                <a:solidFill>
                  <a:schemeClr val="tx1"/>
                </a:solidFill>
              </a:rPr>
              <a:t> intention’ – follow industry practice, </a:t>
            </a:r>
          </a:p>
          <a:p>
            <a:pPr marL="228600" indent="-228600">
              <a:buFont typeface="Arial" pitchFamily="34" charset="0"/>
              <a:buChar char="•"/>
            </a:pPr>
            <a:r>
              <a:rPr lang="en-US" sz="1200" baseline="0" dirty="0" smtClean="0">
                <a:solidFill>
                  <a:schemeClr val="tx1"/>
                </a:solidFill>
              </a:rPr>
              <a:t>subsequently it is consistently followed</a:t>
            </a:r>
            <a:endParaRPr lang="en-US" sz="1200" dirty="0" smtClean="0">
              <a:solidFill>
                <a:schemeClr val="tx1"/>
              </a:solidFill>
            </a:endParaRPr>
          </a:p>
          <a:p>
            <a:pPr marL="228600" indent="-228600">
              <a:buFont typeface="+mj-lt"/>
              <a:buAutoNum type="arabicPeriod"/>
            </a:pPr>
            <a:r>
              <a:rPr lang="en-US" sz="1200" dirty="0" err="1" smtClean="0">
                <a:solidFill>
                  <a:schemeClr val="tx1"/>
                </a:solidFill>
              </a:rPr>
              <a:t>Atul</a:t>
            </a:r>
            <a:r>
              <a:rPr lang="en-US" sz="1200" dirty="0" smtClean="0">
                <a:solidFill>
                  <a:schemeClr val="tx1"/>
                </a:solidFill>
              </a:rPr>
              <a:t> Products Ltd. – was</a:t>
            </a:r>
            <a:r>
              <a:rPr lang="en-US" sz="1200" baseline="0" dirty="0" smtClean="0">
                <a:solidFill>
                  <a:schemeClr val="tx1"/>
                </a:solidFill>
              </a:rPr>
              <a:t> valuing at cost/NRV – changed to ‘</a:t>
            </a:r>
            <a:r>
              <a:rPr lang="en-US" sz="1200" kern="1200" dirty="0" smtClean="0">
                <a:solidFill>
                  <a:schemeClr val="tx1"/>
                </a:solidFill>
                <a:latin typeface="+mn-lt"/>
                <a:ea typeface="+mn-ea"/>
                <a:cs typeface="+mn-cs"/>
              </a:rPr>
              <a:t>adding direct cost to the WIP &amp; finished goods’ to</a:t>
            </a:r>
            <a:r>
              <a:rPr lang="en-US" sz="1200" kern="1200" baseline="0" dirty="0" smtClean="0">
                <a:solidFill>
                  <a:schemeClr val="tx1"/>
                </a:solidFill>
                <a:latin typeface="+mn-lt"/>
                <a:ea typeface="+mn-ea"/>
                <a:cs typeface="+mn-cs"/>
              </a:rPr>
              <a:t> </a:t>
            </a:r>
            <a:r>
              <a:rPr lang="en-US" sz="1200" kern="1200" dirty="0" smtClean="0">
                <a:solidFill>
                  <a:schemeClr val="tx1"/>
                </a:solidFill>
                <a:latin typeface="+mn-lt"/>
                <a:ea typeface="+mn-ea"/>
                <a:cs typeface="+mn-cs"/>
              </a:rPr>
              <a:t>follow industry practice</a:t>
            </a:r>
          </a:p>
          <a:p>
            <a:pPr marL="228600" indent="-228600">
              <a:buFont typeface="+mj-lt"/>
              <a:buAutoNum type="arabicPeriod"/>
            </a:pPr>
            <a:r>
              <a:rPr lang="en-US" sz="1200" dirty="0" smtClean="0">
                <a:solidFill>
                  <a:schemeClr val="tx1"/>
                </a:solidFill>
              </a:rPr>
              <a:t>Mopeds – was using total cost method (including admin o/h, interest, etc.) – changed to works</a:t>
            </a:r>
            <a:r>
              <a:rPr lang="en-US" sz="1200" baseline="0" dirty="0" smtClean="0">
                <a:solidFill>
                  <a:schemeClr val="tx1"/>
                </a:solidFill>
              </a:rPr>
              <a:t> cost (excl admin, etc.) since it was more scientific &amp; recognised method</a:t>
            </a:r>
          </a:p>
          <a:p>
            <a:pPr marL="228600" indent="-228600">
              <a:buFont typeface="+mj-lt"/>
              <a:buAutoNum type="arabicPeriod"/>
            </a:pPr>
            <a:endParaRPr lang="en-GB" dirty="0"/>
          </a:p>
        </p:txBody>
      </p:sp>
      <p:sp>
        <p:nvSpPr>
          <p:cNvPr id="4" name="Slide Number Placeholder 3"/>
          <p:cNvSpPr>
            <a:spLocks noGrp="1"/>
          </p:cNvSpPr>
          <p:nvPr>
            <p:ph type="sldNum" sz="quarter" idx="10"/>
          </p:nvPr>
        </p:nvSpPr>
        <p:spPr/>
        <p:txBody>
          <a:bodyPr/>
          <a:lstStyle/>
          <a:p>
            <a:fld id="{C0F4A2C8-6C88-4E71-83EE-698B9D4FE22F}" type="slidenum">
              <a:rPr lang="en-GB" smtClean="0">
                <a:solidFill>
                  <a:prstClr val="black"/>
                </a:solidFill>
              </a:rPr>
              <a:pPr/>
              <a:t>17</a:t>
            </a:fld>
            <a:endParaRPr lang="en-GB">
              <a:solidFill>
                <a:prstClr val="black"/>
              </a:solidFill>
            </a:endParaRPr>
          </a:p>
        </p:txBody>
      </p:sp>
    </p:spTree>
    <p:extLst>
      <p:ext uri="{BB962C8B-B14F-4D97-AF65-F5344CB8AC3E}">
        <p14:creationId xmlns:p14="http://schemas.microsoft.com/office/powerpoint/2010/main" xmlns="" val="38997260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27676E60-799A-4F32-AAD6-F4A45105D685}" type="slidenum">
              <a:rPr lang="en-US" smtClean="0"/>
              <a:pPr/>
              <a:t>20</a:t>
            </a:fld>
            <a:endParaRPr lang="en-US" dirty="0"/>
          </a:p>
        </p:txBody>
      </p:sp>
    </p:spTree>
    <p:extLst>
      <p:ext uri="{BB962C8B-B14F-4D97-AF65-F5344CB8AC3E}">
        <p14:creationId xmlns:p14="http://schemas.microsoft.com/office/powerpoint/2010/main" xmlns="" val="21841031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C0F4A2C8-6C88-4E71-83EE-698B9D4FE22F}" type="slidenum">
              <a:rPr lang="en-GB" smtClean="0">
                <a:solidFill>
                  <a:prstClr val="black"/>
                </a:solidFill>
              </a:rPr>
              <a:pPr/>
              <a:t>22</a:t>
            </a:fld>
            <a:endParaRPr lang="en-GB">
              <a:solidFill>
                <a:prstClr val="black"/>
              </a:solidFill>
            </a:endParaRPr>
          </a:p>
        </p:txBody>
      </p:sp>
    </p:spTree>
    <p:extLst>
      <p:ext uri="{BB962C8B-B14F-4D97-AF65-F5344CB8AC3E}">
        <p14:creationId xmlns:p14="http://schemas.microsoft.com/office/powerpoint/2010/main" xmlns="" val="28093022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C0F4A2C8-6C88-4E71-83EE-698B9D4FE22F}" type="slidenum">
              <a:rPr lang="en-GB" smtClean="0">
                <a:solidFill>
                  <a:prstClr val="black"/>
                </a:solidFill>
              </a:rPr>
              <a:pPr/>
              <a:t>24</a:t>
            </a:fld>
            <a:endParaRPr lang="en-GB">
              <a:solidFill>
                <a:prstClr val="black"/>
              </a:solidFill>
            </a:endParaRPr>
          </a:p>
        </p:txBody>
      </p:sp>
    </p:spTree>
    <p:extLst>
      <p:ext uri="{BB962C8B-B14F-4D97-AF65-F5344CB8AC3E}">
        <p14:creationId xmlns:p14="http://schemas.microsoft.com/office/powerpoint/2010/main" xmlns="" val="34825857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C0F4A2C8-6C88-4E71-83EE-698B9D4FE22F}" type="slidenum">
              <a:rPr lang="en-GB" smtClean="0">
                <a:solidFill>
                  <a:prstClr val="black"/>
                </a:solidFill>
              </a:rPr>
              <a:pPr/>
              <a:t>29</a:t>
            </a:fld>
            <a:endParaRPr lang="en-GB">
              <a:solidFill>
                <a:prstClr val="black"/>
              </a:solidFill>
            </a:endParaRPr>
          </a:p>
        </p:txBody>
      </p:sp>
    </p:spTree>
    <p:extLst>
      <p:ext uri="{BB962C8B-B14F-4D97-AF65-F5344CB8AC3E}">
        <p14:creationId xmlns:p14="http://schemas.microsoft.com/office/powerpoint/2010/main" xmlns="" val="40328045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8888" y="720725"/>
            <a:ext cx="4797425" cy="3598863"/>
          </a:xfrm>
        </p:spPr>
      </p:sp>
      <p:sp>
        <p:nvSpPr>
          <p:cNvPr id="3" name="Notes Placeholder 2"/>
          <p:cNvSpPr>
            <a:spLocks noGrp="1"/>
          </p:cNvSpPr>
          <p:nvPr>
            <p:ph type="body" idx="1"/>
          </p:nvPr>
        </p:nvSpPr>
        <p:spPr/>
        <p:txBody>
          <a:bodyPr>
            <a:normAutofit/>
          </a:bodyPr>
          <a:lstStyle/>
          <a:p>
            <a:endParaRPr lang="en-US" dirty="0"/>
          </a:p>
        </p:txBody>
      </p:sp>
      <p:sp>
        <p:nvSpPr>
          <p:cNvPr id="5" name="Slide Number Placeholder 4"/>
          <p:cNvSpPr>
            <a:spLocks noGrp="1"/>
          </p:cNvSpPr>
          <p:nvPr>
            <p:ph type="sldNum" sz="quarter" idx="10"/>
          </p:nvPr>
        </p:nvSpPr>
        <p:spPr/>
        <p:txBody>
          <a:bodyPr/>
          <a:lstStyle/>
          <a:p>
            <a:fld id="{C0F4A2C8-6C88-4E71-83EE-698B9D4FE22F}" type="slidenum">
              <a:rPr lang="en-US" smtClean="0"/>
              <a:pPr/>
              <a:t>31</a:t>
            </a:fld>
            <a:endParaRPr lang="en-US" dirty="0"/>
          </a:p>
        </p:txBody>
      </p:sp>
    </p:spTree>
    <p:extLst>
      <p:ext uri="{BB962C8B-B14F-4D97-AF65-F5344CB8AC3E}">
        <p14:creationId xmlns:p14="http://schemas.microsoft.com/office/powerpoint/2010/main" xmlns="" val="19104194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C0F4A2C8-6C88-4E71-83EE-698B9D4FE22F}" type="slidenum">
              <a:rPr lang="en-GB" smtClean="0">
                <a:solidFill>
                  <a:prstClr val="black"/>
                </a:solidFill>
              </a:rPr>
              <a:pPr/>
              <a:t>32</a:t>
            </a:fld>
            <a:endParaRPr lang="en-GB">
              <a:solidFill>
                <a:prstClr val="black"/>
              </a:solidFill>
            </a:endParaRPr>
          </a:p>
        </p:txBody>
      </p:sp>
    </p:spTree>
    <p:extLst>
      <p:ext uri="{BB962C8B-B14F-4D97-AF65-F5344CB8AC3E}">
        <p14:creationId xmlns:p14="http://schemas.microsoft.com/office/powerpoint/2010/main" xmlns="" val="322186663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 Black">
    <p:bg bwMode="gray">
      <p:bgPr>
        <a:blipFill dpi="0" rotWithShape="1">
          <a:blip r:embed="rId2" cstate="screen">
            <a:lum/>
            <a:extLst>
              <a:ext uri="{28A0092B-C50C-407E-A947-70E740481C1C}">
                <a14:useLocalDpi xmlns:a14="http://schemas.microsoft.com/office/drawing/2010/main" xmlns=""/>
              </a:ext>
            </a:extLst>
          </a:blip>
          <a:srcRect/>
          <a:stretch>
            <a:fillRect/>
          </a:stretch>
        </a:blipFill>
        <a:effectLst/>
      </p:bgPr>
    </p:bg>
    <p:spTree>
      <p:nvGrpSpPr>
        <p:cNvPr id="1" name=""/>
        <p:cNvGrpSpPr/>
        <p:nvPr/>
      </p:nvGrpSpPr>
      <p:grpSpPr>
        <a:xfrm>
          <a:off x="0" y="0"/>
          <a:ext cx="0" cy="0"/>
          <a:chOff x="0" y="0"/>
          <a:chExt cx="0" cy="0"/>
        </a:xfrm>
      </p:grpSpPr>
      <p:sp>
        <p:nvSpPr>
          <p:cNvPr id="9" name="Picture Placeholder 8"/>
          <p:cNvSpPr>
            <a:spLocks noGrp="1" noChangeAspect="1"/>
          </p:cNvSpPr>
          <p:nvPr>
            <p:ph type="pic" sz="quarter" idx="11"/>
          </p:nvPr>
        </p:nvSpPr>
        <p:spPr>
          <a:xfrm>
            <a:off x="1879392" y="727200"/>
            <a:ext cx="5400000" cy="5400000"/>
          </a:xfrm>
          <a:prstGeom prst="rect">
            <a:avLst/>
          </a:prstGeom>
        </p:spPr>
        <p:txBody>
          <a:bodyPr/>
          <a:lstStyle>
            <a:lvl1pPr>
              <a:defRPr>
                <a:solidFill>
                  <a:schemeClr val="bg1"/>
                </a:solidFill>
              </a:defRPr>
            </a:lvl1pPr>
          </a:lstStyle>
          <a:p>
            <a:r>
              <a:rPr lang="en-US" noProof="0"/>
              <a:t>Click icon to add picture</a:t>
            </a:r>
            <a:endParaRPr lang="en-US" noProof="0" dirty="0"/>
          </a:p>
        </p:txBody>
      </p:sp>
      <p:sp>
        <p:nvSpPr>
          <p:cNvPr id="3" name="Subtitle 2"/>
          <p:cNvSpPr>
            <a:spLocks noGrp="1"/>
          </p:cNvSpPr>
          <p:nvPr>
            <p:ph type="subTitle" idx="1" hasCustomPrompt="1"/>
          </p:nvPr>
        </p:nvSpPr>
        <p:spPr bwMode="gray">
          <a:xfrm>
            <a:off x="377993" y="5864229"/>
            <a:ext cx="4194008" cy="505645"/>
          </a:xfrm>
          <a:prstGeom prst="rect">
            <a:avLst/>
          </a:prstGeom>
        </p:spPr>
        <p:txBody>
          <a:bodyPr lIns="0" tIns="0" rIns="0" bIns="0" anchor="b" anchorCtr="0">
            <a:noAutofit/>
          </a:bodyPr>
          <a:lstStyle>
            <a:lvl1pPr marL="0" indent="0" algn="l">
              <a:lnSpc>
                <a:spcPct val="100000"/>
              </a:lnSpc>
              <a:spcAft>
                <a:spcPts val="0"/>
              </a:spcAft>
              <a:buNone/>
              <a:defRPr sz="1698" b="1">
                <a:solidFill>
                  <a:schemeClr val="bg1"/>
                </a:solidFill>
              </a:defRPr>
            </a:lvl1pPr>
            <a:lvl2pPr marL="0" marR="0" indent="0" algn="l" defTabSz="862686" rtl="0" eaLnBrk="1" fontAlgn="auto" latinLnBrk="0" hangingPunct="1">
              <a:lnSpc>
                <a:spcPct val="100000"/>
              </a:lnSpc>
              <a:spcBef>
                <a:spcPts val="0"/>
              </a:spcBef>
              <a:spcAft>
                <a:spcPts val="0"/>
              </a:spcAft>
              <a:buClrTx/>
              <a:buSzPct val="100000"/>
              <a:buFont typeface="Arial"/>
              <a:buNone/>
              <a:tabLst/>
              <a:defRPr sz="1509" b="0">
                <a:solidFill>
                  <a:schemeClr val="bg1"/>
                </a:solidFill>
              </a:defRPr>
            </a:lvl2pPr>
            <a:lvl3pPr marL="0" indent="0" algn="l">
              <a:spcAft>
                <a:spcPts val="0"/>
              </a:spcAft>
              <a:buNone/>
              <a:defRPr sz="1509">
                <a:solidFill>
                  <a:schemeClr val="bg1"/>
                </a:solidFill>
              </a:defRPr>
            </a:lvl3pPr>
            <a:lvl4pPr marL="1294029" indent="0" algn="ctr">
              <a:buNone/>
              <a:defRPr sz="1509"/>
            </a:lvl4pPr>
            <a:lvl5pPr marL="1725373" indent="0" algn="ctr">
              <a:buNone/>
              <a:defRPr sz="1509"/>
            </a:lvl5pPr>
            <a:lvl6pPr marL="2156716" indent="0" algn="ctr">
              <a:buNone/>
              <a:defRPr sz="1509"/>
            </a:lvl6pPr>
            <a:lvl7pPr marL="2588059" indent="0" algn="ctr">
              <a:buNone/>
              <a:defRPr sz="1509"/>
            </a:lvl7pPr>
            <a:lvl8pPr marL="3019403" indent="0" algn="ctr">
              <a:buNone/>
              <a:defRPr sz="1509"/>
            </a:lvl8pPr>
            <a:lvl9pPr marL="3450746" indent="0" algn="ctr">
              <a:buNone/>
              <a:defRPr sz="1509"/>
            </a:lvl9pPr>
          </a:lstStyle>
          <a:p>
            <a:r>
              <a:rPr lang="en-US" noProof="0" dirty="0"/>
              <a:t>Click to edit Master title style</a:t>
            </a:r>
          </a:p>
          <a:p>
            <a:pPr marL="0" marR="0" lvl="1" indent="0" algn="l" defTabSz="862686" rtl="0" eaLnBrk="1" fontAlgn="auto" latinLnBrk="0" hangingPunct="1">
              <a:lnSpc>
                <a:spcPct val="100000"/>
              </a:lnSpc>
              <a:spcBef>
                <a:spcPts val="0"/>
              </a:spcBef>
              <a:spcAft>
                <a:spcPts val="0"/>
              </a:spcAft>
              <a:buClrTx/>
              <a:buSzPct val="100000"/>
              <a:buFont typeface="Arial"/>
              <a:buNone/>
              <a:tabLst/>
              <a:defRPr/>
            </a:pPr>
            <a:r>
              <a:rPr lang="en-US" noProof="0" dirty="0"/>
              <a:t>Click to edit Master subtitle style</a:t>
            </a:r>
          </a:p>
        </p:txBody>
      </p:sp>
      <p:sp>
        <p:nvSpPr>
          <p:cNvPr id="5" name="Text Placeholder 4"/>
          <p:cNvSpPr>
            <a:spLocks noGrp="1"/>
          </p:cNvSpPr>
          <p:nvPr>
            <p:ph type="body" sz="quarter" idx="10"/>
          </p:nvPr>
        </p:nvSpPr>
        <p:spPr>
          <a:xfrm>
            <a:off x="376239" y="6381750"/>
            <a:ext cx="4195762" cy="298450"/>
          </a:xfrm>
          <a:prstGeom prst="rect">
            <a:avLst/>
          </a:prstGeom>
        </p:spPr>
        <p:txBody>
          <a:bodyPr/>
          <a:lstStyle>
            <a:lvl1pPr>
              <a:spcAft>
                <a:spcPts val="0"/>
              </a:spcAft>
              <a:defRPr sz="944">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noProof="0"/>
              <a:t>Click to edit Master text styles</a:t>
            </a:r>
          </a:p>
        </p:txBody>
      </p:sp>
    </p:spTree>
    <p:extLst>
      <p:ext uri="{BB962C8B-B14F-4D97-AF65-F5344CB8AC3E}">
        <p14:creationId xmlns:p14="http://schemas.microsoft.com/office/powerpoint/2010/main" xmlns="" val="414270748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extLst mod="1">
    <p:ext uri="{DCECCB84-F9BA-43D5-87BE-67443E8EF086}">
      <p15:sldGuideLst xmlns:p15="http://schemas.microsoft.com/office/powerpoint/2012/main" xmlns="">
        <p15:guide id="1" orient="horz" pos="4508">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Divider - Deloitte white">
    <p:bg bwMode="gray">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gray">
          <a:xfrm>
            <a:off x="376238" y="1705670"/>
            <a:ext cx="7905750" cy="1592403"/>
          </a:xfrm>
        </p:spPr>
        <p:txBody>
          <a:bodyPr anchor="b"/>
          <a:lstStyle>
            <a:lvl1pPr>
              <a:lnSpc>
                <a:spcPct val="95000"/>
              </a:lnSpc>
              <a:defRPr sz="3336" b="1">
                <a:solidFill>
                  <a:schemeClr val="tx1"/>
                </a:solidFill>
                <a:latin typeface="+mj-lt"/>
                <a:ea typeface="Open Sans" panose="020B0606030504020204" pitchFamily="34" charset="0"/>
                <a:cs typeface="Open Sans" panose="020B0606030504020204" pitchFamily="34" charset="0"/>
              </a:defRPr>
            </a:lvl1pPr>
          </a:lstStyle>
          <a:p>
            <a:r>
              <a:rPr lang="en-US" noProof="0"/>
              <a:t>Click to edit Master title style</a:t>
            </a:r>
            <a:endParaRPr lang="en-US" noProof="0" dirty="0"/>
          </a:p>
        </p:txBody>
      </p:sp>
      <p:sp>
        <p:nvSpPr>
          <p:cNvPr id="3" name="Text Placeholder 2"/>
          <p:cNvSpPr>
            <a:spLocks noGrp="1"/>
          </p:cNvSpPr>
          <p:nvPr>
            <p:ph type="body" idx="1"/>
          </p:nvPr>
        </p:nvSpPr>
        <p:spPr bwMode="gray">
          <a:xfrm>
            <a:off x="376238" y="3429001"/>
            <a:ext cx="7905750" cy="1566532"/>
          </a:xfrm>
        </p:spPr>
        <p:txBody>
          <a:bodyPr lIns="0" tIns="0" rIns="0" bIns="0">
            <a:noAutofit/>
          </a:bodyPr>
          <a:lstStyle>
            <a:lvl1pPr marL="0" indent="0">
              <a:lnSpc>
                <a:spcPct val="95000"/>
              </a:lnSpc>
              <a:spcAft>
                <a:spcPts val="0"/>
              </a:spcAft>
              <a:buNone/>
              <a:defRPr sz="3336">
                <a:solidFill>
                  <a:schemeClr val="tx1"/>
                </a:solidFill>
              </a:defRPr>
            </a:lvl1pPr>
            <a:lvl2pPr marL="431343" indent="0">
              <a:buNone/>
              <a:defRPr sz="1887">
                <a:solidFill>
                  <a:schemeClr val="tx1">
                    <a:tint val="75000"/>
                  </a:schemeClr>
                </a:solidFill>
              </a:defRPr>
            </a:lvl2pPr>
            <a:lvl3pPr marL="862686" indent="0">
              <a:buNone/>
              <a:defRPr sz="1698">
                <a:solidFill>
                  <a:schemeClr val="tx1">
                    <a:tint val="75000"/>
                  </a:schemeClr>
                </a:solidFill>
              </a:defRPr>
            </a:lvl3pPr>
            <a:lvl4pPr marL="1294029" indent="0">
              <a:buNone/>
              <a:defRPr sz="1509">
                <a:solidFill>
                  <a:schemeClr val="tx1">
                    <a:tint val="75000"/>
                  </a:schemeClr>
                </a:solidFill>
              </a:defRPr>
            </a:lvl4pPr>
            <a:lvl5pPr marL="1725373" indent="0">
              <a:buNone/>
              <a:defRPr sz="1509">
                <a:solidFill>
                  <a:schemeClr val="tx1">
                    <a:tint val="75000"/>
                  </a:schemeClr>
                </a:solidFill>
              </a:defRPr>
            </a:lvl5pPr>
            <a:lvl6pPr marL="2156716" indent="0">
              <a:buNone/>
              <a:defRPr sz="1509">
                <a:solidFill>
                  <a:schemeClr val="tx1">
                    <a:tint val="75000"/>
                  </a:schemeClr>
                </a:solidFill>
              </a:defRPr>
            </a:lvl6pPr>
            <a:lvl7pPr marL="2588059" indent="0">
              <a:buNone/>
              <a:defRPr sz="1509">
                <a:solidFill>
                  <a:schemeClr val="tx1">
                    <a:tint val="75000"/>
                  </a:schemeClr>
                </a:solidFill>
              </a:defRPr>
            </a:lvl7pPr>
            <a:lvl8pPr marL="3019403" indent="0">
              <a:buNone/>
              <a:defRPr sz="1509">
                <a:solidFill>
                  <a:schemeClr val="tx1">
                    <a:tint val="75000"/>
                  </a:schemeClr>
                </a:solidFill>
              </a:defRPr>
            </a:lvl8pPr>
            <a:lvl9pPr marL="3450746" indent="0">
              <a:buNone/>
              <a:defRPr sz="1509">
                <a:solidFill>
                  <a:schemeClr val="tx1">
                    <a:tint val="75000"/>
                  </a:schemeClr>
                </a:solidFill>
              </a:defRPr>
            </a:lvl9pPr>
          </a:lstStyle>
          <a:p>
            <a:pPr lvl="0"/>
            <a:r>
              <a:rPr lang="en-US" noProof="0"/>
              <a:t>Click to edit Master text styles</a:t>
            </a:r>
          </a:p>
        </p:txBody>
      </p:sp>
    </p:spTree>
    <p:extLst>
      <p:ext uri="{BB962C8B-B14F-4D97-AF65-F5344CB8AC3E}">
        <p14:creationId xmlns:p14="http://schemas.microsoft.com/office/powerpoint/2010/main" xmlns="" val="364295351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extLst mod="1">
    <p:ext uri="{DCECCB84-F9BA-43D5-87BE-67443E8EF086}">
      <p15:sldGuideLst xmlns:p15="http://schemas.microsoft.com/office/powerpoint/2012/main" xmlns="">
        <p15:guide id="1" orient="horz" pos="2382">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Key statement dark green">
    <p:bg>
      <p:bgPr>
        <a:solidFill>
          <a:schemeClr val="accent2"/>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76238" y="1628775"/>
            <a:ext cx="6864277" cy="4752975"/>
          </a:xfrm>
          <a:prstGeom prst="rect">
            <a:avLst/>
          </a:prstGeom>
        </p:spPr>
        <p:txBody>
          <a:bodyPr>
            <a:noAutofit/>
          </a:bodyPr>
          <a:lstStyle>
            <a:lvl1pPr>
              <a:spcBef>
                <a:spcPts val="3396"/>
              </a:spcBef>
              <a:defRPr sz="2567">
                <a:solidFill>
                  <a:schemeClr val="bg1"/>
                </a:solidFill>
              </a:defRPr>
            </a:lvl1pPr>
            <a:lvl2pPr marL="431343" indent="-431343">
              <a:defRPr sz="2830">
                <a:solidFill>
                  <a:schemeClr val="bg2"/>
                </a:solidFill>
              </a:defRPr>
            </a:lvl2pPr>
            <a:lvl3pPr>
              <a:defRPr sz="2830">
                <a:solidFill>
                  <a:schemeClr val="bg2"/>
                </a:solidFill>
              </a:defRPr>
            </a:lvl3pPr>
            <a:lvl4pPr>
              <a:defRPr sz="2830">
                <a:solidFill>
                  <a:schemeClr val="bg2"/>
                </a:solidFill>
              </a:defRPr>
            </a:lvl4pPr>
            <a:lvl5pPr>
              <a:defRPr sz="2830">
                <a:solidFill>
                  <a:schemeClr val="bg2"/>
                </a:solidFill>
              </a:defRPr>
            </a:lvl5pPr>
          </a:lstStyle>
          <a:p>
            <a:pPr lvl="0"/>
            <a:r>
              <a:rPr lang="en-US" noProof="0"/>
              <a:t>Click to edit Master text styles</a:t>
            </a:r>
          </a:p>
        </p:txBody>
      </p:sp>
      <p:sp>
        <p:nvSpPr>
          <p:cNvPr id="10" name="TextBox 9"/>
          <p:cNvSpPr txBox="1"/>
          <p:nvPr/>
        </p:nvSpPr>
        <p:spPr>
          <a:xfrm>
            <a:off x="4751389" y="6477001"/>
            <a:ext cx="3672420" cy="188641"/>
          </a:xfrm>
          <a:prstGeom prst="rect">
            <a:avLst/>
          </a:prstGeom>
          <a:noFill/>
        </p:spPr>
        <p:txBody>
          <a:bodyPr wrap="square" lIns="0" tIns="0" rIns="0" bIns="0" rtlCol="0">
            <a:spAutoFit/>
          </a:bodyPr>
          <a:lstStyle/>
          <a:p>
            <a:pPr algn="r">
              <a:buSzPct val="100000"/>
              <a:buFont typeface="Arial"/>
              <a:buNone/>
            </a:pPr>
            <a:r>
              <a:rPr lang="en-US" sz="613" dirty="0">
                <a:solidFill>
                  <a:prstClr val="white"/>
                </a:solidFill>
              </a:rPr>
              <a:t>Presentation title</a:t>
            </a:r>
            <a:br>
              <a:rPr lang="en-US" sz="613" dirty="0">
                <a:solidFill>
                  <a:prstClr val="white"/>
                </a:solidFill>
              </a:rPr>
            </a:br>
            <a:r>
              <a:rPr lang="en-US" sz="613" dirty="0">
                <a:solidFill>
                  <a:prstClr val="white"/>
                </a:solidFill>
              </a:rPr>
              <a:t>[To edit, click View &gt; Slide Master &gt; Slide Master]</a:t>
            </a:r>
          </a:p>
        </p:txBody>
      </p:sp>
      <p:sp>
        <p:nvSpPr>
          <p:cNvPr id="12" name="TextBox 11"/>
          <p:cNvSpPr txBox="1"/>
          <p:nvPr/>
        </p:nvSpPr>
        <p:spPr>
          <a:xfrm>
            <a:off x="8536783" y="6477001"/>
            <a:ext cx="230981" cy="94321"/>
          </a:xfrm>
          <a:prstGeom prst="rect">
            <a:avLst/>
          </a:prstGeom>
          <a:noFill/>
        </p:spPr>
        <p:txBody>
          <a:bodyPr wrap="square" lIns="0" tIns="0" rIns="0" bIns="0" rtlCol="0">
            <a:spAutoFit/>
          </a:bodyPr>
          <a:lstStyle/>
          <a:p>
            <a:pPr algn="r">
              <a:spcBef>
                <a:spcPts val="566"/>
              </a:spcBef>
              <a:buSzPct val="100000"/>
              <a:buFont typeface="Arial"/>
              <a:buNone/>
            </a:pPr>
            <a:fld id="{C58DF478-B544-4ED8-9ED4-6A2648E2D233}" type="slidenum">
              <a:rPr lang="en-US" sz="613" smtClean="0">
                <a:solidFill>
                  <a:prstClr val="white"/>
                </a:solidFill>
              </a:rPr>
              <a:pPr algn="r">
                <a:spcBef>
                  <a:spcPts val="566"/>
                </a:spcBef>
                <a:buSzPct val="100000"/>
                <a:buFont typeface="Arial"/>
                <a:buNone/>
              </a:pPr>
              <a:t>‹#›</a:t>
            </a:fld>
            <a:endParaRPr lang="en-US" sz="613" dirty="0">
              <a:solidFill>
                <a:prstClr val="white"/>
              </a:solidFill>
            </a:endParaRPr>
          </a:p>
        </p:txBody>
      </p:sp>
    </p:spTree>
    <p:extLst>
      <p:ext uri="{BB962C8B-B14F-4D97-AF65-F5344CB8AC3E}">
        <p14:creationId xmlns:p14="http://schemas.microsoft.com/office/powerpoint/2010/main" xmlns="" val="50295362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hf hdr="0" dt="0"/>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Key statement dark blue">
    <p:bg>
      <p:bgPr>
        <a:solidFill>
          <a:schemeClr val="accent4"/>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76238" y="1627200"/>
            <a:ext cx="6958012" cy="4759584"/>
          </a:xfrm>
          <a:prstGeom prst="rect">
            <a:avLst/>
          </a:prstGeom>
        </p:spPr>
        <p:txBody>
          <a:bodyPr>
            <a:noAutofit/>
          </a:bodyPr>
          <a:lstStyle>
            <a:lvl1pPr>
              <a:spcBef>
                <a:spcPts val="3396"/>
              </a:spcBef>
              <a:defRPr sz="2567">
                <a:solidFill>
                  <a:schemeClr val="bg1"/>
                </a:solidFill>
              </a:defRPr>
            </a:lvl1pPr>
            <a:lvl2pPr marL="431343" indent="-431343">
              <a:defRPr sz="2830">
                <a:solidFill>
                  <a:schemeClr val="bg2"/>
                </a:solidFill>
              </a:defRPr>
            </a:lvl2pPr>
            <a:lvl3pPr>
              <a:defRPr sz="2830">
                <a:solidFill>
                  <a:schemeClr val="bg2"/>
                </a:solidFill>
              </a:defRPr>
            </a:lvl3pPr>
            <a:lvl4pPr>
              <a:defRPr sz="2830">
                <a:solidFill>
                  <a:schemeClr val="bg2"/>
                </a:solidFill>
              </a:defRPr>
            </a:lvl4pPr>
            <a:lvl5pPr>
              <a:defRPr sz="2830">
                <a:solidFill>
                  <a:schemeClr val="bg2"/>
                </a:solidFill>
              </a:defRPr>
            </a:lvl5pPr>
          </a:lstStyle>
          <a:p>
            <a:pPr lvl="0"/>
            <a:r>
              <a:rPr lang="en-US" noProof="0"/>
              <a:t>Click to edit Master text styles</a:t>
            </a:r>
          </a:p>
        </p:txBody>
      </p:sp>
      <p:sp>
        <p:nvSpPr>
          <p:cNvPr id="10" name="TextBox 9"/>
          <p:cNvSpPr txBox="1"/>
          <p:nvPr/>
        </p:nvSpPr>
        <p:spPr>
          <a:xfrm>
            <a:off x="4751389" y="6477001"/>
            <a:ext cx="3672420" cy="188641"/>
          </a:xfrm>
          <a:prstGeom prst="rect">
            <a:avLst/>
          </a:prstGeom>
          <a:noFill/>
        </p:spPr>
        <p:txBody>
          <a:bodyPr wrap="square" lIns="0" tIns="0" rIns="0" bIns="0" rtlCol="0">
            <a:spAutoFit/>
          </a:bodyPr>
          <a:lstStyle/>
          <a:p>
            <a:pPr algn="r">
              <a:buSzPct val="100000"/>
              <a:buFont typeface="Arial"/>
              <a:buNone/>
            </a:pPr>
            <a:r>
              <a:rPr lang="en-US" sz="613" dirty="0">
                <a:solidFill>
                  <a:prstClr val="white"/>
                </a:solidFill>
              </a:rPr>
              <a:t>Presentation title</a:t>
            </a:r>
            <a:br>
              <a:rPr lang="en-US" sz="613" dirty="0">
                <a:solidFill>
                  <a:prstClr val="white"/>
                </a:solidFill>
              </a:rPr>
            </a:br>
            <a:r>
              <a:rPr lang="en-US" sz="613" dirty="0">
                <a:solidFill>
                  <a:prstClr val="white"/>
                </a:solidFill>
              </a:rPr>
              <a:t>[To edit, click View &gt; Slide Master &gt; Slide Master]</a:t>
            </a:r>
          </a:p>
        </p:txBody>
      </p:sp>
      <p:sp>
        <p:nvSpPr>
          <p:cNvPr id="12" name="TextBox 11"/>
          <p:cNvSpPr txBox="1"/>
          <p:nvPr/>
        </p:nvSpPr>
        <p:spPr>
          <a:xfrm>
            <a:off x="8536783" y="6477001"/>
            <a:ext cx="230981" cy="94321"/>
          </a:xfrm>
          <a:prstGeom prst="rect">
            <a:avLst/>
          </a:prstGeom>
          <a:noFill/>
        </p:spPr>
        <p:txBody>
          <a:bodyPr wrap="square" lIns="0" tIns="0" rIns="0" bIns="0" rtlCol="0">
            <a:spAutoFit/>
          </a:bodyPr>
          <a:lstStyle/>
          <a:p>
            <a:pPr algn="r">
              <a:spcBef>
                <a:spcPts val="566"/>
              </a:spcBef>
              <a:buSzPct val="100000"/>
              <a:buFont typeface="Arial"/>
              <a:buNone/>
            </a:pPr>
            <a:fld id="{C58DF478-B544-4ED8-9ED4-6A2648E2D233}" type="slidenum">
              <a:rPr lang="en-US" sz="613" smtClean="0">
                <a:solidFill>
                  <a:prstClr val="white"/>
                </a:solidFill>
              </a:rPr>
              <a:pPr algn="r">
                <a:spcBef>
                  <a:spcPts val="566"/>
                </a:spcBef>
                <a:buSzPct val="100000"/>
                <a:buFont typeface="Arial"/>
                <a:buNone/>
              </a:pPr>
              <a:t>‹#›</a:t>
            </a:fld>
            <a:endParaRPr lang="en-US" sz="613" dirty="0">
              <a:solidFill>
                <a:prstClr val="white"/>
              </a:solidFill>
            </a:endParaRPr>
          </a:p>
        </p:txBody>
      </p:sp>
    </p:spTree>
    <p:extLst>
      <p:ext uri="{BB962C8B-B14F-4D97-AF65-F5344CB8AC3E}">
        <p14:creationId xmlns:p14="http://schemas.microsoft.com/office/powerpoint/2010/main" xmlns="" val="73847425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hf hdr="0" dt="0"/>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Key statement teal">
    <p:bg>
      <p:bgPr>
        <a:solidFill>
          <a:schemeClr val="accent5"/>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76238" y="1628775"/>
            <a:ext cx="6958012" cy="4752975"/>
          </a:xfrm>
          <a:prstGeom prst="rect">
            <a:avLst/>
          </a:prstGeom>
        </p:spPr>
        <p:txBody>
          <a:bodyPr>
            <a:noAutofit/>
          </a:bodyPr>
          <a:lstStyle>
            <a:lvl1pPr>
              <a:spcBef>
                <a:spcPts val="3396"/>
              </a:spcBef>
              <a:defRPr sz="2567">
                <a:solidFill>
                  <a:schemeClr val="bg1"/>
                </a:solidFill>
              </a:defRPr>
            </a:lvl1pPr>
            <a:lvl2pPr marL="431343" indent="-431343">
              <a:defRPr sz="2830">
                <a:solidFill>
                  <a:schemeClr val="bg2"/>
                </a:solidFill>
              </a:defRPr>
            </a:lvl2pPr>
            <a:lvl3pPr>
              <a:defRPr sz="2830">
                <a:solidFill>
                  <a:schemeClr val="bg2"/>
                </a:solidFill>
              </a:defRPr>
            </a:lvl3pPr>
            <a:lvl4pPr>
              <a:defRPr sz="2830">
                <a:solidFill>
                  <a:schemeClr val="bg2"/>
                </a:solidFill>
              </a:defRPr>
            </a:lvl4pPr>
            <a:lvl5pPr>
              <a:defRPr sz="2830">
                <a:solidFill>
                  <a:schemeClr val="bg2"/>
                </a:solidFill>
              </a:defRPr>
            </a:lvl5pPr>
          </a:lstStyle>
          <a:p>
            <a:pPr lvl="0"/>
            <a:r>
              <a:rPr lang="en-US" noProof="0"/>
              <a:t>Click to edit Master text styles</a:t>
            </a:r>
          </a:p>
        </p:txBody>
      </p:sp>
      <p:sp>
        <p:nvSpPr>
          <p:cNvPr id="12" name="TextBox 11"/>
          <p:cNvSpPr txBox="1"/>
          <p:nvPr/>
        </p:nvSpPr>
        <p:spPr>
          <a:xfrm>
            <a:off x="8536783" y="6477001"/>
            <a:ext cx="230981" cy="94321"/>
          </a:xfrm>
          <a:prstGeom prst="rect">
            <a:avLst/>
          </a:prstGeom>
          <a:noFill/>
        </p:spPr>
        <p:txBody>
          <a:bodyPr wrap="square" lIns="0" tIns="0" rIns="0" bIns="0" rtlCol="0">
            <a:spAutoFit/>
          </a:bodyPr>
          <a:lstStyle/>
          <a:p>
            <a:pPr algn="r">
              <a:spcBef>
                <a:spcPts val="566"/>
              </a:spcBef>
              <a:buSzPct val="100000"/>
              <a:buFont typeface="Arial"/>
              <a:buNone/>
            </a:pPr>
            <a:fld id="{C58DF478-B544-4ED8-9ED4-6A2648E2D233}" type="slidenum">
              <a:rPr lang="en-US" sz="613" smtClean="0">
                <a:solidFill>
                  <a:prstClr val="white"/>
                </a:solidFill>
              </a:rPr>
              <a:pPr algn="r">
                <a:spcBef>
                  <a:spcPts val="566"/>
                </a:spcBef>
                <a:buSzPct val="100000"/>
                <a:buFont typeface="Arial"/>
                <a:buNone/>
              </a:pPr>
              <a:t>‹#›</a:t>
            </a:fld>
            <a:endParaRPr lang="en-US" sz="613" dirty="0">
              <a:solidFill>
                <a:prstClr val="white"/>
              </a:solidFill>
            </a:endParaRPr>
          </a:p>
        </p:txBody>
      </p:sp>
    </p:spTree>
    <p:extLst>
      <p:ext uri="{BB962C8B-B14F-4D97-AF65-F5344CB8AC3E}">
        <p14:creationId xmlns:p14="http://schemas.microsoft.com/office/powerpoint/2010/main" xmlns="" val="7768338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hf hdr="0" dt="0"/>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Key statement black">
    <p:bg>
      <p:bgPr>
        <a:solidFill>
          <a:schemeClr val="tx1"/>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76238" y="1628775"/>
            <a:ext cx="6958012" cy="4752975"/>
          </a:xfrm>
          <a:prstGeom prst="rect">
            <a:avLst/>
          </a:prstGeom>
        </p:spPr>
        <p:txBody>
          <a:bodyPr>
            <a:noAutofit/>
          </a:bodyPr>
          <a:lstStyle>
            <a:lvl1pPr>
              <a:spcBef>
                <a:spcPts val="3396"/>
              </a:spcBef>
              <a:defRPr sz="2567">
                <a:solidFill>
                  <a:schemeClr val="bg1"/>
                </a:solidFill>
              </a:defRPr>
            </a:lvl1pPr>
            <a:lvl2pPr marL="431343" indent="-431343">
              <a:defRPr sz="2830">
                <a:solidFill>
                  <a:schemeClr val="bg2"/>
                </a:solidFill>
              </a:defRPr>
            </a:lvl2pPr>
            <a:lvl3pPr>
              <a:defRPr sz="2830">
                <a:solidFill>
                  <a:schemeClr val="bg2"/>
                </a:solidFill>
              </a:defRPr>
            </a:lvl3pPr>
            <a:lvl4pPr>
              <a:defRPr sz="2830">
                <a:solidFill>
                  <a:schemeClr val="bg2"/>
                </a:solidFill>
              </a:defRPr>
            </a:lvl4pPr>
            <a:lvl5pPr>
              <a:defRPr sz="2830">
                <a:solidFill>
                  <a:schemeClr val="bg2"/>
                </a:solidFill>
              </a:defRPr>
            </a:lvl5pPr>
          </a:lstStyle>
          <a:p>
            <a:pPr lvl="0"/>
            <a:r>
              <a:rPr lang="en-US" noProof="0"/>
              <a:t>Click to edit Master text styles</a:t>
            </a:r>
          </a:p>
        </p:txBody>
      </p:sp>
      <p:sp>
        <p:nvSpPr>
          <p:cNvPr id="10" name="TextBox 9"/>
          <p:cNvSpPr txBox="1"/>
          <p:nvPr/>
        </p:nvSpPr>
        <p:spPr>
          <a:xfrm>
            <a:off x="4751389" y="6477001"/>
            <a:ext cx="3672420" cy="188641"/>
          </a:xfrm>
          <a:prstGeom prst="rect">
            <a:avLst/>
          </a:prstGeom>
          <a:noFill/>
        </p:spPr>
        <p:txBody>
          <a:bodyPr wrap="square" lIns="0" tIns="0" rIns="0" bIns="0" rtlCol="0">
            <a:spAutoFit/>
          </a:bodyPr>
          <a:lstStyle/>
          <a:p>
            <a:pPr algn="r">
              <a:buSzPct val="100000"/>
              <a:buFont typeface="Arial"/>
              <a:buNone/>
            </a:pPr>
            <a:r>
              <a:rPr lang="en-US" sz="613" dirty="0">
                <a:solidFill>
                  <a:prstClr val="white"/>
                </a:solidFill>
              </a:rPr>
              <a:t>Presentation title</a:t>
            </a:r>
            <a:br>
              <a:rPr lang="en-US" sz="613" dirty="0">
                <a:solidFill>
                  <a:prstClr val="white"/>
                </a:solidFill>
              </a:rPr>
            </a:br>
            <a:r>
              <a:rPr lang="en-US" sz="613" dirty="0">
                <a:solidFill>
                  <a:prstClr val="white"/>
                </a:solidFill>
              </a:rPr>
              <a:t>[To edit, click View &gt; Slide Master &gt; Slide Master]</a:t>
            </a:r>
          </a:p>
        </p:txBody>
      </p:sp>
      <p:sp>
        <p:nvSpPr>
          <p:cNvPr id="12" name="TextBox 11"/>
          <p:cNvSpPr txBox="1"/>
          <p:nvPr/>
        </p:nvSpPr>
        <p:spPr>
          <a:xfrm>
            <a:off x="8536783" y="6477001"/>
            <a:ext cx="230981" cy="94321"/>
          </a:xfrm>
          <a:prstGeom prst="rect">
            <a:avLst/>
          </a:prstGeom>
          <a:noFill/>
        </p:spPr>
        <p:txBody>
          <a:bodyPr wrap="square" lIns="0" tIns="0" rIns="0" bIns="0" rtlCol="0">
            <a:spAutoFit/>
          </a:bodyPr>
          <a:lstStyle/>
          <a:p>
            <a:pPr algn="r">
              <a:spcBef>
                <a:spcPts val="566"/>
              </a:spcBef>
              <a:buSzPct val="100000"/>
              <a:buFont typeface="Arial"/>
              <a:buNone/>
            </a:pPr>
            <a:fld id="{C58DF478-B544-4ED8-9ED4-6A2648E2D233}" type="slidenum">
              <a:rPr lang="en-US" sz="613" smtClean="0">
                <a:solidFill>
                  <a:prstClr val="white"/>
                </a:solidFill>
              </a:rPr>
              <a:pPr algn="r">
                <a:spcBef>
                  <a:spcPts val="566"/>
                </a:spcBef>
                <a:buSzPct val="100000"/>
                <a:buFont typeface="Arial"/>
                <a:buNone/>
              </a:pPr>
              <a:t>‹#›</a:t>
            </a:fld>
            <a:endParaRPr lang="en-US" sz="613" dirty="0">
              <a:solidFill>
                <a:prstClr val="white"/>
              </a:solidFill>
            </a:endParaRPr>
          </a:p>
        </p:txBody>
      </p:sp>
    </p:spTree>
    <p:extLst>
      <p:ext uri="{BB962C8B-B14F-4D97-AF65-F5344CB8AC3E}">
        <p14:creationId xmlns:p14="http://schemas.microsoft.com/office/powerpoint/2010/main" xmlns="" val="204635393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hf hd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Key statement white">
    <p:bg>
      <p:bgRef idx="1001">
        <a:schemeClr val="bg1"/>
      </p:bgRef>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76238" y="1628775"/>
            <a:ext cx="6958012" cy="4752975"/>
          </a:xfrm>
          <a:prstGeom prst="rect">
            <a:avLst/>
          </a:prstGeom>
        </p:spPr>
        <p:txBody>
          <a:bodyPr>
            <a:noAutofit/>
          </a:bodyPr>
          <a:lstStyle>
            <a:lvl1pPr>
              <a:spcBef>
                <a:spcPts val="3396"/>
              </a:spcBef>
              <a:defRPr sz="2567">
                <a:solidFill>
                  <a:schemeClr val="tx1"/>
                </a:solidFill>
              </a:defRPr>
            </a:lvl1pPr>
            <a:lvl2pPr marL="431343" indent="-431343">
              <a:defRPr sz="2830">
                <a:solidFill>
                  <a:schemeClr val="bg2"/>
                </a:solidFill>
              </a:defRPr>
            </a:lvl2pPr>
            <a:lvl3pPr>
              <a:defRPr sz="2830">
                <a:solidFill>
                  <a:schemeClr val="bg2"/>
                </a:solidFill>
              </a:defRPr>
            </a:lvl3pPr>
            <a:lvl4pPr>
              <a:defRPr sz="2830">
                <a:solidFill>
                  <a:schemeClr val="bg2"/>
                </a:solidFill>
              </a:defRPr>
            </a:lvl4pPr>
            <a:lvl5pPr>
              <a:defRPr sz="2830">
                <a:solidFill>
                  <a:schemeClr val="bg2"/>
                </a:solidFill>
              </a:defRPr>
            </a:lvl5pPr>
          </a:lstStyle>
          <a:p>
            <a:pPr lvl="0"/>
            <a:r>
              <a:rPr lang="en-US" noProof="0"/>
              <a:t>Click to edit Master text styles</a:t>
            </a:r>
          </a:p>
        </p:txBody>
      </p:sp>
    </p:spTree>
    <p:extLst>
      <p:ext uri="{BB962C8B-B14F-4D97-AF65-F5344CB8AC3E}">
        <p14:creationId xmlns:p14="http://schemas.microsoft.com/office/powerpoint/2010/main" xmlns="" val="400762949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ontents">
    <p:spTree>
      <p:nvGrpSpPr>
        <p:cNvPr id="1" name=""/>
        <p:cNvGrpSpPr/>
        <p:nvPr/>
      </p:nvGrpSpPr>
      <p:grpSpPr>
        <a:xfrm>
          <a:off x="0" y="0"/>
          <a:ext cx="0" cy="0"/>
          <a:chOff x="0" y="0"/>
          <a:chExt cx="0" cy="0"/>
        </a:xfrm>
      </p:grpSpPr>
      <p:sp>
        <p:nvSpPr>
          <p:cNvPr id="4" name="Content Placeholder 3"/>
          <p:cNvSpPr>
            <a:spLocks noGrp="1"/>
          </p:cNvSpPr>
          <p:nvPr>
            <p:ph sz="quarter" idx="10"/>
          </p:nvPr>
        </p:nvSpPr>
        <p:spPr>
          <a:xfrm>
            <a:off x="376238" y="1665289"/>
            <a:ext cx="6958012" cy="4716463"/>
          </a:xfrm>
          <a:prstGeom prst="rect">
            <a:avLst/>
          </a:prstGeom>
        </p:spPr>
        <p:txBody>
          <a:bodyPr/>
          <a:lstStyle>
            <a:lvl1pPr>
              <a:tabLst>
                <a:tab pos="6348834" algn="r"/>
              </a:tabLst>
              <a:defRPr/>
            </a:lvl1pPr>
            <a:lvl2pPr>
              <a:tabLst>
                <a:tab pos="6348834" algn="r"/>
              </a:tabLst>
              <a:defRPr/>
            </a:lvl2pPr>
            <a:lvl3pPr>
              <a:tabLst>
                <a:tab pos="6348834" algn="r"/>
              </a:tabLst>
              <a:defRPr/>
            </a:lvl3pPr>
            <a:lvl4pPr>
              <a:tabLst>
                <a:tab pos="6348834" algn="r"/>
              </a:tabLst>
              <a:defRPr/>
            </a:lvl4pPr>
            <a:lvl5pPr>
              <a:tabLst>
                <a:tab pos="4744776" algn="r"/>
              </a:tabLst>
              <a:defRPr baseline="0"/>
            </a:lvl5pPr>
            <a:lvl6pPr>
              <a:tabLst>
                <a:tab pos="6348834" algn="r"/>
              </a:tabLst>
              <a:defRPr/>
            </a:lvl6pPr>
            <a:lvl7pPr>
              <a:tabLst>
                <a:tab pos="6348834" algn="r"/>
              </a:tabLst>
              <a:defRPr/>
            </a:lvl7pPr>
            <a:lvl8pPr>
              <a:tabLst>
                <a:tab pos="6348834" algn="r"/>
              </a:tabLst>
              <a:defRPr/>
            </a:lvl8pPr>
            <a:lvl9pPr>
              <a:tabLst>
                <a:tab pos="6348834" algn="r"/>
              </a:tabLst>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Placeholder 1"/>
          <p:cNvSpPr>
            <a:spLocks noGrp="1"/>
          </p:cNvSpPr>
          <p:nvPr>
            <p:ph type="title" hasCustomPrompt="1"/>
          </p:nvPr>
        </p:nvSpPr>
        <p:spPr>
          <a:xfrm>
            <a:off x="376239" y="317500"/>
            <a:ext cx="8385174" cy="698501"/>
          </a:xfrm>
          <a:prstGeom prst="rect">
            <a:avLst/>
          </a:prstGeom>
        </p:spPr>
        <p:txBody>
          <a:bodyPr vert="horz" lIns="0" tIns="0" rIns="0" bIns="0" rtlCol="0" anchor="t" anchorCtr="0">
            <a:noAutofit/>
          </a:bodyPr>
          <a:lstStyle>
            <a:lvl1pPr>
              <a:defRPr/>
            </a:lvl1pPr>
          </a:lstStyle>
          <a:p>
            <a:r>
              <a:rPr lang="en-US" dirty="0"/>
              <a:t>Click to add title</a:t>
            </a:r>
          </a:p>
        </p:txBody>
      </p:sp>
    </p:spTree>
    <p:extLst>
      <p:ext uri="{BB962C8B-B14F-4D97-AF65-F5344CB8AC3E}">
        <p14:creationId xmlns:p14="http://schemas.microsoft.com/office/powerpoint/2010/main" xmlns="" val="247694016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Contents with image">
    <p:spTree>
      <p:nvGrpSpPr>
        <p:cNvPr id="1" name=""/>
        <p:cNvGrpSpPr/>
        <p:nvPr/>
      </p:nvGrpSpPr>
      <p:grpSpPr>
        <a:xfrm>
          <a:off x="0" y="0"/>
          <a:ext cx="0" cy="0"/>
          <a:chOff x="0" y="0"/>
          <a:chExt cx="0" cy="0"/>
        </a:xfrm>
      </p:grpSpPr>
      <p:sp>
        <p:nvSpPr>
          <p:cNvPr id="7" name="Title Placeholder 1"/>
          <p:cNvSpPr>
            <a:spLocks noGrp="1"/>
          </p:cNvSpPr>
          <p:nvPr>
            <p:ph type="title" hasCustomPrompt="1"/>
          </p:nvPr>
        </p:nvSpPr>
        <p:spPr>
          <a:xfrm>
            <a:off x="376238" y="317501"/>
            <a:ext cx="8391525" cy="698500"/>
          </a:xfrm>
          <a:prstGeom prst="rect">
            <a:avLst/>
          </a:prstGeom>
        </p:spPr>
        <p:txBody>
          <a:bodyPr vert="horz" lIns="0" tIns="0" rIns="0" bIns="0" rtlCol="0" anchor="t" anchorCtr="0">
            <a:noAutofit/>
          </a:bodyPr>
          <a:lstStyle>
            <a:lvl1pPr>
              <a:defRPr/>
            </a:lvl1pPr>
          </a:lstStyle>
          <a:p>
            <a:r>
              <a:rPr lang="en-US" noProof="0" dirty="0"/>
              <a:t>Click to add title</a:t>
            </a:r>
          </a:p>
        </p:txBody>
      </p:sp>
      <p:sp>
        <p:nvSpPr>
          <p:cNvPr id="5" name="Picture Placeholder 9"/>
          <p:cNvSpPr>
            <a:spLocks noGrp="1"/>
          </p:cNvSpPr>
          <p:nvPr>
            <p:ph type="pic" sz="quarter" idx="15"/>
          </p:nvPr>
        </p:nvSpPr>
        <p:spPr>
          <a:xfrm>
            <a:off x="4087764" y="1701801"/>
            <a:ext cx="4680000" cy="4679950"/>
          </a:xfrm>
        </p:spPr>
        <p:txBody>
          <a:bodyPr/>
          <a:lstStyle/>
          <a:p>
            <a:r>
              <a:rPr lang="en-US" noProof="0"/>
              <a:t>Click icon to add picture</a:t>
            </a:r>
            <a:endParaRPr lang="en-US" noProof="0" dirty="0"/>
          </a:p>
        </p:txBody>
      </p:sp>
      <p:sp>
        <p:nvSpPr>
          <p:cNvPr id="6" name="Content Placeholder 3"/>
          <p:cNvSpPr>
            <a:spLocks noGrp="1"/>
          </p:cNvSpPr>
          <p:nvPr>
            <p:ph sz="quarter" idx="10"/>
          </p:nvPr>
        </p:nvSpPr>
        <p:spPr>
          <a:xfrm>
            <a:off x="376239" y="1665289"/>
            <a:ext cx="3342322" cy="4716463"/>
          </a:xfrm>
          <a:prstGeom prst="rect">
            <a:avLst/>
          </a:prstGeom>
        </p:spPr>
        <p:txBody>
          <a:bodyPr/>
          <a:lstStyle>
            <a:lvl1pPr>
              <a:tabLst>
                <a:tab pos="4744776" algn="r"/>
              </a:tabLst>
              <a:defRPr/>
            </a:lvl1pPr>
            <a:lvl2pPr>
              <a:tabLst>
                <a:tab pos="4744776" algn="r"/>
              </a:tabLst>
              <a:defRPr/>
            </a:lvl2pPr>
            <a:lvl3pPr>
              <a:tabLst>
                <a:tab pos="4744776" algn="r"/>
              </a:tabLst>
              <a:defRPr/>
            </a:lvl3pPr>
            <a:lvl4pPr>
              <a:tabLst>
                <a:tab pos="4744776" algn="r"/>
              </a:tabLst>
              <a:defRPr/>
            </a:lvl4pPr>
            <a:lvl5pPr>
              <a:tabLst>
                <a:tab pos="4744776" algn="r"/>
              </a:tabLst>
              <a:defRPr baseline="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Tree>
    <p:extLst>
      <p:ext uri="{BB962C8B-B14F-4D97-AF65-F5344CB8AC3E}">
        <p14:creationId xmlns:p14="http://schemas.microsoft.com/office/powerpoint/2010/main" xmlns="" val="274596538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itle &amp; 1 column text">
    <p:spTree>
      <p:nvGrpSpPr>
        <p:cNvPr id="1" name=""/>
        <p:cNvGrpSpPr/>
        <p:nvPr/>
      </p:nvGrpSpPr>
      <p:grpSpPr>
        <a:xfrm>
          <a:off x="0" y="0"/>
          <a:ext cx="0" cy="0"/>
          <a:chOff x="0" y="0"/>
          <a:chExt cx="0" cy="0"/>
        </a:xfrm>
      </p:grpSpPr>
      <p:sp>
        <p:nvSpPr>
          <p:cNvPr id="2" name="Title 1"/>
          <p:cNvSpPr>
            <a:spLocks noGrp="1"/>
          </p:cNvSpPr>
          <p:nvPr>
            <p:ph type="title"/>
          </p:nvPr>
        </p:nvSpPr>
        <p:spPr>
          <a:xfrm>
            <a:off x="376238" y="317501"/>
            <a:ext cx="8391525" cy="698500"/>
          </a:xfrm>
        </p:spPr>
        <p:txBody>
          <a:bodyPr/>
          <a:lstStyle/>
          <a:p>
            <a:r>
              <a:rPr lang="en-US" noProof="0"/>
              <a:t>Click to edit Master title style</a:t>
            </a:r>
            <a:endParaRPr lang="en-US" noProof="0" dirty="0"/>
          </a:p>
        </p:txBody>
      </p:sp>
      <p:sp>
        <p:nvSpPr>
          <p:cNvPr id="14" name="Text Placeholder 18"/>
          <p:cNvSpPr>
            <a:spLocks noGrp="1"/>
          </p:cNvSpPr>
          <p:nvPr>
            <p:ph idx="1"/>
          </p:nvPr>
        </p:nvSpPr>
        <p:spPr>
          <a:xfrm>
            <a:off x="376239" y="1665289"/>
            <a:ext cx="8374062" cy="4716463"/>
          </a:xfrm>
          <a:prstGeom prst="rect">
            <a:avLst/>
          </a:prstGeom>
        </p:spPr>
        <p:txBody>
          <a:bodyPr vert="horz" lIns="0" tIns="0" rIns="0" bIns="0" rtlCol="0">
            <a:no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Tree>
    <p:extLst>
      <p:ext uri="{BB962C8B-B14F-4D97-AF65-F5344CB8AC3E}">
        <p14:creationId xmlns:p14="http://schemas.microsoft.com/office/powerpoint/2010/main" xmlns="" val="348392345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Title, subtitle &amp; 1 column text">
    <p:spTree>
      <p:nvGrpSpPr>
        <p:cNvPr id="1" name=""/>
        <p:cNvGrpSpPr/>
        <p:nvPr/>
      </p:nvGrpSpPr>
      <p:grpSpPr>
        <a:xfrm>
          <a:off x="0" y="0"/>
          <a:ext cx="0" cy="0"/>
          <a:chOff x="0" y="0"/>
          <a:chExt cx="0" cy="0"/>
        </a:xfrm>
      </p:grpSpPr>
      <p:sp>
        <p:nvSpPr>
          <p:cNvPr id="9" name="Text Placeholder 8"/>
          <p:cNvSpPr>
            <a:spLocks noGrp="1"/>
          </p:cNvSpPr>
          <p:nvPr>
            <p:ph type="body" sz="quarter" idx="13" hasCustomPrompt="1"/>
          </p:nvPr>
        </p:nvSpPr>
        <p:spPr>
          <a:xfrm>
            <a:off x="376238" y="651601"/>
            <a:ext cx="8371762" cy="757255"/>
          </a:xfrm>
          <a:prstGeom prst="rect">
            <a:avLst/>
          </a:prstGeom>
        </p:spPr>
        <p:txBody>
          <a:bodyPr lIns="0" tIns="0" rIns="0" bIns="0">
            <a:noAutofit/>
          </a:bodyPr>
          <a:lstStyle>
            <a:lvl1pPr marL="0" indent="0">
              <a:buNone/>
              <a:defRPr sz="1711" b="0">
                <a:solidFill>
                  <a:srgbClr val="575757"/>
                </a:solidFill>
              </a:defRPr>
            </a:lvl1pPr>
          </a:lstStyle>
          <a:p>
            <a:pPr lvl="0"/>
            <a:r>
              <a:rPr lang="en-US" noProof="0" dirty="0"/>
              <a:t>Click to add subtitle</a:t>
            </a:r>
          </a:p>
        </p:txBody>
      </p:sp>
      <p:sp>
        <p:nvSpPr>
          <p:cNvPr id="14" name="Title Placeholder 1"/>
          <p:cNvSpPr>
            <a:spLocks noGrp="1"/>
          </p:cNvSpPr>
          <p:nvPr>
            <p:ph type="title"/>
          </p:nvPr>
        </p:nvSpPr>
        <p:spPr>
          <a:xfrm>
            <a:off x="376238" y="317500"/>
            <a:ext cx="8371762" cy="334101"/>
          </a:xfrm>
          <a:prstGeom prst="rect">
            <a:avLst/>
          </a:prstGeom>
        </p:spPr>
        <p:txBody>
          <a:bodyPr vert="horz" lIns="0" tIns="0" rIns="0" bIns="0" rtlCol="0" anchor="t" anchorCtr="0">
            <a:noAutofit/>
          </a:bodyPr>
          <a:lstStyle>
            <a:lvl1pPr>
              <a:defRPr/>
            </a:lvl1pPr>
          </a:lstStyle>
          <a:p>
            <a:r>
              <a:rPr lang="en-US" noProof="0"/>
              <a:t>Click to edit Master title style</a:t>
            </a:r>
            <a:endParaRPr lang="en-US" noProof="0" dirty="0"/>
          </a:p>
        </p:txBody>
      </p:sp>
      <p:sp>
        <p:nvSpPr>
          <p:cNvPr id="8" name="Text Placeholder 18"/>
          <p:cNvSpPr>
            <a:spLocks noGrp="1"/>
          </p:cNvSpPr>
          <p:nvPr>
            <p:ph idx="1"/>
          </p:nvPr>
        </p:nvSpPr>
        <p:spPr>
          <a:xfrm>
            <a:off x="376239" y="1665288"/>
            <a:ext cx="8374062" cy="4713911"/>
          </a:xfrm>
          <a:prstGeom prst="rect">
            <a:avLst/>
          </a:prstGeom>
        </p:spPr>
        <p:txBody>
          <a:bodyPr vert="horz" lIns="0" tIns="0" rIns="0" bIns="0" rtlCol="0">
            <a:no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Tree>
    <p:extLst>
      <p:ext uri="{BB962C8B-B14F-4D97-AF65-F5344CB8AC3E}">
        <p14:creationId xmlns:p14="http://schemas.microsoft.com/office/powerpoint/2010/main" xmlns="" val="265751248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Title Slide - White">
    <p:bg bwMode="gray">
      <p:bgPr>
        <a:solidFill>
          <a:schemeClr val="bg1"/>
        </a:solidFill>
        <a:effectLst/>
      </p:bgPr>
    </p:bg>
    <p:spTree>
      <p:nvGrpSpPr>
        <p:cNvPr id="1" name=""/>
        <p:cNvGrpSpPr/>
        <p:nvPr/>
      </p:nvGrpSpPr>
      <p:grpSpPr>
        <a:xfrm>
          <a:off x="0" y="0"/>
          <a:ext cx="0" cy="0"/>
          <a:chOff x="0" y="0"/>
          <a:chExt cx="0" cy="0"/>
        </a:xfrm>
      </p:grpSpPr>
      <p:sp>
        <p:nvSpPr>
          <p:cNvPr id="9" name="Picture Placeholder 8"/>
          <p:cNvSpPr>
            <a:spLocks noGrp="1" noChangeAspect="1"/>
          </p:cNvSpPr>
          <p:nvPr>
            <p:ph type="pic" sz="quarter" idx="11"/>
          </p:nvPr>
        </p:nvSpPr>
        <p:spPr>
          <a:xfrm>
            <a:off x="1867360" y="727200"/>
            <a:ext cx="5400000" cy="5400000"/>
          </a:xfrm>
          <a:prstGeom prst="rect">
            <a:avLst/>
          </a:prstGeom>
        </p:spPr>
        <p:txBody>
          <a:bodyPr/>
          <a:lstStyle/>
          <a:p>
            <a:r>
              <a:rPr lang="en-US" noProof="0"/>
              <a:t>Click icon to add picture</a:t>
            </a:r>
            <a:endParaRPr lang="en-US" noProof="0" dirty="0"/>
          </a:p>
        </p:txBody>
      </p:sp>
      <p:sp>
        <p:nvSpPr>
          <p:cNvPr id="3" name="Subtitle 2"/>
          <p:cNvSpPr>
            <a:spLocks noGrp="1"/>
          </p:cNvSpPr>
          <p:nvPr>
            <p:ph type="subTitle" idx="1" hasCustomPrompt="1"/>
          </p:nvPr>
        </p:nvSpPr>
        <p:spPr bwMode="gray">
          <a:xfrm>
            <a:off x="376238" y="5864229"/>
            <a:ext cx="4195761" cy="505645"/>
          </a:xfrm>
          <a:prstGeom prst="rect">
            <a:avLst/>
          </a:prstGeom>
        </p:spPr>
        <p:txBody>
          <a:bodyPr lIns="0" tIns="0" rIns="0" bIns="0" anchor="b" anchorCtr="0">
            <a:noAutofit/>
          </a:bodyPr>
          <a:lstStyle>
            <a:lvl1pPr marL="0" indent="0" algn="l">
              <a:lnSpc>
                <a:spcPct val="100000"/>
              </a:lnSpc>
              <a:spcAft>
                <a:spcPts val="0"/>
              </a:spcAft>
              <a:buNone/>
              <a:defRPr sz="1698" b="1">
                <a:solidFill>
                  <a:schemeClr val="tx1"/>
                </a:solidFill>
              </a:defRPr>
            </a:lvl1pPr>
            <a:lvl2pPr marL="0" indent="0" algn="l">
              <a:buNone/>
              <a:defRPr sz="1509" b="0"/>
            </a:lvl2pPr>
            <a:lvl3pPr marL="862686" indent="0" algn="ctr">
              <a:buNone/>
              <a:defRPr sz="1698"/>
            </a:lvl3pPr>
            <a:lvl4pPr marL="1294029" indent="0" algn="ctr">
              <a:buNone/>
              <a:defRPr sz="1509"/>
            </a:lvl4pPr>
            <a:lvl5pPr marL="1725373" indent="0" algn="ctr">
              <a:buNone/>
              <a:defRPr sz="1509"/>
            </a:lvl5pPr>
            <a:lvl6pPr marL="2156716" indent="0" algn="ctr">
              <a:buNone/>
              <a:defRPr sz="1509"/>
            </a:lvl6pPr>
            <a:lvl7pPr marL="2588059" indent="0" algn="ctr">
              <a:buNone/>
              <a:defRPr sz="1509"/>
            </a:lvl7pPr>
            <a:lvl8pPr marL="3019403" indent="0" algn="ctr">
              <a:buNone/>
              <a:defRPr sz="1509"/>
            </a:lvl8pPr>
            <a:lvl9pPr marL="3450746" indent="0" algn="ctr">
              <a:buNone/>
              <a:defRPr sz="1509"/>
            </a:lvl9pPr>
          </a:lstStyle>
          <a:p>
            <a:r>
              <a:rPr lang="en-US" noProof="0" dirty="0"/>
              <a:t>Click to edit Master title style</a:t>
            </a:r>
          </a:p>
          <a:p>
            <a:pPr lvl="1"/>
            <a:r>
              <a:rPr lang="en-US" noProof="0" dirty="0"/>
              <a:t>Click to edit Master subtitle style</a:t>
            </a:r>
          </a:p>
        </p:txBody>
      </p:sp>
      <p:sp>
        <p:nvSpPr>
          <p:cNvPr id="5" name="Text Placeholder 4"/>
          <p:cNvSpPr>
            <a:spLocks noGrp="1"/>
          </p:cNvSpPr>
          <p:nvPr>
            <p:ph type="body" sz="quarter" idx="10"/>
          </p:nvPr>
        </p:nvSpPr>
        <p:spPr>
          <a:xfrm>
            <a:off x="376239" y="6381750"/>
            <a:ext cx="4195762" cy="298450"/>
          </a:xfrm>
          <a:prstGeom prst="rect">
            <a:avLst/>
          </a:prstGeom>
        </p:spPr>
        <p:txBody>
          <a:bodyPr/>
          <a:lstStyle>
            <a:lvl1pPr>
              <a:spcAft>
                <a:spcPts val="0"/>
              </a:spcAft>
              <a:defRPr sz="944">
                <a:solidFill>
                  <a:schemeClr val="tx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noProof="0"/>
              <a:t>Click to edit Master text styles</a:t>
            </a:r>
          </a:p>
        </p:txBody>
      </p:sp>
    </p:spTree>
    <p:extLst>
      <p:ext uri="{BB962C8B-B14F-4D97-AF65-F5344CB8AC3E}">
        <p14:creationId xmlns:p14="http://schemas.microsoft.com/office/powerpoint/2010/main" xmlns="" val="107894432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hf hdr="0" dt="0"/>
  <p:extLst mod="1">
    <p:ext uri="{DCECCB84-F9BA-43D5-87BE-67443E8EF086}">
      <p15:sldGuideLst xmlns:p15="http://schemas.microsoft.com/office/powerpoint/2012/main" xmlns="">
        <p15:guide id="1" orient="horz" pos="4508">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Title, subtitle &amp; 1 column - large">
    <p:spTree>
      <p:nvGrpSpPr>
        <p:cNvPr id="1" name=""/>
        <p:cNvGrpSpPr/>
        <p:nvPr/>
      </p:nvGrpSpPr>
      <p:grpSpPr>
        <a:xfrm>
          <a:off x="0" y="0"/>
          <a:ext cx="0" cy="0"/>
          <a:chOff x="0" y="0"/>
          <a:chExt cx="0" cy="0"/>
        </a:xfrm>
      </p:grpSpPr>
      <p:sp>
        <p:nvSpPr>
          <p:cNvPr id="9" name="Text Placeholder 8"/>
          <p:cNvSpPr>
            <a:spLocks noGrp="1"/>
          </p:cNvSpPr>
          <p:nvPr>
            <p:ph type="body" sz="quarter" idx="13" hasCustomPrompt="1"/>
          </p:nvPr>
        </p:nvSpPr>
        <p:spPr>
          <a:xfrm>
            <a:off x="376238" y="651601"/>
            <a:ext cx="8371762" cy="757255"/>
          </a:xfrm>
          <a:prstGeom prst="rect">
            <a:avLst/>
          </a:prstGeom>
        </p:spPr>
        <p:txBody>
          <a:bodyPr lIns="0" tIns="0" rIns="0" bIns="0">
            <a:noAutofit/>
          </a:bodyPr>
          <a:lstStyle>
            <a:lvl1pPr marL="0" indent="0">
              <a:buNone/>
              <a:defRPr sz="1711" b="0">
                <a:solidFill>
                  <a:srgbClr val="575757"/>
                </a:solidFill>
              </a:defRPr>
            </a:lvl1pPr>
          </a:lstStyle>
          <a:p>
            <a:pPr lvl="0"/>
            <a:r>
              <a:rPr lang="en-US" noProof="0" dirty="0"/>
              <a:t>Click to add subtitle</a:t>
            </a:r>
          </a:p>
        </p:txBody>
      </p:sp>
      <p:sp>
        <p:nvSpPr>
          <p:cNvPr id="14" name="Title Placeholder 1"/>
          <p:cNvSpPr>
            <a:spLocks noGrp="1"/>
          </p:cNvSpPr>
          <p:nvPr>
            <p:ph type="title"/>
          </p:nvPr>
        </p:nvSpPr>
        <p:spPr>
          <a:xfrm>
            <a:off x="376238" y="317500"/>
            <a:ext cx="8371762" cy="334101"/>
          </a:xfrm>
          <a:prstGeom prst="rect">
            <a:avLst/>
          </a:prstGeom>
        </p:spPr>
        <p:txBody>
          <a:bodyPr vert="horz" lIns="0" tIns="0" rIns="0" bIns="0" rtlCol="0" anchor="t" anchorCtr="0">
            <a:noAutofit/>
          </a:bodyPr>
          <a:lstStyle>
            <a:lvl1pPr>
              <a:defRPr/>
            </a:lvl1pPr>
          </a:lstStyle>
          <a:p>
            <a:r>
              <a:rPr lang="en-US" noProof="0"/>
              <a:t>Click to edit Master title style</a:t>
            </a:r>
            <a:endParaRPr lang="en-US" noProof="0" dirty="0"/>
          </a:p>
        </p:txBody>
      </p:sp>
      <p:sp>
        <p:nvSpPr>
          <p:cNvPr id="8" name="Text Placeholder 18"/>
          <p:cNvSpPr>
            <a:spLocks noGrp="1"/>
          </p:cNvSpPr>
          <p:nvPr>
            <p:ph idx="1"/>
          </p:nvPr>
        </p:nvSpPr>
        <p:spPr>
          <a:xfrm>
            <a:off x="376239" y="1700213"/>
            <a:ext cx="8374062" cy="4678986"/>
          </a:xfrm>
          <a:prstGeom prst="rect">
            <a:avLst/>
          </a:prstGeom>
        </p:spPr>
        <p:txBody>
          <a:bodyPr vert="horz" lIns="0" tIns="0" rIns="0" bIns="0" rtlCol="0">
            <a:noAutofit/>
          </a:bodyPr>
          <a:lstStyle>
            <a:lvl1pPr>
              <a:defRPr sz="1509"/>
            </a:lvl1pPr>
            <a:lvl2pPr>
              <a:defRPr sz="1509"/>
            </a:lvl2pPr>
            <a:lvl3pPr>
              <a:defRPr sz="1509"/>
            </a:lvl3pPr>
            <a:lvl4pPr>
              <a:defRPr sz="1509"/>
            </a:lvl4pPr>
            <a:lvl5pPr>
              <a:defRPr sz="1509"/>
            </a:lvl5pPr>
            <a:lvl6pPr>
              <a:defRPr sz="1509"/>
            </a:lvl6pPr>
            <a:lvl7pPr>
              <a:defRPr sz="1509"/>
            </a:lvl7pPr>
            <a:lvl8pPr>
              <a:defRPr sz="1509"/>
            </a:lvl8pPr>
            <a:lvl9pPr>
              <a:defRPr sz="1509"/>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Tree>
    <p:extLst>
      <p:ext uri="{BB962C8B-B14F-4D97-AF65-F5344CB8AC3E}">
        <p14:creationId xmlns:p14="http://schemas.microsoft.com/office/powerpoint/2010/main" xmlns="" val="67716411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Title, subtitle &amp; chart">
    <p:spTree>
      <p:nvGrpSpPr>
        <p:cNvPr id="1" name=""/>
        <p:cNvGrpSpPr/>
        <p:nvPr/>
      </p:nvGrpSpPr>
      <p:grpSpPr>
        <a:xfrm>
          <a:off x="0" y="0"/>
          <a:ext cx="0" cy="0"/>
          <a:chOff x="0" y="0"/>
          <a:chExt cx="0" cy="0"/>
        </a:xfrm>
      </p:grpSpPr>
      <p:sp>
        <p:nvSpPr>
          <p:cNvPr id="15" name="Text Placeholder 8"/>
          <p:cNvSpPr>
            <a:spLocks noGrp="1"/>
          </p:cNvSpPr>
          <p:nvPr>
            <p:ph type="body" sz="quarter" idx="13" hasCustomPrompt="1"/>
          </p:nvPr>
        </p:nvSpPr>
        <p:spPr>
          <a:xfrm>
            <a:off x="376238" y="651601"/>
            <a:ext cx="8391525" cy="757255"/>
          </a:xfrm>
          <a:prstGeom prst="rect">
            <a:avLst/>
          </a:prstGeom>
        </p:spPr>
        <p:txBody>
          <a:bodyPr lIns="0" tIns="0" rIns="0" bIns="0">
            <a:noAutofit/>
          </a:bodyPr>
          <a:lstStyle>
            <a:lvl1pPr marL="0" indent="0">
              <a:buNone/>
              <a:defRPr sz="1711" b="0">
                <a:solidFill>
                  <a:srgbClr val="575757"/>
                </a:solidFill>
              </a:defRPr>
            </a:lvl1pPr>
          </a:lstStyle>
          <a:p>
            <a:pPr lvl="0"/>
            <a:r>
              <a:rPr lang="en-US" noProof="0" dirty="0"/>
              <a:t>Click to add subtitle</a:t>
            </a:r>
          </a:p>
        </p:txBody>
      </p:sp>
      <p:sp>
        <p:nvSpPr>
          <p:cNvPr id="16" name="Title Placeholder 1"/>
          <p:cNvSpPr>
            <a:spLocks noGrp="1"/>
          </p:cNvSpPr>
          <p:nvPr>
            <p:ph type="title" hasCustomPrompt="1"/>
          </p:nvPr>
        </p:nvSpPr>
        <p:spPr>
          <a:xfrm>
            <a:off x="376238" y="317500"/>
            <a:ext cx="8391525" cy="334101"/>
          </a:xfrm>
          <a:prstGeom prst="rect">
            <a:avLst/>
          </a:prstGeom>
        </p:spPr>
        <p:txBody>
          <a:bodyPr vert="horz" lIns="0" tIns="0" rIns="0" bIns="0" rtlCol="0" anchor="t" anchorCtr="0">
            <a:noAutofit/>
          </a:bodyPr>
          <a:lstStyle>
            <a:lvl1pPr>
              <a:defRPr/>
            </a:lvl1pPr>
          </a:lstStyle>
          <a:p>
            <a:r>
              <a:rPr lang="en-US" noProof="0" dirty="0"/>
              <a:t>Click to add title</a:t>
            </a:r>
          </a:p>
        </p:txBody>
      </p:sp>
      <p:sp>
        <p:nvSpPr>
          <p:cNvPr id="17" name="Chart Placeholder 3"/>
          <p:cNvSpPr>
            <a:spLocks noGrp="1"/>
          </p:cNvSpPr>
          <p:nvPr>
            <p:ph type="chart" sz="quarter" idx="15"/>
          </p:nvPr>
        </p:nvSpPr>
        <p:spPr>
          <a:xfrm>
            <a:off x="376240" y="2052000"/>
            <a:ext cx="8391524" cy="4069013"/>
          </a:xfrm>
          <a:prstGeom prst="rect">
            <a:avLst/>
          </a:prstGeom>
        </p:spPr>
        <p:txBody>
          <a:bodyPr/>
          <a:lstStyle/>
          <a:p>
            <a:r>
              <a:rPr lang="en-US" noProof="0"/>
              <a:t>Click icon to add chart</a:t>
            </a:r>
            <a:endParaRPr lang="en-US" noProof="0" dirty="0"/>
          </a:p>
        </p:txBody>
      </p:sp>
      <p:sp>
        <p:nvSpPr>
          <p:cNvPr id="18" name="Text Placeholder 8"/>
          <p:cNvSpPr>
            <a:spLocks noGrp="1"/>
          </p:cNvSpPr>
          <p:nvPr>
            <p:ph type="body" sz="quarter" idx="18"/>
          </p:nvPr>
        </p:nvSpPr>
        <p:spPr>
          <a:xfrm>
            <a:off x="376240" y="1665289"/>
            <a:ext cx="8391524" cy="392112"/>
          </a:xfrm>
        </p:spPr>
        <p:txBody>
          <a:bodyPr/>
          <a:lstStyle/>
          <a:p>
            <a:pPr lvl="0"/>
            <a:r>
              <a:rPr lang="en-US" noProof="0"/>
              <a:t>Click to edit Master text styles</a:t>
            </a:r>
          </a:p>
        </p:txBody>
      </p:sp>
      <p:sp>
        <p:nvSpPr>
          <p:cNvPr id="19" name="Text Placeholder 7"/>
          <p:cNvSpPr>
            <a:spLocks noGrp="1"/>
          </p:cNvSpPr>
          <p:nvPr>
            <p:ph type="body" sz="quarter" idx="23"/>
          </p:nvPr>
        </p:nvSpPr>
        <p:spPr>
          <a:xfrm>
            <a:off x="376238" y="6121014"/>
            <a:ext cx="8391525" cy="260737"/>
          </a:xfrm>
        </p:spPr>
        <p:txBody>
          <a:bodyPr>
            <a:noAutofit/>
          </a:bodyPr>
          <a:lstStyle>
            <a:lvl1pPr>
              <a:spcAft>
                <a:spcPts val="0"/>
              </a:spcAft>
              <a:defRPr sz="856"/>
            </a:lvl1pPr>
          </a:lstStyle>
          <a:p>
            <a:pPr lvl="0"/>
            <a:r>
              <a:rPr lang="en-US" noProof="0"/>
              <a:t>Click to edit Master text styles</a:t>
            </a:r>
          </a:p>
        </p:txBody>
      </p:sp>
    </p:spTree>
    <p:extLst>
      <p:ext uri="{BB962C8B-B14F-4D97-AF65-F5344CB8AC3E}">
        <p14:creationId xmlns:p14="http://schemas.microsoft.com/office/powerpoint/2010/main" xmlns="" val="51527383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3 chart">
    <p:spTree>
      <p:nvGrpSpPr>
        <p:cNvPr id="1" name=""/>
        <p:cNvGrpSpPr/>
        <p:nvPr/>
      </p:nvGrpSpPr>
      <p:grpSpPr>
        <a:xfrm>
          <a:off x="0" y="0"/>
          <a:ext cx="0" cy="0"/>
          <a:chOff x="0" y="0"/>
          <a:chExt cx="0" cy="0"/>
        </a:xfrm>
      </p:grpSpPr>
      <p:sp>
        <p:nvSpPr>
          <p:cNvPr id="15" name="Text Placeholder 8"/>
          <p:cNvSpPr>
            <a:spLocks noGrp="1"/>
          </p:cNvSpPr>
          <p:nvPr>
            <p:ph type="body" sz="quarter" idx="13" hasCustomPrompt="1"/>
          </p:nvPr>
        </p:nvSpPr>
        <p:spPr>
          <a:xfrm>
            <a:off x="376238" y="651601"/>
            <a:ext cx="8391525" cy="757255"/>
          </a:xfrm>
          <a:prstGeom prst="rect">
            <a:avLst/>
          </a:prstGeom>
        </p:spPr>
        <p:txBody>
          <a:bodyPr lIns="0" tIns="0" rIns="0" bIns="0">
            <a:noAutofit/>
          </a:bodyPr>
          <a:lstStyle>
            <a:lvl1pPr marL="0" indent="0">
              <a:buNone/>
              <a:defRPr sz="1711" b="0">
                <a:solidFill>
                  <a:srgbClr val="575757"/>
                </a:solidFill>
              </a:defRPr>
            </a:lvl1pPr>
          </a:lstStyle>
          <a:p>
            <a:pPr lvl="0"/>
            <a:r>
              <a:rPr lang="en-US" noProof="0" dirty="0"/>
              <a:t>Click to add subtitle</a:t>
            </a:r>
          </a:p>
        </p:txBody>
      </p:sp>
      <p:sp>
        <p:nvSpPr>
          <p:cNvPr id="16" name="Title Placeholder 1"/>
          <p:cNvSpPr>
            <a:spLocks noGrp="1"/>
          </p:cNvSpPr>
          <p:nvPr>
            <p:ph type="title" hasCustomPrompt="1"/>
          </p:nvPr>
        </p:nvSpPr>
        <p:spPr>
          <a:xfrm>
            <a:off x="376238" y="317500"/>
            <a:ext cx="8391525" cy="334101"/>
          </a:xfrm>
          <a:prstGeom prst="rect">
            <a:avLst/>
          </a:prstGeom>
        </p:spPr>
        <p:txBody>
          <a:bodyPr vert="horz" lIns="0" tIns="0" rIns="0" bIns="0" rtlCol="0" anchor="t" anchorCtr="0">
            <a:noAutofit/>
          </a:bodyPr>
          <a:lstStyle>
            <a:lvl1pPr>
              <a:defRPr/>
            </a:lvl1pPr>
          </a:lstStyle>
          <a:p>
            <a:r>
              <a:rPr lang="en-US" noProof="0" dirty="0"/>
              <a:t>Click to add title</a:t>
            </a:r>
          </a:p>
        </p:txBody>
      </p:sp>
      <p:sp>
        <p:nvSpPr>
          <p:cNvPr id="17" name="Chart Placeholder 3"/>
          <p:cNvSpPr>
            <a:spLocks noGrp="1"/>
          </p:cNvSpPr>
          <p:nvPr>
            <p:ph type="chart" sz="quarter" idx="15"/>
          </p:nvPr>
        </p:nvSpPr>
        <p:spPr>
          <a:xfrm>
            <a:off x="378000" y="2051999"/>
            <a:ext cx="2662162" cy="4069014"/>
          </a:xfrm>
          <a:prstGeom prst="rect">
            <a:avLst/>
          </a:prstGeom>
        </p:spPr>
        <p:txBody>
          <a:bodyPr/>
          <a:lstStyle/>
          <a:p>
            <a:r>
              <a:rPr lang="en-US" noProof="0"/>
              <a:t>Click icon to add chart</a:t>
            </a:r>
            <a:endParaRPr lang="en-US" noProof="0" dirty="0"/>
          </a:p>
        </p:txBody>
      </p:sp>
      <p:sp>
        <p:nvSpPr>
          <p:cNvPr id="18" name="Text Placeholder 8"/>
          <p:cNvSpPr>
            <a:spLocks noGrp="1"/>
          </p:cNvSpPr>
          <p:nvPr>
            <p:ph type="body" sz="quarter" idx="18"/>
          </p:nvPr>
        </p:nvSpPr>
        <p:spPr>
          <a:xfrm>
            <a:off x="376238" y="1665289"/>
            <a:ext cx="2671763" cy="392112"/>
          </a:xfrm>
        </p:spPr>
        <p:txBody>
          <a:bodyPr/>
          <a:lstStyle/>
          <a:p>
            <a:pPr lvl="0"/>
            <a:r>
              <a:rPr lang="en-US" noProof="0"/>
              <a:t>Click to edit Master text styles</a:t>
            </a:r>
          </a:p>
        </p:txBody>
      </p:sp>
      <p:sp>
        <p:nvSpPr>
          <p:cNvPr id="7" name="Chart Placeholder 3"/>
          <p:cNvSpPr>
            <a:spLocks noGrp="1"/>
          </p:cNvSpPr>
          <p:nvPr>
            <p:ph type="chart" sz="quarter" idx="19"/>
          </p:nvPr>
        </p:nvSpPr>
        <p:spPr>
          <a:xfrm>
            <a:off x="3227388" y="2051999"/>
            <a:ext cx="2671212" cy="4069014"/>
          </a:xfrm>
          <a:prstGeom prst="rect">
            <a:avLst/>
          </a:prstGeom>
        </p:spPr>
        <p:txBody>
          <a:bodyPr/>
          <a:lstStyle/>
          <a:p>
            <a:r>
              <a:rPr lang="en-US" noProof="0"/>
              <a:t>Click icon to add chart</a:t>
            </a:r>
            <a:endParaRPr lang="en-US" noProof="0" dirty="0"/>
          </a:p>
        </p:txBody>
      </p:sp>
      <p:sp>
        <p:nvSpPr>
          <p:cNvPr id="8" name="Text Placeholder 8"/>
          <p:cNvSpPr>
            <a:spLocks noGrp="1"/>
          </p:cNvSpPr>
          <p:nvPr>
            <p:ph type="body" sz="quarter" idx="20"/>
          </p:nvPr>
        </p:nvSpPr>
        <p:spPr>
          <a:xfrm>
            <a:off x="3227389" y="1665289"/>
            <a:ext cx="2671211" cy="392112"/>
          </a:xfrm>
        </p:spPr>
        <p:txBody>
          <a:bodyPr/>
          <a:lstStyle/>
          <a:p>
            <a:pPr lvl="0"/>
            <a:r>
              <a:rPr lang="en-US" noProof="0"/>
              <a:t>Click to edit Master text styles</a:t>
            </a:r>
          </a:p>
        </p:txBody>
      </p:sp>
      <p:sp>
        <p:nvSpPr>
          <p:cNvPr id="9" name="Chart Placeholder 3"/>
          <p:cNvSpPr>
            <a:spLocks noGrp="1"/>
          </p:cNvSpPr>
          <p:nvPr>
            <p:ph type="chart" sz="quarter" idx="21"/>
          </p:nvPr>
        </p:nvSpPr>
        <p:spPr>
          <a:xfrm>
            <a:off x="6094797" y="2051999"/>
            <a:ext cx="2672965" cy="4069014"/>
          </a:xfrm>
          <a:prstGeom prst="rect">
            <a:avLst/>
          </a:prstGeom>
        </p:spPr>
        <p:txBody>
          <a:bodyPr/>
          <a:lstStyle/>
          <a:p>
            <a:r>
              <a:rPr lang="en-US" noProof="0"/>
              <a:t>Click icon to add chart</a:t>
            </a:r>
            <a:endParaRPr lang="en-US" noProof="0" dirty="0"/>
          </a:p>
        </p:txBody>
      </p:sp>
      <p:sp>
        <p:nvSpPr>
          <p:cNvPr id="10" name="Text Placeholder 8"/>
          <p:cNvSpPr>
            <a:spLocks noGrp="1"/>
          </p:cNvSpPr>
          <p:nvPr>
            <p:ph type="body" sz="quarter" idx="22"/>
          </p:nvPr>
        </p:nvSpPr>
        <p:spPr>
          <a:xfrm>
            <a:off x="6094798" y="1659145"/>
            <a:ext cx="2672966" cy="398256"/>
          </a:xfrm>
        </p:spPr>
        <p:txBody>
          <a:bodyPr/>
          <a:lstStyle/>
          <a:p>
            <a:pPr lvl="0"/>
            <a:r>
              <a:rPr lang="en-US" noProof="0"/>
              <a:t>Click to edit Master text styles</a:t>
            </a:r>
          </a:p>
        </p:txBody>
      </p:sp>
      <p:sp>
        <p:nvSpPr>
          <p:cNvPr id="12" name="Text Placeholder 7"/>
          <p:cNvSpPr>
            <a:spLocks noGrp="1"/>
          </p:cNvSpPr>
          <p:nvPr>
            <p:ph type="body" sz="quarter" idx="23"/>
          </p:nvPr>
        </p:nvSpPr>
        <p:spPr>
          <a:xfrm>
            <a:off x="376237" y="6121014"/>
            <a:ext cx="8374064" cy="260737"/>
          </a:xfrm>
        </p:spPr>
        <p:txBody>
          <a:bodyPr>
            <a:noAutofit/>
          </a:bodyPr>
          <a:lstStyle>
            <a:lvl1pPr>
              <a:spcAft>
                <a:spcPts val="0"/>
              </a:spcAft>
              <a:defRPr sz="856"/>
            </a:lvl1pPr>
          </a:lstStyle>
          <a:p>
            <a:pPr lvl="0"/>
            <a:r>
              <a:rPr lang="en-US" noProof="0"/>
              <a:t>Click to edit Master text styles</a:t>
            </a:r>
          </a:p>
        </p:txBody>
      </p:sp>
    </p:spTree>
    <p:extLst>
      <p:ext uri="{BB962C8B-B14F-4D97-AF65-F5344CB8AC3E}">
        <p14:creationId xmlns:p14="http://schemas.microsoft.com/office/powerpoint/2010/main" xmlns="" val="123813086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2 columns of text">
    <p:spTree>
      <p:nvGrpSpPr>
        <p:cNvPr id="1" name=""/>
        <p:cNvGrpSpPr/>
        <p:nvPr/>
      </p:nvGrpSpPr>
      <p:grpSpPr>
        <a:xfrm>
          <a:off x="0" y="0"/>
          <a:ext cx="0" cy="0"/>
          <a:chOff x="0" y="0"/>
          <a:chExt cx="0" cy="0"/>
        </a:xfrm>
      </p:grpSpPr>
      <p:sp>
        <p:nvSpPr>
          <p:cNvPr id="14" name="Title Placeholder 1"/>
          <p:cNvSpPr>
            <a:spLocks noGrp="1"/>
          </p:cNvSpPr>
          <p:nvPr>
            <p:ph type="title" hasCustomPrompt="1"/>
          </p:nvPr>
        </p:nvSpPr>
        <p:spPr>
          <a:xfrm>
            <a:off x="376238" y="317500"/>
            <a:ext cx="8402002" cy="334101"/>
          </a:xfrm>
          <a:prstGeom prst="rect">
            <a:avLst/>
          </a:prstGeom>
        </p:spPr>
        <p:txBody>
          <a:bodyPr vert="horz" lIns="0" tIns="0" rIns="0" bIns="0" rtlCol="0" anchor="t" anchorCtr="0">
            <a:noAutofit/>
          </a:bodyPr>
          <a:lstStyle>
            <a:lvl1pPr>
              <a:defRPr/>
            </a:lvl1pPr>
          </a:lstStyle>
          <a:p>
            <a:r>
              <a:rPr lang="en-US" noProof="0" dirty="0"/>
              <a:t>Click to add title</a:t>
            </a:r>
          </a:p>
        </p:txBody>
      </p:sp>
      <p:sp>
        <p:nvSpPr>
          <p:cNvPr id="9" name="Text Placeholder 8"/>
          <p:cNvSpPr>
            <a:spLocks noGrp="1"/>
          </p:cNvSpPr>
          <p:nvPr>
            <p:ph type="body" sz="quarter" idx="13" hasCustomPrompt="1"/>
          </p:nvPr>
        </p:nvSpPr>
        <p:spPr>
          <a:xfrm>
            <a:off x="376238" y="651601"/>
            <a:ext cx="8402002" cy="757255"/>
          </a:xfrm>
          <a:prstGeom prst="rect">
            <a:avLst/>
          </a:prstGeom>
        </p:spPr>
        <p:txBody>
          <a:bodyPr lIns="0" tIns="0" rIns="0" bIns="0">
            <a:noAutofit/>
          </a:bodyPr>
          <a:lstStyle>
            <a:lvl1pPr marL="0" indent="0">
              <a:buNone/>
              <a:defRPr sz="1711" b="0">
                <a:solidFill>
                  <a:srgbClr val="575757"/>
                </a:solidFill>
              </a:defRPr>
            </a:lvl1pPr>
          </a:lstStyle>
          <a:p>
            <a:pPr lvl="0"/>
            <a:r>
              <a:rPr lang="en-US" noProof="0" dirty="0"/>
              <a:t>Click to add subtitle</a:t>
            </a:r>
          </a:p>
        </p:txBody>
      </p:sp>
      <p:sp>
        <p:nvSpPr>
          <p:cNvPr id="13" name="Content Placeholder 3"/>
          <p:cNvSpPr>
            <a:spLocks noGrp="1"/>
          </p:cNvSpPr>
          <p:nvPr>
            <p:ph sz="quarter" idx="10"/>
          </p:nvPr>
        </p:nvSpPr>
        <p:spPr>
          <a:xfrm>
            <a:off x="376238" y="1665288"/>
            <a:ext cx="3979184" cy="4716461"/>
          </a:xfrm>
          <a:prstGeom prst="rect">
            <a:avLst/>
          </a:prstGeom>
        </p:spPr>
        <p:txBody>
          <a:bodyPr/>
          <a:lstStyle>
            <a:lvl1pPr>
              <a:tabLst>
                <a:tab pos="4744776" algn="r"/>
              </a:tabLst>
              <a:defRPr/>
            </a:lvl1pPr>
            <a:lvl2pPr>
              <a:tabLst>
                <a:tab pos="4744776" algn="r"/>
              </a:tabLst>
              <a:defRPr/>
            </a:lvl2pPr>
            <a:lvl3pPr>
              <a:tabLst>
                <a:tab pos="4744776" algn="r"/>
              </a:tabLst>
              <a:defRPr/>
            </a:lvl3pPr>
            <a:lvl4pPr>
              <a:tabLst>
                <a:tab pos="4744776" algn="r"/>
              </a:tabLst>
              <a:defRPr/>
            </a:lvl4pPr>
            <a:lvl5pPr>
              <a:tabLst>
                <a:tab pos="4744776" algn="r"/>
              </a:tabLst>
              <a:defRPr baseline="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5" name="Content Placeholder 3"/>
          <p:cNvSpPr>
            <a:spLocks noGrp="1"/>
          </p:cNvSpPr>
          <p:nvPr>
            <p:ph sz="quarter" idx="20"/>
          </p:nvPr>
        </p:nvSpPr>
        <p:spPr>
          <a:xfrm>
            <a:off x="4786154" y="1665288"/>
            <a:ext cx="3992086" cy="4716461"/>
          </a:xfrm>
          <a:prstGeom prst="rect">
            <a:avLst/>
          </a:prstGeom>
        </p:spPr>
        <p:txBody>
          <a:bodyPr/>
          <a:lstStyle>
            <a:lvl1pPr>
              <a:tabLst>
                <a:tab pos="4744776" algn="r"/>
              </a:tabLst>
              <a:defRPr/>
            </a:lvl1pPr>
            <a:lvl2pPr>
              <a:tabLst>
                <a:tab pos="4744776" algn="r"/>
              </a:tabLst>
              <a:defRPr/>
            </a:lvl2pPr>
            <a:lvl3pPr>
              <a:tabLst>
                <a:tab pos="4744776" algn="r"/>
              </a:tabLst>
              <a:defRPr/>
            </a:lvl3pPr>
            <a:lvl4pPr>
              <a:tabLst>
                <a:tab pos="4744776" algn="r"/>
              </a:tabLst>
              <a:defRPr/>
            </a:lvl4pPr>
            <a:lvl5pPr>
              <a:tabLst>
                <a:tab pos="4744776" algn="r"/>
              </a:tabLst>
              <a:defRPr baseline="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Tree>
    <p:extLst>
      <p:ext uri="{BB962C8B-B14F-4D97-AF65-F5344CB8AC3E}">
        <p14:creationId xmlns:p14="http://schemas.microsoft.com/office/powerpoint/2010/main" xmlns="" val="253951452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2 columns - large">
    <p:spTree>
      <p:nvGrpSpPr>
        <p:cNvPr id="1" name=""/>
        <p:cNvGrpSpPr/>
        <p:nvPr/>
      </p:nvGrpSpPr>
      <p:grpSpPr>
        <a:xfrm>
          <a:off x="0" y="0"/>
          <a:ext cx="0" cy="0"/>
          <a:chOff x="0" y="0"/>
          <a:chExt cx="0" cy="0"/>
        </a:xfrm>
      </p:grpSpPr>
      <p:sp>
        <p:nvSpPr>
          <p:cNvPr id="7" name="Text Placeholder 8"/>
          <p:cNvSpPr>
            <a:spLocks noGrp="1"/>
          </p:cNvSpPr>
          <p:nvPr>
            <p:ph type="body" sz="quarter" idx="13" hasCustomPrompt="1"/>
          </p:nvPr>
        </p:nvSpPr>
        <p:spPr>
          <a:xfrm>
            <a:off x="376238" y="651601"/>
            <a:ext cx="8391525" cy="757255"/>
          </a:xfrm>
          <a:prstGeom prst="rect">
            <a:avLst/>
          </a:prstGeom>
        </p:spPr>
        <p:txBody>
          <a:bodyPr lIns="0" tIns="0" rIns="0" bIns="0">
            <a:noAutofit/>
          </a:bodyPr>
          <a:lstStyle>
            <a:lvl1pPr marL="0" indent="0">
              <a:buNone/>
              <a:defRPr sz="1711" b="0">
                <a:solidFill>
                  <a:srgbClr val="575757"/>
                </a:solidFill>
              </a:defRPr>
            </a:lvl1pPr>
          </a:lstStyle>
          <a:p>
            <a:pPr lvl="0"/>
            <a:r>
              <a:rPr lang="en-US" noProof="0" dirty="0"/>
              <a:t>Click to add subtitle</a:t>
            </a:r>
          </a:p>
        </p:txBody>
      </p:sp>
      <p:sp>
        <p:nvSpPr>
          <p:cNvPr id="8" name="Title Placeholder 1"/>
          <p:cNvSpPr>
            <a:spLocks noGrp="1"/>
          </p:cNvSpPr>
          <p:nvPr>
            <p:ph type="title" hasCustomPrompt="1"/>
          </p:nvPr>
        </p:nvSpPr>
        <p:spPr>
          <a:xfrm>
            <a:off x="376238" y="317500"/>
            <a:ext cx="8391525" cy="334100"/>
          </a:xfrm>
          <a:prstGeom prst="rect">
            <a:avLst/>
          </a:prstGeom>
        </p:spPr>
        <p:txBody>
          <a:bodyPr vert="horz" lIns="0" tIns="0" rIns="0" bIns="0" rtlCol="0" anchor="t" anchorCtr="0">
            <a:noAutofit/>
          </a:bodyPr>
          <a:lstStyle>
            <a:lvl1pPr>
              <a:defRPr/>
            </a:lvl1pPr>
          </a:lstStyle>
          <a:p>
            <a:r>
              <a:rPr lang="en-US" noProof="0" dirty="0"/>
              <a:t>Click to add title</a:t>
            </a:r>
          </a:p>
        </p:txBody>
      </p:sp>
      <p:sp>
        <p:nvSpPr>
          <p:cNvPr id="11" name="Content Placeholder 3"/>
          <p:cNvSpPr>
            <a:spLocks noGrp="1"/>
          </p:cNvSpPr>
          <p:nvPr>
            <p:ph sz="quarter" idx="10"/>
          </p:nvPr>
        </p:nvSpPr>
        <p:spPr>
          <a:xfrm>
            <a:off x="376238" y="1665288"/>
            <a:ext cx="3979185" cy="4716461"/>
          </a:xfrm>
          <a:prstGeom prst="rect">
            <a:avLst/>
          </a:prstGeom>
        </p:spPr>
        <p:txBody>
          <a:bodyPr>
            <a:noAutofit/>
          </a:bodyPr>
          <a:lstStyle>
            <a:lvl1pPr>
              <a:tabLst>
                <a:tab pos="4744776" algn="r"/>
              </a:tabLst>
              <a:defRPr sz="1509"/>
            </a:lvl1pPr>
            <a:lvl2pPr>
              <a:tabLst>
                <a:tab pos="4744776" algn="r"/>
              </a:tabLst>
              <a:defRPr sz="1509"/>
            </a:lvl2pPr>
            <a:lvl3pPr>
              <a:tabLst>
                <a:tab pos="4744776" algn="r"/>
              </a:tabLst>
              <a:defRPr sz="1509"/>
            </a:lvl3pPr>
            <a:lvl4pPr>
              <a:tabLst>
                <a:tab pos="4744776" algn="r"/>
              </a:tabLst>
              <a:defRPr sz="1509"/>
            </a:lvl4pPr>
            <a:lvl5pPr>
              <a:tabLst>
                <a:tab pos="4744776" algn="r"/>
              </a:tabLst>
              <a:defRPr baseline="0"/>
            </a:lvl5pPr>
            <a:lvl6pPr>
              <a:defRPr sz="1509"/>
            </a:lvl6pPr>
            <a:lvl7pPr>
              <a:defRPr sz="1509"/>
            </a:lvl7pPr>
            <a:lvl8pPr>
              <a:defRPr sz="1509"/>
            </a:lvl8pPr>
            <a:lvl9pPr>
              <a:defRPr sz="1509"/>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3" name="Content Placeholder 3"/>
          <p:cNvSpPr>
            <a:spLocks noGrp="1"/>
          </p:cNvSpPr>
          <p:nvPr>
            <p:ph sz="quarter" idx="20"/>
          </p:nvPr>
        </p:nvSpPr>
        <p:spPr>
          <a:xfrm>
            <a:off x="4788000" y="1665288"/>
            <a:ext cx="3979763" cy="4716461"/>
          </a:xfrm>
          <a:prstGeom prst="rect">
            <a:avLst/>
          </a:prstGeom>
        </p:spPr>
        <p:txBody>
          <a:bodyPr>
            <a:noAutofit/>
          </a:bodyPr>
          <a:lstStyle>
            <a:lvl1pPr>
              <a:tabLst>
                <a:tab pos="4744776" algn="r"/>
              </a:tabLst>
              <a:defRPr sz="1509"/>
            </a:lvl1pPr>
            <a:lvl2pPr>
              <a:tabLst>
                <a:tab pos="4744776" algn="r"/>
              </a:tabLst>
              <a:defRPr sz="1509"/>
            </a:lvl2pPr>
            <a:lvl3pPr>
              <a:tabLst>
                <a:tab pos="4744776" algn="r"/>
              </a:tabLst>
              <a:defRPr sz="1509"/>
            </a:lvl3pPr>
            <a:lvl4pPr>
              <a:tabLst>
                <a:tab pos="4744776" algn="r"/>
              </a:tabLst>
              <a:defRPr sz="1509"/>
            </a:lvl4pPr>
            <a:lvl5pPr>
              <a:tabLst>
                <a:tab pos="4744776" algn="r"/>
              </a:tabLst>
              <a:defRPr baseline="0"/>
            </a:lvl5pPr>
            <a:lvl6pPr>
              <a:defRPr sz="1509"/>
            </a:lvl6pPr>
            <a:lvl7pPr>
              <a:defRPr sz="1509"/>
            </a:lvl7pPr>
            <a:lvl8pPr>
              <a:defRPr sz="1509"/>
            </a:lvl8pPr>
            <a:lvl9pPr>
              <a:defRPr sz="1509"/>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Tree>
    <p:extLst>
      <p:ext uri="{BB962C8B-B14F-4D97-AF65-F5344CB8AC3E}">
        <p14:creationId xmlns:p14="http://schemas.microsoft.com/office/powerpoint/2010/main" xmlns="" val="146407798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ext and chart">
    <p:spTree>
      <p:nvGrpSpPr>
        <p:cNvPr id="1" name=""/>
        <p:cNvGrpSpPr/>
        <p:nvPr/>
      </p:nvGrpSpPr>
      <p:grpSpPr>
        <a:xfrm>
          <a:off x="0" y="0"/>
          <a:ext cx="0" cy="0"/>
          <a:chOff x="0" y="0"/>
          <a:chExt cx="0" cy="0"/>
        </a:xfrm>
      </p:grpSpPr>
      <p:sp>
        <p:nvSpPr>
          <p:cNvPr id="10" name="Content Placeholder 3"/>
          <p:cNvSpPr>
            <a:spLocks noGrp="1"/>
          </p:cNvSpPr>
          <p:nvPr>
            <p:ph sz="quarter" idx="10"/>
          </p:nvPr>
        </p:nvSpPr>
        <p:spPr>
          <a:xfrm>
            <a:off x="376239" y="1665289"/>
            <a:ext cx="4016374" cy="4455725"/>
          </a:xfrm>
          <a:prstGeom prst="rect">
            <a:avLst/>
          </a:prstGeom>
        </p:spPr>
        <p:txBody>
          <a:bodyPr/>
          <a:lstStyle>
            <a:lvl1pPr>
              <a:tabLst>
                <a:tab pos="4744776" algn="r"/>
              </a:tabLst>
              <a:defRPr/>
            </a:lvl1pPr>
            <a:lvl2pPr>
              <a:tabLst>
                <a:tab pos="4744776" algn="r"/>
              </a:tabLst>
              <a:defRPr/>
            </a:lvl2pPr>
            <a:lvl3pPr>
              <a:tabLst>
                <a:tab pos="4744776" algn="r"/>
              </a:tabLst>
              <a:defRPr/>
            </a:lvl3pPr>
            <a:lvl4pPr>
              <a:tabLst>
                <a:tab pos="4744776" algn="r"/>
              </a:tabLst>
              <a:defRPr/>
            </a:lvl4pPr>
            <a:lvl5pPr>
              <a:tabLst>
                <a:tab pos="4744776" algn="r"/>
              </a:tabLst>
              <a:defRPr baseline="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3" name="Chart Placeholder 2"/>
          <p:cNvSpPr>
            <a:spLocks noGrp="1"/>
          </p:cNvSpPr>
          <p:nvPr>
            <p:ph type="chart" sz="quarter" idx="21"/>
          </p:nvPr>
        </p:nvSpPr>
        <p:spPr>
          <a:xfrm>
            <a:off x="4755917" y="2125013"/>
            <a:ext cx="4011846" cy="3996000"/>
          </a:xfrm>
        </p:spPr>
        <p:txBody>
          <a:bodyPr/>
          <a:lstStyle/>
          <a:p>
            <a:r>
              <a:rPr lang="en-US" noProof="0"/>
              <a:t>Click icon to add chart</a:t>
            </a:r>
            <a:endParaRPr lang="en-US" noProof="0" dirty="0"/>
          </a:p>
        </p:txBody>
      </p:sp>
      <p:sp>
        <p:nvSpPr>
          <p:cNvPr id="6" name="Text Placeholder 5"/>
          <p:cNvSpPr>
            <a:spLocks noGrp="1"/>
          </p:cNvSpPr>
          <p:nvPr>
            <p:ph type="body" sz="quarter" idx="22"/>
          </p:nvPr>
        </p:nvSpPr>
        <p:spPr>
          <a:xfrm>
            <a:off x="4755917" y="1665288"/>
            <a:ext cx="4011846" cy="420687"/>
          </a:xfrm>
        </p:spPr>
        <p:txBody>
          <a:bodyPr/>
          <a:lstStyle/>
          <a:p>
            <a:pPr lvl="0"/>
            <a:r>
              <a:rPr lang="en-US" noProof="0"/>
              <a:t>Click to edit Master text styles</a:t>
            </a:r>
          </a:p>
        </p:txBody>
      </p:sp>
      <p:sp>
        <p:nvSpPr>
          <p:cNvPr id="11" name="Text Placeholder 8"/>
          <p:cNvSpPr>
            <a:spLocks noGrp="1"/>
          </p:cNvSpPr>
          <p:nvPr>
            <p:ph type="body" sz="quarter" idx="13" hasCustomPrompt="1"/>
          </p:nvPr>
        </p:nvSpPr>
        <p:spPr>
          <a:xfrm>
            <a:off x="376238" y="651601"/>
            <a:ext cx="8391525" cy="757255"/>
          </a:xfrm>
          <a:prstGeom prst="rect">
            <a:avLst/>
          </a:prstGeom>
        </p:spPr>
        <p:txBody>
          <a:bodyPr lIns="0" tIns="0" rIns="0" bIns="0">
            <a:noAutofit/>
          </a:bodyPr>
          <a:lstStyle>
            <a:lvl1pPr marL="0" indent="0">
              <a:buNone/>
              <a:defRPr sz="1711" b="0">
                <a:solidFill>
                  <a:srgbClr val="575757"/>
                </a:solidFill>
              </a:defRPr>
            </a:lvl1pPr>
          </a:lstStyle>
          <a:p>
            <a:pPr lvl="0"/>
            <a:r>
              <a:rPr lang="en-US" noProof="0" dirty="0"/>
              <a:t>Click to add subtitle</a:t>
            </a:r>
          </a:p>
        </p:txBody>
      </p:sp>
      <p:sp>
        <p:nvSpPr>
          <p:cNvPr id="13" name="Title Placeholder 1"/>
          <p:cNvSpPr>
            <a:spLocks noGrp="1"/>
          </p:cNvSpPr>
          <p:nvPr>
            <p:ph type="title" hasCustomPrompt="1"/>
          </p:nvPr>
        </p:nvSpPr>
        <p:spPr>
          <a:xfrm>
            <a:off x="376238" y="317500"/>
            <a:ext cx="8391525" cy="334101"/>
          </a:xfrm>
          <a:prstGeom prst="rect">
            <a:avLst/>
          </a:prstGeom>
        </p:spPr>
        <p:txBody>
          <a:bodyPr vert="horz" lIns="0" tIns="0" rIns="0" bIns="0" rtlCol="0" anchor="t" anchorCtr="0">
            <a:noAutofit/>
          </a:bodyPr>
          <a:lstStyle>
            <a:lvl1pPr>
              <a:defRPr/>
            </a:lvl1pPr>
          </a:lstStyle>
          <a:p>
            <a:r>
              <a:rPr lang="en-US" noProof="0" dirty="0"/>
              <a:t>Click to add title</a:t>
            </a:r>
          </a:p>
        </p:txBody>
      </p:sp>
      <p:sp>
        <p:nvSpPr>
          <p:cNvPr id="15" name="Text Placeholder 7"/>
          <p:cNvSpPr>
            <a:spLocks noGrp="1"/>
          </p:cNvSpPr>
          <p:nvPr>
            <p:ph type="body" sz="quarter" idx="23"/>
          </p:nvPr>
        </p:nvSpPr>
        <p:spPr>
          <a:xfrm>
            <a:off x="376238" y="6121014"/>
            <a:ext cx="8391525" cy="260737"/>
          </a:xfrm>
        </p:spPr>
        <p:txBody>
          <a:bodyPr>
            <a:normAutofit/>
          </a:bodyPr>
          <a:lstStyle>
            <a:lvl1pPr>
              <a:spcAft>
                <a:spcPts val="0"/>
              </a:spcAft>
              <a:defRPr sz="856"/>
            </a:lvl1pPr>
          </a:lstStyle>
          <a:p>
            <a:pPr lvl="0"/>
            <a:r>
              <a:rPr lang="en-US" noProof="0"/>
              <a:t>Click to edit Master text styles</a:t>
            </a:r>
          </a:p>
        </p:txBody>
      </p:sp>
    </p:spTree>
    <p:extLst>
      <p:ext uri="{BB962C8B-B14F-4D97-AF65-F5344CB8AC3E}">
        <p14:creationId xmlns:p14="http://schemas.microsoft.com/office/powerpoint/2010/main" xmlns="" val="226977775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2 chart">
    <p:spTree>
      <p:nvGrpSpPr>
        <p:cNvPr id="1" name=""/>
        <p:cNvGrpSpPr/>
        <p:nvPr/>
      </p:nvGrpSpPr>
      <p:grpSpPr>
        <a:xfrm>
          <a:off x="0" y="0"/>
          <a:ext cx="0" cy="0"/>
          <a:chOff x="0" y="0"/>
          <a:chExt cx="0" cy="0"/>
        </a:xfrm>
      </p:grpSpPr>
      <p:sp>
        <p:nvSpPr>
          <p:cNvPr id="3" name="Chart Placeholder 2"/>
          <p:cNvSpPr>
            <a:spLocks noGrp="1"/>
          </p:cNvSpPr>
          <p:nvPr>
            <p:ph type="chart" sz="quarter" idx="21"/>
          </p:nvPr>
        </p:nvSpPr>
        <p:spPr>
          <a:xfrm>
            <a:off x="4755916" y="2125013"/>
            <a:ext cx="4011847" cy="3996000"/>
          </a:xfrm>
        </p:spPr>
        <p:txBody>
          <a:bodyPr/>
          <a:lstStyle/>
          <a:p>
            <a:r>
              <a:rPr lang="en-US" noProof="0"/>
              <a:t>Click icon to add chart</a:t>
            </a:r>
            <a:endParaRPr lang="en-US" noProof="0" dirty="0"/>
          </a:p>
        </p:txBody>
      </p:sp>
      <p:sp>
        <p:nvSpPr>
          <p:cNvPr id="6" name="Text Placeholder 5"/>
          <p:cNvSpPr>
            <a:spLocks noGrp="1"/>
          </p:cNvSpPr>
          <p:nvPr>
            <p:ph type="body" sz="quarter" idx="22"/>
          </p:nvPr>
        </p:nvSpPr>
        <p:spPr>
          <a:xfrm>
            <a:off x="4755917" y="1665288"/>
            <a:ext cx="4011847" cy="420687"/>
          </a:xfrm>
        </p:spPr>
        <p:txBody>
          <a:bodyPr/>
          <a:lstStyle/>
          <a:p>
            <a:pPr lvl="0"/>
            <a:r>
              <a:rPr lang="en-US" noProof="0"/>
              <a:t>Click to edit Master text styles</a:t>
            </a:r>
          </a:p>
        </p:txBody>
      </p:sp>
      <p:sp>
        <p:nvSpPr>
          <p:cNvPr id="11" name="Text Placeholder 8"/>
          <p:cNvSpPr>
            <a:spLocks noGrp="1"/>
          </p:cNvSpPr>
          <p:nvPr>
            <p:ph type="body" sz="quarter" idx="13" hasCustomPrompt="1"/>
          </p:nvPr>
        </p:nvSpPr>
        <p:spPr>
          <a:xfrm>
            <a:off x="376238" y="651601"/>
            <a:ext cx="8391525" cy="757255"/>
          </a:xfrm>
          <a:prstGeom prst="rect">
            <a:avLst/>
          </a:prstGeom>
        </p:spPr>
        <p:txBody>
          <a:bodyPr lIns="0" tIns="0" rIns="0" bIns="0">
            <a:noAutofit/>
          </a:bodyPr>
          <a:lstStyle>
            <a:lvl1pPr marL="0" indent="0">
              <a:buNone/>
              <a:defRPr sz="1711" b="0">
                <a:solidFill>
                  <a:srgbClr val="575757"/>
                </a:solidFill>
              </a:defRPr>
            </a:lvl1pPr>
          </a:lstStyle>
          <a:p>
            <a:pPr lvl="0"/>
            <a:r>
              <a:rPr lang="en-US" noProof="0" dirty="0"/>
              <a:t>Click to add subtitle</a:t>
            </a:r>
          </a:p>
        </p:txBody>
      </p:sp>
      <p:sp>
        <p:nvSpPr>
          <p:cNvPr id="13" name="Title Placeholder 1"/>
          <p:cNvSpPr>
            <a:spLocks noGrp="1"/>
          </p:cNvSpPr>
          <p:nvPr>
            <p:ph type="title" hasCustomPrompt="1"/>
          </p:nvPr>
        </p:nvSpPr>
        <p:spPr>
          <a:xfrm>
            <a:off x="376238" y="317500"/>
            <a:ext cx="8391525" cy="334101"/>
          </a:xfrm>
          <a:prstGeom prst="rect">
            <a:avLst/>
          </a:prstGeom>
        </p:spPr>
        <p:txBody>
          <a:bodyPr vert="horz" lIns="0" tIns="0" rIns="0" bIns="0" rtlCol="0" anchor="t" anchorCtr="0">
            <a:noAutofit/>
          </a:bodyPr>
          <a:lstStyle>
            <a:lvl1pPr>
              <a:defRPr/>
            </a:lvl1pPr>
          </a:lstStyle>
          <a:p>
            <a:r>
              <a:rPr lang="en-US" noProof="0" dirty="0"/>
              <a:t>Click to add title</a:t>
            </a:r>
          </a:p>
        </p:txBody>
      </p:sp>
      <p:sp>
        <p:nvSpPr>
          <p:cNvPr id="15" name="Text Placeholder 7"/>
          <p:cNvSpPr>
            <a:spLocks noGrp="1"/>
          </p:cNvSpPr>
          <p:nvPr>
            <p:ph type="body" sz="quarter" idx="23"/>
          </p:nvPr>
        </p:nvSpPr>
        <p:spPr>
          <a:xfrm>
            <a:off x="376237" y="6121014"/>
            <a:ext cx="8374064" cy="260737"/>
          </a:xfrm>
        </p:spPr>
        <p:txBody>
          <a:bodyPr>
            <a:normAutofit/>
          </a:bodyPr>
          <a:lstStyle>
            <a:lvl1pPr>
              <a:spcAft>
                <a:spcPts val="0"/>
              </a:spcAft>
              <a:defRPr sz="856"/>
            </a:lvl1pPr>
          </a:lstStyle>
          <a:p>
            <a:pPr lvl="0"/>
            <a:r>
              <a:rPr lang="en-US" noProof="0"/>
              <a:t>Click to edit Master text styles</a:t>
            </a:r>
          </a:p>
        </p:txBody>
      </p:sp>
      <p:sp>
        <p:nvSpPr>
          <p:cNvPr id="9" name="Chart Placeholder 2"/>
          <p:cNvSpPr>
            <a:spLocks noGrp="1"/>
          </p:cNvSpPr>
          <p:nvPr>
            <p:ph type="chart" sz="quarter" idx="24"/>
          </p:nvPr>
        </p:nvSpPr>
        <p:spPr>
          <a:xfrm>
            <a:off x="376239" y="2125013"/>
            <a:ext cx="4004297" cy="3996000"/>
          </a:xfrm>
        </p:spPr>
        <p:txBody>
          <a:bodyPr/>
          <a:lstStyle/>
          <a:p>
            <a:r>
              <a:rPr lang="en-US" noProof="0"/>
              <a:t>Click icon to add chart</a:t>
            </a:r>
            <a:endParaRPr lang="en-US" noProof="0" dirty="0"/>
          </a:p>
        </p:txBody>
      </p:sp>
      <p:sp>
        <p:nvSpPr>
          <p:cNvPr id="12" name="Text Placeholder 5"/>
          <p:cNvSpPr>
            <a:spLocks noGrp="1"/>
          </p:cNvSpPr>
          <p:nvPr>
            <p:ph type="body" sz="quarter" idx="25"/>
          </p:nvPr>
        </p:nvSpPr>
        <p:spPr>
          <a:xfrm>
            <a:off x="376237" y="1665288"/>
            <a:ext cx="4004298" cy="420687"/>
          </a:xfrm>
        </p:spPr>
        <p:txBody>
          <a:bodyPr/>
          <a:lstStyle/>
          <a:p>
            <a:pPr lvl="0"/>
            <a:r>
              <a:rPr lang="en-US" noProof="0"/>
              <a:t>Click to edit Master text styles</a:t>
            </a:r>
          </a:p>
        </p:txBody>
      </p:sp>
    </p:spTree>
    <p:extLst>
      <p:ext uri="{BB962C8B-B14F-4D97-AF65-F5344CB8AC3E}">
        <p14:creationId xmlns:p14="http://schemas.microsoft.com/office/powerpoint/2010/main" xmlns="" val="71115832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2 column content">
    <p:spTree>
      <p:nvGrpSpPr>
        <p:cNvPr id="1" name=""/>
        <p:cNvGrpSpPr/>
        <p:nvPr/>
      </p:nvGrpSpPr>
      <p:grpSpPr>
        <a:xfrm>
          <a:off x="0" y="0"/>
          <a:ext cx="0" cy="0"/>
          <a:chOff x="0" y="0"/>
          <a:chExt cx="0" cy="0"/>
        </a:xfrm>
      </p:grpSpPr>
      <p:sp>
        <p:nvSpPr>
          <p:cNvPr id="7" name="Title Placeholder 1"/>
          <p:cNvSpPr>
            <a:spLocks noGrp="1"/>
          </p:cNvSpPr>
          <p:nvPr>
            <p:ph type="title" hasCustomPrompt="1"/>
          </p:nvPr>
        </p:nvSpPr>
        <p:spPr>
          <a:xfrm>
            <a:off x="376240" y="317500"/>
            <a:ext cx="8391524" cy="334101"/>
          </a:xfrm>
          <a:prstGeom prst="rect">
            <a:avLst/>
          </a:prstGeom>
        </p:spPr>
        <p:txBody>
          <a:bodyPr vert="horz" lIns="0" tIns="0" rIns="0" bIns="0" rtlCol="0" anchor="t" anchorCtr="0">
            <a:noAutofit/>
          </a:bodyPr>
          <a:lstStyle>
            <a:lvl1pPr>
              <a:defRPr/>
            </a:lvl1pPr>
          </a:lstStyle>
          <a:p>
            <a:r>
              <a:rPr lang="en-US" noProof="0" dirty="0"/>
              <a:t>Click to add title</a:t>
            </a:r>
          </a:p>
        </p:txBody>
      </p:sp>
      <p:sp>
        <p:nvSpPr>
          <p:cNvPr id="6" name="Content Placeholder 3"/>
          <p:cNvSpPr>
            <a:spLocks noGrp="1"/>
          </p:cNvSpPr>
          <p:nvPr>
            <p:ph sz="quarter" idx="10"/>
          </p:nvPr>
        </p:nvSpPr>
        <p:spPr>
          <a:xfrm>
            <a:off x="376238" y="1665289"/>
            <a:ext cx="3323893" cy="4716463"/>
          </a:xfrm>
          <a:prstGeom prst="rect">
            <a:avLst/>
          </a:prstGeom>
        </p:spPr>
        <p:txBody>
          <a:bodyPr/>
          <a:lstStyle>
            <a:lvl1pPr>
              <a:tabLst>
                <a:tab pos="4744776" algn="r"/>
              </a:tabLst>
              <a:defRPr/>
            </a:lvl1pPr>
            <a:lvl2pPr>
              <a:tabLst>
                <a:tab pos="4744776" algn="r"/>
              </a:tabLst>
              <a:defRPr/>
            </a:lvl2pPr>
            <a:lvl3pPr>
              <a:tabLst>
                <a:tab pos="4744776" algn="r"/>
              </a:tabLst>
              <a:defRPr/>
            </a:lvl3pPr>
            <a:lvl4pPr>
              <a:tabLst>
                <a:tab pos="4744776" algn="r"/>
              </a:tabLst>
              <a:defRPr/>
            </a:lvl4pPr>
            <a:lvl5pPr>
              <a:tabLst>
                <a:tab pos="4744776" algn="r"/>
              </a:tabLst>
              <a:defRPr baseline="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8" name="Content Placeholder 3"/>
          <p:cNvSpPr>
            <a:spLocks noGrp="1"/>
          </p:cNvSpPr>
          <p:nvPr>
            <p:ph sz="quarter" idx="16"/>
          </p:nvPr>
        </p:nvSpPr>
        <p:spPr>
          <a:xfrm>
            <a:off x="4087763" y="1700214"/>
            <a:ext cx="4680000" cy="4681537"/>
          </a:xfrm>
          <a:prstGeom prst="rect">
            <a:avLst/>
          </a:prstGeom>
        </p:spPr>
        <p:txBody>
          <a:bodyPr/>
          <a:lstStyle>
            <a:lvl1pPr>
              <a:tabLst>
                <a:tab pos="4744776" algn="r"/>
              </a:tabLst>
              <a:defRPr/>
            </a:lvl1pPr>
            <a:lvl2pPr>
              <a:tabLst>
                <a:tab pos="4744776" algn="r"/>
              </a:tabLst>
              <a:defRPr/>
            </a:lvl2pPr>
            <a:lvl3pPr>
              <a:tabLst>
                <a:tab pos="4744776" algn="r"/>
              </a:tabLst>
              <a:defRPr/>
            </a:lvl3pPr>
            <a:lvl4pPr>
              <a:tabLst>
                <a:tab pos="4744776" algn="r"/>
              </a:tabLst>
              <a:defRPr/>
            </a:lvl4pPr>
            <a:lvl5pPr>
              <a:tabLst>
                <a:tab pos="4744776" algn="r"/>
              </a:tabLst>
              <a:defRPr baseline="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9" name="Text Placeholder 8"/>
          <p:cNvSpPr>
            <a:spLocks noGrp="1"/>
          </p:cNvSpPr>
          <p:nvPr>
            <p:ph type="body" sz="quarter" idx="13" hasCustomPrompt="1"/>
          </p:nvPr>
        </p:nvSpPr>
        <p:spPr>
          <a:xfrm>
            <a:off x="376238" y="651601"/>
            <a:ext cx="8391525" cy="757255"/>
          </a:xfrm>
          <a:prstGeom prst="rect">
            <a:avLst/>
          </a:prstGeom>
        </p:spPr>
        <p:txBody>
          <a:bodyPr lIns="0" tIns="0" rIns="0" bIns="0">
            <a:noAutofit/>
          </a:bodyPr>
          <a:lstStyle>
            <a:lvl1pPr marL="0" indent="0">
              <a:buNone/>
              <a:defRPr sz="1711" b="0">
                <a:solidFill>
                  <a:srgbClr val="575757"/>
                </a:solidFill>
              </a:defRPr>
            </a:lvl1pPr>
          </a:lstStyle>
          <a:p>
            <a:pPr lvl="0"/>
            <a:r>
              <a:rPr lang="en-US" noProof="0" dirty="0"/>
              <a:t>Click to add subtitle</a:t>
            </a:r>
          </a:p>
        </p:txBody>
      </p:sp>
    </p:spTree>
    <p:extLst>
      <p:ext uri="{BB962C8B-B14F-4D97-AF65-F5344CB8AC3E}">
        <p14:creationId xmlns:p14="http://schemas.microsoft.com/office/powerpoint/2010/main" xmlns="" val="249591164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2 content with quote ">
    <p:spTree>
      <p:nvGrpSpPr>
        <p:cNvPr id="1" name=""/>
        <p:cNvGrpSpPr/>
        <p:nvPr/>
      </p:nvGrpSpPr>
      <p:grpSpPr>
        <a:xfrm>
          <a:off x="0" y="0"/>
          <a:ext cx="0" cy="0"/>
          <a:chOff x="0" y="0"/>
          <a:chExt cx="0" cy="0"/>
        </a:xfrm>
      </p:grpSpPr>
      <p:sp>
        <p:nvSpPr>
          <p:cNvPr id="7" name="Title Placeholder 1"/>
          <p:cNvSpPr>
            <a:spLocks noGrp="1"/>
          </p:cNvSpPr>
          <p:nvPr>
            <p:ph type="title" hasCustomPrompt="1"/>
          </p:nvPr>
        </p:nvSpPr>
        <p:spPr>
          <a:xfrm>
            <a:off x="376238" y="317500"/>
            <a:ext cx="8391525" cy="334100"/>
          </a:xfrm>
          <a:prstGeom prst="rect">
            <a:avLst/>
          </a:prstGeom>
        </p:spPr>
        <p:txBody>
          <a:bodyPr vert="horz" lIns="0" tIns="0" rIns="0" bIns="0" rtlCol="0" anchor="t" anchorCtr="0">
            <a:noAutofit/>
          </a:bodyPr>
          <a:lstStyle>
            <a:lvl1pPr>
              <a:defRPr/>
            </a:lvl1pPr>
          </a:lstStyle>
          <a:p>
            <a:r>
              <a:rPr lang="en-US" noProof="0" dirty="0"/>
              <a:t>Click to add title</a:t>
            </a:r>
          </a:p>
        </p:txBody>
      </p:sp>
      <p:sp>
        <p:nvSpPr>
          <p:cNvPr id="6" name="Content Placeholder 3"/>
          <p:cNvSpPr>
            <a:spLocks noGrp="1"/>
          </p:cNvSpPr>
          <p:nvPr>
            <p:ph sz="quarter" idx="10"/>
          </p:nvPr>
        </p:nvSpPr>
        <p:spPr>
          <a:xfrm>
            <a:off x="5683412" y="1658680"/>
            <a:ext cx="3084351" cy="4723072"/>
          </a:xfrm>
          <a:prstGeom prst="rect">
            <a:avLst/>
          </a:prstGeom>
        </p:spPr>
        <p:txBody>
          <a:bodyPr>
            <a:noAutofit/>
          </a:bodyPr>
          <a:lstStyle>
            <a:lvl1pPr>
              <a:tabLst>
                <a:tab pos="4744776" algn="r"/>
              </a:tabLst>
              <a:defRPr sz="2265">
                <a:solidFill>
                  <a:schemeClr val="accent3"/>
                </a:solidFill>
              </a:defRPr>
            </a:lvl1pPr>
            <a:lvl2pPr>
              <a:tabLst>
                <a:tab pos="4744776" algn="r"/>
              </a:tabLst>
              <a:defRPr/>
            </a:lvl2pPr>
            <a:lvl3pPr>
              <a:tabLst>
                <a:tab pos="4744776" algn="r"/>
              </a:tabLst>
              <a:defRPr/>
            </a:lvl3pPr>
            <a:lvl4pPr>
              <a:tabLst>
                <a:tab pos="4744776" algn="r"/>
              </a:tabLst>
              <a:defRPr/>
            </a:lvl4pPr>
            <a:lvl5pPr>
              <a:tabLst>
                <a:tab pos="4744776" algn="r"/>
              </a:tabLst>
              <a:defRPr baseline="0"/>
            </a:lvl5pPr>
          </a:lstStyle>
          <a:p>
            <a:pPr lvl="0"/>
            <a:r>
              <a:rPr lang="en-US" noProof="0"/>
              <a:t>Click to edit Master text styles</a:t>
            </a:r>
          </a:p>
        </p:txBody>
      </p:sp>
      <p:sp>
        <p:nvSpPr>
          <p:cNvPr id="8" name="Content Placeholder 3"/>
          <p:cNvSpPr>
            <a:spLocks noGrp="1"/>
          </p:cNvSpPr>
          <p:nvPr>
            <p:ph sz="quarter" idx="16"/>
          </p:nvPr>
        </p:nvSpPr>
        <p:spPr>
          <a:xfrm>
            <a:off x="376238" y="1665289"/>
            <a:ext cx="4879761" cy="4716462"/>
          </a:xfrm>
          <a:prstGeom prst="rect">
            <a:avLst/>
          </a:prstGeom>
        </p:spPr>
        <p:txBody>
          <a:bodyPr/>
          <a:lstStyle>
            <a:lvl1pPr>
              <a:tabLst>
                <a:tab pos="4744776" algn="r"/>
              </a:tabLst>
              <a:defRPr/>
            </a:lvl1pPr>
            <a:lvl2pPr>
              <a:tabLst>
                <a:tab pos="4744776" algn="r"/>
              </a:tabLst>
              <a:defRPr/>
            </a:lvl2pPr>
            <a:lvl3pPr>
              <a:tabLst>
                <a:tab pos="4744776" algn="r"/>
              </a:tabLst>
              <a:defRPr/>
            </a:lvl3pPr>
            <a:lvl4pPr>
              <a:tabLst>
                <a:tab pos="4744776" algn="r"/>
              </a:tabLst>
              <a:defRPr/>
            </a:lvl4pPr>
            <a:lvl5pPr>
              <a:tabLst>
                <a:tab pos="4744776" algn="r"/>
              </a:tabLst>
              <a:defRPr baseline="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9" name="Text Placeholder 8"/>
          <p:cNvSpPr>
            <a:spLocks noGrp="1"/>
          </p:cNvSpPr>
          <p:nvPr>
            <p:ph type="body" sz="quarter" idx="13" hasCustomPrompt="1"/>
          </p:nvPr>
        </p:nvSpPr>
        <p:spPr>
          <a:xfrm>
            <a:off x="376240" y="651601"/>
            <a:ext cx="8391524" cy="757255"/>
          </a:xfrm>
          <a:prstGeom prst="rect">
            <a:avLst/>
          </a:prstGeom>
        </p:spPr>
        <p:txBody>
          <a:bodyPr lIns="0" tIns="0" rIns="0" bIns="0">
            <a:noAutofit/>
          </a:bodyPr>
          <a:lstStyle>
            <a:lvl1pPr marL="0" indent="0">
              <a:buNone/>
              <a:defRPr sz="1711" b="0">
                <a:solidFill>
                  <a:srgbClr val="575757"/>
                </a:solidFill>
              </a:defRPr>
            </a:lvl1pPr>
          </a:lstStyle>
          <a:p>
            <a:pPr lvl="0"/>
            <a:r>
              <a:rPr lang="en-US" noProof="0" dirty="0"/>
              <a:t>Click to add subtitle</a:t>
            </a:r>
          </a:p>
        </p:txBody>
      </p:sp>
    </p:spTree>
    <p:extLst>
      <p:ext uri="{BB962C8B-B14F-4D97-AF65-F5344CB8AC3E}">
        <p14:creationId xmlns:p14="http://schemas.microsoft.com/office/powerpoint/2010/main" xmlns="" val="289935635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Team profile">
    <p:spTree>
      <p:nvGrpSpPr>
        <p:cNvPr id="1" name=""/>
        <p:cNvGrpSpPr/>
        <p:nvPr/>
      </p:nvGrpSpPr>
      <p:grpSpPr>
        <a:xfrm>
          <a:off x="0" y="0"/>
          <a:ext cx="0" cy="0"/>
          <a:chOff x="0" y="0"/>
          <a:chExt cx="0" cy="0"/>
        </a:xfrm>
      </p:grpSpPr>
      <p:sp>
        <p:nvSpPr>
          <p:cNvPr id="2" name="Title 1"/>
          <p:cNvSpPr>
            <a:spLocks noGrp="1"/>
          </p:cNvSpPr>
          <p:nvPr>
            <p:ph type="title"/>
          </p:nvPr>
        </p:nvSpPr>
        <p:spPr>
          <a:xfrm>
            <a:off x="376238" y="317500"/>
            <a:ext cx="8391525" cy="334100"/>
          </a:xfrm>
        </p:spPr>
        <p:txBody>
          <a:bodyPr/>
          <a:lstStyle/>
          <a:p>
            <a:r>
              <a:rPr lang="en-US" noProof="0"/>
              <a:t>Click to edit Master title style</a:t>
            </a:r>
            <a:endParaRPr lang="en-US" noProof="0" dirty="0"/>
          </a:p>
        </p:txBody>
      </p:sp>
      <p:sp>
        <p:nvSpPr>
          <p:cNvPr id="4" name="Picture Placeholder 6"/>
          <p:cNvSpPr>
            <a:spLocks noGrp="1"/>
          </p:cNvSpPr>
          <p:nvPr>
            <p:ph type="pic" sz="quarter" idx="13"/>
          </p:nvPr>
        </p:nvSpPr>
        <p:spPr>
          <a:xfrm>
            <a:off x="376237" y="1700213"/>
            <a:ext cx="2034000" cy="1260000"/>
          </a:xfrm>
        </p:spPr>
        <p:txBody>
          <a:bodyPr lIns="0" tIns="0" rIns="0" bIns="0">
            <a:noAutofit/>
          </a:bodyPr>
          <a:lstStyle/>
          <a:p>
            <a:r>
              <a:rPr lang="en-US" noProof="0"/>
              <a:t>Click icon to add picture</a:t>
            </a:r>
            <a:endParaRPr lang="en-US" noProof="0" dirty="0"/>
          </a:p>
        </p:txBody>
      </p:sp>
      <p:sp>
        <p:nvSpPr>
          <p:cNvPr id="5" name="Picture Placeholder 6"/>
          <p:cNvSpPr>
            <a:spLocks noGrp="1"/>
          </p:cNvSpPr>
          <p:nvPr>
            <p:ph type="pic" sz="quarter" idx="14"/>
          </p:nvPr>
        </p:nvSpPr>
        <p:spPr>
          <a:xfrm>
            <a:off x="2495412" y="1700213"/>
            <a:ext cx="2034000" cy="1260000"/>
          </a:xfrm>
        </p:spPr>
        <p:txBody>
          <a:bodyPr lIns="0" tIns="0" rIns="0" bIns="0">
            <a:noAutofit/>
          </a:bodyPr>
          <a:lstStyle/>
          <a:p>
            <a:r>
              <a:rPr lang="en-US" noProof="0"/>
              <a:t>Click icon to add picture</a:t>
            </a:r>
            <a:endParaRPr lang="en-US" noProof="0" dirty="0"/>
          </a:p>
        </p:txBody>
      </p:sp>
      <p:sp>
        <p:nvSpPr>
          <p:cNvPr id="6" name="Picture Placeholder 6"/>
          <p:cNvSpPr>
            <a:spLocks noGrp="1"/>
          </p:cNvSpPr>
          <p:nvPr>
            <p:ph type="pic" sz="quarter" idx="15"/>
          </p:nvPr>
        </p:nvSpPr>
        <p:spPr>
          <a:xfrm>
            <a:off x="4614588" y="1700213"/>
            <a:ext cx="2034000" cy="1260000"/>
          </a:xfrm>
        </p:spPr>
        <p:txBody>
          <a:bodyPr lIns="0" tIns="0" rIns="0" bIns="0">
            <a:noAutofit/>
          </a:bodyPr>
          <a:lstStyle/>
          <a:p>
            <a:r>
              <a:rPr lang="en-US" noProof="0"/>
              <a:t>Click icon to add picture</a:t>
            </a:r>
            <a:endParaRPr lang="en-US" noProof="0" dirty="0"/>
          </a:p>
        </p:txBody>
      </p:sp>
      <p:sp>
        <p:nvSpPr>
          <p:cNvPr id="7" name="Picture Placeholder 6"/>
          <p:cNvSpPr>
            <a:spLocks noGrp="1"/>
          </p:cNvSpPr>
          <p:nvPr>
            <p:ph type="pic" sz="quarter" idx="16"/>
          </p:nvPr>
        </p:nvSpPr>
        <p:spPr>
          <a:xfrm>
            <a:off x="6733764" y="1700213"/>
            <a:ext cx="2034000" cy="1260000"/>
          </a:xfrm>
        </p:spPr>
        <p:txBody>
          <a:bodyPr lIns="0" tIns="0" rIns="0" bIns="0">
            <a:noAutofit/>
          </a:bodyPr>
          <a:lstStyle/>
          <a:p>
            <a:r>
              <a:rPr lang="en-US" noProof="0"/>
              <a:t>Click icon to add picture</a:t>
            </a:r>
            <a:endParaRPr lang="en-US" noProof="0" dirty="0"/>
          </a:p>
        </p:txBody>
      </p:sp>
      <p:sp>
        <p:nvSpPr>
          <p:cNvPr id="9" name="Text Placeholder 8"/>
          <p:cNvSpPr>
            <a:spLocks noGrp="1"/>
          </p:cNvSpPr>
          <p:nvPr>
            <p:ph type="body" sz="quarter" idx="17"/>
          </p:nvPr>
        </p:nvSpPr>
        <p:spPr>
          <a:xfrm>
            <a:off x="376238" y="3124200"/>
            <a:ext cx="2040351" cy="3257548"/>
          </a:xfrm>
        </p:spPr>
        <p:txBody>
          <a:bodyPr/>
          <a:lstStyle>
            <a:lvl1pPr>
              <a:defRPr b="1">
                <a:solidFill>
                  <a:schemeClr val="accent1"/>
                </a:solidFill>
              </a:defRPr>
            </a:lvl1pPr>
            <a:lvl2pPr>
              <a:spcAft>
                <a:spcPts val="0"/>
              </a:spcAft>
              <a:defRPr/>
            </a:lvl2pPr>
            <a:lvl3pPr marL="0" indent="0">
              <a:spcAft>
                <a:spcPts val="0"/>
              </a:spcAft>
              <a:buNone/>
              <a:defRPr/>
            </a:lvl3pPr>
            <a:lvl4pPr marL="166424" indent="-166424">
              <a:spcAft>
                <a:spcPts val="0"/>
              </a:spcAft>
              <a:buFont typeface="Arial" panose="020B0604020202020204" pitchFamily="34" charset="0"/>
              <a:buChar char="•"/>
              <a:defRPr/>
            </a:lvl4pPr>
            <a:lvl5pPr marL="336244" indent="-166424">
              <a:spcAft>
                <a:spcPts val="0"/>
              </a:spcAft>
              <a:defRPr baseline="0"/>
            </a:lvl5pPr>
            <a:lvl6pPr marL="336244" indent="-166424">
              <a:spcAft>
                <a:spcPts val="0"/>
              </a:spcAft>
              <a:buFont typeface="Verdana" panose="020B0604030504040204" pitchFamily="34" charset="0"/>
              <a:buChar char="−"/>
              <a:defRPr/>
            </a:lvl6pPr>
            <a:lvl7pPr marL="336244" indent="-166424">
              <a:spcAft>
                <a:spcPts val="0"/>
              </a:spcAft>
              <a:defRPr/>
            </a:lvl7pPr>
            <a:lvl8pPr marL="336244" indent="-166424">
              <a:spcAft>
                <a:spcPts val="0"/>
              </a:spcAft>
              <a:defRPr/>
            </a:lvl8pPr>
            <a:lvl9pPr marL="336244" indent="-166424">
              <a:spcAft>
                <a:spcPts val="0"/>
              </a:spcAft>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0" name="Text Placeholder 8"/>
          <p:cNvSpPr>
            <a:spLocks noGrp="1"/>
          </p:cNvSpPr>
          <p:nvPr>
            <p:ph type="body" sz="quarter" idx="18"/>
          </p:nvPr>
        </p:nvSpPr>
        <p:spPr>
          <a:xfrm>
            <a:off x="4612473" y="3120551"/>
            <a:ext cx="2034000" cy="3261199"/>
          </a:xfrm>
        </p:spPr>
        <p:txBody>
          <a:bodyPr/>
          <a:lstStyle>
            <a:lvl1pPr>
              <a:defRPr b="1">
                <a:solidFill>
                  <a:schemeClr val="accent1"/>
                </a:solidFill>
              </a:defRPr>
            </a:lvl1pPr>
            <a:lvl2pPr>
              <a:spcAft>
                <a:spcPts val="0"/>
              </a:spcAft>
              <a:defRPr/>
            </a:lvl2pPr>
            <a:lvl3pPr marL="0" indent="0">
              <a:spcAft>
                <a:spcPts val="0"/>
              </a:spcAft>
              <a:buNone/>
              <a:defRPr/>
            </a:lvl3pPr>
            <a:lvl4pPr marL="166424" indent="-166424">
              <a:spcAft>
                <a:spcPts val="0"/>
              </a:spcAft>
              <a:buFont typeface="Arial" panose="020B0604020202020204" pitchFamily="34" charset="0"/>
              <a:buChar char="•"/>
              <a:defRPr/>
            </a:lvl4pPr>
            <a:lvl5pPr marL="336244" indent="-166424">
              <a:spcAft>
                <a:spcPts val="0"/>
              </a:spcAft>
              <a:defRPr baseline="0"/>
            </a:lvl5pPr>
            <a:lvl6pPr marL="336244" indent="-166424">
              <a:spcAft>
                <a:spcPts val="0"/>
              </a:spcAft>
              <a:buFont typeface="Verdana" panose="020B0604030504040204" pitchFamily="34" charset="0"/>
              <a:buChar char="−"/>
              <a:defRPr/>
            </a:lvl6pPr>
            <a:lvl7pPr marL="336244" indent="-166424">
              <a:spcAft>
                <a:spcPts val="0"/>
              </a:spcAft>
              <a:defRPr/>
            </a:lvl7pPr>
            <a:lvl8pPr marL="336244" indent="-166424">
              <a:spcAft>
                <a:spcPts val="0"/>
              </a:spcAft>
              <a:defRPr/>
            </a:lvl8pPr>
            <a:lvl9pPr marL="336244" indent="-166424">
              <a:spcAft>
                <a:spcPts val="0"/>
              </a:spcAft>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1" name="Text Placeholder 8"/>
          <p:cNvSpPr>
            <a:spLocks noGrp="1"/>
          </p:cNvSpPr>
          <p:nvPr>
            <p:ph type="body" sz="quarter" idx="19"/>
          </p:nvPr>
        </p:nvSpPr>
        <p:spPr>
          <a:xfrm>
            <a:off x="2497531" y="3124200"/>
            <a:ext cx="2034000" cy="3257549"/>
          </a:xfrm>
        </p:spPr>
        <p:txBody>
          <a:bodyPr/>
          <a:lstStyle>
            <a:lvl1pPr>
              <a:defRPr b="1">
                <a:solidFill>
                  <a:schemeClr val="accent1"/>
                </a:solidFill>
              </a:defRPr>
            </a:lvl1pPr>
            <a:lvl2pPr>
              <a:spcAft>
                <a:spcPts val="0"/>
              </a:spcAft>
              <a:defRPr/>
            </a:lvl2pPr>
            <a:lvl3pPr marL="0" indent="0">
              <a:spcAft>
                <a:spcPts val="0"/>
              </a:spcAft>
              <a:buNone/>
              <a:defRPr/>
            </a:lvl3pPr>
            <a:lvl4pPr marL="166424" indent="-166424">
              <a:spcAft>
                <a:spcPts val="0"/>
              </a:spcAft>
              <a:buFont typeface="Arial" panose="020B0604020202020204" pitchFamily="34" charset="0"/>
              <a:buChar char="•"/>
              <a:defRPr/>
            </a:lvl4pPr>
            <a:lvl5pPr marL="336244" indent="-166424">
              <a:spcAft>
                <a:spcPts val="0"/>
              </a:spcAft>
              <a:defRPr baseline="0"/>
            </a:lvl5pPr>
            <a:lvl6pPr marL="336244" indent="-166424">
              <a:spcAft>
                <a:spcPts val="0"/>
              </a:spcAft>
              <a:buFont typeface="Verdana" panose="020B0604030504040204" pitchFamily="34" charset="0"/>
              <a:buChar char="−"/>
              <a:defRPr/>
            </a:lvl6pPr>
            <a:lvl7pPr marL="336244" indent="-166424">
              <a:spcAft>
                <a:spcPts val="0"/>
              </a:spcAft>
              <a:defRPr/>
            </a:lvl7pPr>
            <a:lvl8pPr marL="336244" indent="-166424">
              <a:spcAft>
                <a:spcPts val="0"/>
              </a:spcAft>
              <a:defRPr/>
            </a:lvl8pPr>
            <a:lvl9pPr marL="336244" indent="-166424">
              <a:spcAft>
                <a:spcPts val="0"/>
              </a:spcAft>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2" name="Text Placeholder 8"/>
          <p:cNvSpPr>
            <a:spLocks noGrp="1"/>
          </p:cNvSpPr>
          <p:nvPr>
            <p:ph type="body" sz="quarter" idx="20"/>
          </p:nvPr>
        </p:nvSpPr>
        <p:spPr>
          <a:xfrm>
            <a:off x="6744876" y="3108508"/>
            <a:ext cx="2022887" cy="3273240"/>
          </a:xfrm>
        </p:spPr>
        <p:txBody>
          <a:bodyPr/>
          <a:lstStyle>
            <a:lvl1pPr>
              <a:defRPr b="1">
                <a:solidFill>
                  <a:schemeClr val="accent1"/>
                </a:solidFill>
              </a:defRPr>
            </a:lvl1pPr>
            <a:lvl2pPr>
              <a:spcAft>
                <a:spcPts val="0"/>
              </a:spcAft>
              <a:defRPr/>
            </a:lvl2pPr>
            <a:lvl3pPr marL="0" indent="0">
              <a:spcAft>
                <a:spcPts val="0"/>
              </a:spcAft>
              <a:buNone/>
              <a:defRPr/>
            </a:lvl3pPr>
            <a:lvl4pPr marL="166424" indent="-166424">
              <a:spcAft>
                <a:spcPts val="0"/>
              </a:spcAft>
              <a:buFont typeface="Arial" panose="020B0604020202020204" pitchFamily="34" charset="0"/>
              <a:buChar char="•"/>
              <a:defRPr/>
            </a:lvl4pPr>
            <a:lvl5pPr marL="336244" indent="-166424">
              <a:spcAft>
                <a:spcPts val="0"/>
              </a:spcAft>
              <a:defRPr baseline="0"/>
            </a:lvl5pPr>
            <a:lvl6pPr marL="336244" indent="-166424">
              <a:spcAft>
                <a:spcPts val="0"/>
              </a:spcAft>
              <a:buFont typeface="Verdana" panose="020B0604030504040204" pitchFamily="34" charset="0"/>
              <a:buChar char="−"/>
              <a:defRPr/>
            </a:lvl6pPr>
            <a:lvl7pPr marL="336244" indent="-166424">
              <a:spcAft>
                <a:spcPts val="0"/>
              </a:spcAft>
              <a:defRPr/>
            </a:lvl7pPr>
            <a:lvl8pPr marL="336244" indent="-166424">
              <a:spcAft>
                <a:spcPts val="0"/>
              </a:spcAft>
              <a:defRPr/>
            </a:lvl8pPr>
            <a:lvl9pPr marL="336244" indent="-166424">
              <a:spcAft>
                <a:spcPts val="0"/>
              </a:spcAft>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3" name="Text Placeholder 8"/>
          <p:cNvSpPr>
            <a:spLocks noGrp="1"/>
          </p:cNvSpPr>
          <p:nvPr>
            <p:ph type="body" sz="quarter" idx="21" hasCustomPrompt="1"/>
          </p:nvPr>
        </p:nvSpPr>
        <p:spPr>
          <a:xfrm>
            <a:off x="376238" y="651601"/>
            <a:ext cx="8391526" cy="757255"/>
          </a:xfrm>
          <a:prstGeom prst="rect">
            <a:avLst/>
          </a:prstGeom>
        </p:spPr>
        <p:txBody>
          <a:bodyPr lIns="0" tIns="0" rIns="0" bIns="0">
            <a:noAutofit/>
          </a:bodyPr>
          <a:lstStyle>
            <a:lvl1pPr marL="0" indent="0">
              <a:buNone/>
              <a:defRPr sz="1711" b="0">
                <a:solidFill>
                  <a:srgbClr val="575757"/>
                </a:solidFill>
              </a:defRPr>
            </a:lvl1pPr>
          </a:lstStyle>
          <a:p>
            <a:pPr lvl="0"/>
            <a:r>
              <a:rPr lang="en-US" noProof="0" dirty="0"/>
              <a:t>Click to add subtitle</a:t>
            </a:r>
          </a:p>
        </p:txBody>
      </p:sp>
    </p:spTree>
    <p:extLst>
      <p:ext uri="{BB962C8B-B14F-4D97-AF65-F5344CB8AC3E}">
        <p14:creationId xmlns:p14="http://schemas.microsoft.com/office/powerpoint/2010/main" xmlns="" val="302105574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Title Slide - Circle Black">
    <p:bg bwMode="gray">
      <p:bgPr>
        <a:blipFill dpi="0" rotWithShape="1">
          <a:blip r:embed="rId2" cstate="screen">
            <a:lum/>
            <a:extLst>
              <a:ext uri="{28A0092B-C50C-407E-A947-70E740481C1C}">
                <a14:useLocalDpi xmlns:a14="http://schemas.microsoft.com/office/drawing/2010/main" xmlns=""/>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gray">
          <a:xfrm>
            <a:off x="2502000" y="1368000"/>
            <a:ext cx="3809597" cy="4038101"/>
          </a:xfrm>
          <a:prstGeom prst="ellipse">
            <a:avLst/>
          </a:prstGeom>
          <a:ln w="25400">
            <a:solidFill>
              <a:schemeClr val="accent1"/>
            </a:solidFill>
          </a:ln>
        </p:spPr>
        <p:txBody>
          <a:bodyPr lIns="108000" tIns="108000" rIns="108000" bIns="108000" anchor="ctr" anchorCtr="0">
            <a:normAutofit/>
          </a:bodyPr>
          <a:lstStyle>
            <a:lvl1pPr algn="ctr">
              <a:lnSpc>
                <a:spcPts val="3963"/>
              </a:lnSpc>
              <a:defRPr sz="3396" b="0">
                <a:solidFill>
                  <a:schemeClr val="bg1"/>
                </a:solidFill>
                <a:latin typeface="+mj-lt"/>
                <a:ea typeface="Open Sans" panose="020B0606030504020204" pitchFamily="34" charset="0"/>
                <a:cs typeface="Open Sans" panose="020B0606030504020204" pitchFamily="34" charset="0"/>
              </a:defRPr>
            </a:lvl1pPr>
          </a:lstStyle>
          <a:p>
            <a:r>
              <a:rPr lang="en-US" noProof="0"/>
              <a:t>Click to edit Master title style</a:t>
            </a:r>
            <a:endParaRPr lang="en-US" noProof="0" dirty="0"/>
          </a:p>
        </p:txBody>
      </p:sp>
      <p:sp>
        <p:nvSpPr>
          <p:cNvPr id="3" name="Subtitle 2"/>
          <p:cNvSpPr>
            <a:spLocks noGrp="1"/>
          </p:cNvSpPr>
          <p:nvPr>
            <p:ph type="subTitle" idx="1"/>
          </p:nvPr>
        </p:nvSpPr>
        <p:spPr bwMode="gray">
          <a:xfrm>
            <a:off x="377993" y="5864229"/>
            <a:ext cx="4194008" cy="505645"/>
          </a:xfrm>
          <a:prstGeom prst="rect">
            <a:avLst/>
          </a:prstGeom>
        </p:spPr>
        <p:txBody>
          <a:bodyPr lIns="0" tIns="0" rIns="0" bIns="0" anchor="b" anchorCtr="0">
            <a:noAutofit/>
          </a:bodyPr>
          <a:lstStyle>
            <a:lvl1pPr marL="0" indent="0" algn="l">
              <a:lnSpc>
                <a:spcPct val="100000"/>
              </a:lnSpc>
              <a:spcAft>
                <a:spcPts val="0"/>
              </a:spcAft>
              <a:buNone/>
              <a:defRPr sz="1509">
                <a:solidFill>
                  <a:schemeClr val="bg1"/>
                </a:solidFill>
              </a:defRPr>
            </a:lvl1pPr>
            <a:lvl2pPr marL="431343" indent="0" algn="ctr">
              <a:buNone/>
              <a:defRPr sz="1887"/>
            </a:lvl2pPr>
            <a:lvl3pPr marL="862686" indent="0" algn="ctr">
              <a:buNone/>
              <a:defRPr sz="1698"/>
            </a:lvl3pPr>
            <a:lvl4pPr marL="1294029" indent="0" algn="ctr">
              <a:buNone/>
              <a:defRPr sz="1509"/>
            </a:lvl4pPr>
            <a:lvl5pPr marL="1725373" indent="0" algn="ctr">
              <a:buNone/>
              <a:defRPr sz="1509"/>
            </a:lvl5pPr>
            <a:lvl6pPr marL="2156716" indent="0" algn="ctr">
              <a:buNone/>
              <a:defRPr sz="1509"/>
            </a:lvl6pPr>
            <a:lvl7pPr marL="2588059" indent="0" algn="ctr">
              <a:buNone/>
              <a:defRPr sz="1509"/>
            </a:lvl7pPr>
            <a:lvl8pPr marL="3019403" indent="0" algn="ctr">
              <a:buNone/>
              <a:defRPr sz="1509"/>
            </a:lvl8pPr>
            <a:lvl9pPr marL="3450746" indent="0" algn="ctr">
              <a:buNone/>
              <a:defRPr sz="1509"/>
            </a:lvl9pPr>
          </a:lstStyle>
          <a:p>
            <a:r>
              <a:rPr lang="en-US" noProof="0"/>
              <a:t>Click to edit Master subtitle style</a:t>
            </a:r>
            <a:endParaRPr lang="en-US" noProof="0" dirty="0"/>
          </a:p>
        </p:txBody>
      </p:sp>
      <p:sp>
        <p:nvSpPr>
          <p:cNvPr id="5" name="Text Placeholder 4"/>
          <p:cNvSpPr>
            <a:spLocks noGrp="1"/>
          </p:cNvSpPr>
          <p:nvPr>
            <p:ph type="body" sz="quarter" idx="10"/>
          </p:nvPr>
        </p:nvSpPr>
        <p:spPr>
          <a:xfrm>
            <a:off x="376239" y="6381750"/>
            <a:ext cx="4195762" cy="298450"/>
          </a:xfrm>
          <a:prstGeom prst="rect">
            <a:avLst/>
          </a:prstGeom>
        </p:spPr>
        <p:txBody>
          <a:bodyPr/>
          <a:lstStyle>
            <a:lvl1pPr>
              <a:spcAft>
                <a:spcPts val="0"/>
              </a:spcAft>
              <a:defRPr sz="944">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noProof="0"/>
              <a:t>Click to edit Master text styles</a:t>
            </a:r>
          </a:p>
        </p:txBody>
      </p:sp>
    </p:spTree>
    <p:extLst>
      <p:ext uri="{BB962C8B-B14F-4D97-AF65-F5344CB8AC3E}">
        <p14:creationId xmlns:p14="http://schemas.microsoft.com/office/powerpoint/2010/main" xmlns="" val="378281160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extLst mod="1">
    <p:ext uri="{DCECCB84-F9BA-43D5-87BE-67443E8EF086}">
      <p15:sldGuideLst xmlns:p15="http://schemas.microsoft.com/office/powerpoint/2012/main" xmlns="">
        <p15:guide id="1" orient="horz" pos="4508">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Team profile 2">
    <p:spTree>
      <p:nvGrpSpPr>
        <p:cNvPr id="1" name=""/>
        <p:cNvGrpSpPr/>
        <p:nvPr/>
      </p:nvGrpSpPr>
      <p:grpSpPr>
        <a:xfrm>
          <a:off x="0" y="0"/>
          <a:ext cx="0" cy="0"/>
          <a:chOff x="0" y="0"/>
          <a:chExt cx="0" cy="0"/>
        </a:xfrm>
      </p:grpSpPr>
      <p:sp>
        <p:nvSpPr>
          <p:cNvPr id="2" name="Title 1"/>
          <p:cNvSpPr>
            <a:spLocks noGrp="1"/>
          </p:cNvSpPr>
          <p:nvPr>
            <p:ph type="title"/>
          </p:nvPr>
        </p:nvSpPr>
        <p:spPr>
          <a:xfrm>
            <a:off x="376238" y="317500"/>
            <a:ext cx="8391525" cy="334100"/>
          </a:xfrm>
        </p:spPr>
        <p:txBody>
          <a:bodyPr/>
          <a:lstStyle/>
          <a:p>
            <a:r>
              <a:rPr lang="en-US" noProof="0"/>
              <a:t>Click to edit Master title style</a:t>
            </a:r>
            <a:endParaRPr lang="en-US" noProof="0" dirty="0"/>
          </a:p>
        </p:txBody>
      </p:sp>
      <p:sp>
        <p:nvSpPr>
          <p:cNvPr id="4" name="Rectangle 3"/>
          <p:cNvSpPr/>
          <p:nvPr/>
        </p:nvSpPr>
        <p:spPr>
          <a:xfrm>
            <a:off x="378000" y="1707173"/>
            <a:ext cx="4122000"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038" dirty="0">
              <a:solidFill>
                <a:prstClr val="white"/>
              </a:solidFill>
            </a:endParaRPr>
          </a:p>
        </p:txBody>
      </p:sp>
      <p:sp>
        <p:nvSpPr>
          <p:cNvPr id="5" name="Rectangle 4"/>
          <p:cNvSpPr/>
          <p:nvPr/>
        </p:nvSpPr>
        <p:spPr>
          <a:xfrm>
            <a:off x="4668065" y="1700213"/>
            <a:ext cx="4106300" cy="609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038" dirty="0">
              <a:solidFill>
                <a:prstClr val="white"/>
              </a:solidFill>
            </a:endParaRPr>
          </a:p>
        </p:txBody>
      </p:sp>
      <p:sp>
        <p:nvSpPr>
          <p:cNvPr id="6" name="Rectangle 5"/>
          <p:cNvSpPr/>
          <p:nvPr/>
        </p:nvSpPr>
        <p:spPr>
          <a:xfrm>
            <a:off x="378000" y="4065173"/>
            <a:ext cx="4122000"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038" dirty="0">
              <a:solidFill>
                <a:prstClr val="white"/>
              </a:solidFill>
            </a:endParaRPr>
          </a:p>
        </p:txBody>
      </p:sp>
      <p:sp>
        <p:nvSpPr>
          <p:cNvPr id="7" name="Rectangle 6"/>
          <p:cNvSpPr/>
          <p:nvPr/>
        </p:nvSpPr>
        <p:spPr>
          <a:xfrm>
            <a:off x="4668065" y="4065173"/>
            <a:ext cx="4106300"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038" dirty="0">
              <a:solidFill>
                <a:prstClr val="white"/>
              </a:solidFill>
            </a:endParaRPr>
          </a:p>
        </p:txBody>
      </p:sp>
      <p:sp>
        <p:nvSpPr>
          <p:cNvPr id="8" name="Picture Placeholder 11"/>
          <p:cNvSpPr>
            <a:spLocks noGrp="1"/>
          </p:cNvSpPr>
          <p:nvPr>
            <p:ph type="pic" sz="quarter" idx="25"/>
          </p:nvPr>
        </p:nvSpPr>
        <p:spPr>
          <a:xfrm>
            <a:off x="378000" y="1880213"/>
            <a:ext cx="1476000" cy="1476000"/>
          </a:xfrm>
        </p:spPr>
        <p:txBody>
          <a:bodyPr/>
          <a:lstStyle>
            <a:lvl1pPr algn="ctr">
              <a:defRPr/>
            </a:lvl1pPr>
          </a:lstStyle>
          <a:p>
            <a:r>
              <a:rPr lang="en-US" noProof="0"/>
              <a:t>Click icon to add picture</a:t>
            </a:r>
            <a:endParaRPr lang="en-US" noProof="0" dirty="0"/>
          </a:p>
        </p:txBody>
      </p:sp>
      <p:sp>
        <p:nvSpPr>
          <p:cNvPr id="9" name="Picture Placeholder 11"/>
          <p:cNvSpPr>
            <a:spLocks noGrp="1"/>
          </p:cNvSpPr>
          <p:nvPr>
            <p:ph type="pic" sz="quarter" idx="27"/>
          </p:nvPr>
        </p:nvSpPr>
        <p:spPr>
          <a:xfrm>
            <a:off x="4668065" y="1880213"/>
            <a:ext cx="1476000" cy="1476000"/>
          </a:xfrm>
        </p:spPr>
        <p:txBody>
          <a:bodyPr/>
          <a:lstStyle>
            <a:lvl1pPr algn="ctr">
              <a:defRPr/>
            </a:lvl1pPr>
          </a:lstStyle>
          <a:p>
            <a:r>
              <a:rPr lang="en-US" noProof="0"/>
              <a:t>Click icon to add picture</a:t>
            </a:r>
            <a:endParaRPr lang="en-US" noProof="0" dirty="0"/>
          </a:p>
        </p:txBody>
      </p:sp>
      <p:sp>
        <p:nvSpPr>
          <p:cNvPr id="10" name="Picture Placeholder 11"/>
          <p:cNvSpPr>
            <a:spLocks noGrp="1"/>
          </p:cNvSpPr>
          <p:nvPr>
            <p:ph type="pic" sz="quarter" idx="29"/>
          </p:nvPr>
        </p:nvSpPr>
        <p:spPr>
          <a:xfrm>
            <a:off x="378000" y="4256213"/>
            <a:ext cx="1476000" cy="1476000"/>
          </a:xfrm>
        </p:spPr>
        <p:txBody>
          <a:bodyPr/>
          <a:lstStyle>
            <a:lvl1pPr algn="ctr">
              <a:defRPr/>
            </a:lvl1pPr>
          </a:lstStyle>
          <a:p>
            <a:r>
              <a:rPr lang="en-US" noProof="0"/>
              <a:t>Click icon to add picture</a:t>
            </a:r>
            <a:endParaRPr lang="en-US" noProof="0" dirty="0"/>
          </a:p>
        </p:txBody>
      </p:sp>
      <p:sp>
        <p:nvSpPr>
          <p:cNvPr id="11" name="Picture Placeholder 11"/>
          <p:cNvSpPr>
            <a:spLocks noGrp="1"/>
          </p:cNvSpPr>
          <p:nvPr>
            <p:ph type="pic" sz="quarter" idx="31"/>
          </p:nvPr>
        </p:nvSpPr>
        <p:spPr>
          <a:xfrm>
            <a:off x="4668065" y="4256213"/>
            <a:ext cx="1476000" cy="1476000"/>
          </a:xfrm>
        </p:spPr>
        <p:txBody>
          <a:bodyPr/>
          <a:lstStyle>
            <a:lvl1pPr algn="ctr">
              <a:defRPr/>
            </a:lvl1pPr>
          </a:lstStyle>
          <a:p>
            <a:r>
              <a:rPr lang="en-US" noProof="0"/>
              <a:t>Click icon to add picture</a:t>
            </a:r>
            <a:endParaRPr lang="en-US" noProof="0" dirty="0"/>
          </a:p>
        </p:txBody>
      </p:sp>
      <p:sp>
        <p:nvSpPr>
          <p:cNvPr id="13" name="Text Placeholder 12"/>
          <p:cNvSpPr>
            <a:spLocks noGrp="1"/>
          </p:cNvSpPr>
          <p:nvPr>
            <p:ph type="body" sz="quarter" idx="32"/>
          </p:nvPr>
        </p:nvSpPr>
        <p:spPr>
          <a:xfrm>
            <a:off x="2012612" y="1880213"/>
            <a:ext cx="2466000" cy="1944000"/>
          </a:xfrm>
        </p:spPr>
        <p:txBody>
          <a:bodyPr/>
          <a:lstStyle>
            <a:lvl1pPr>
              <a:spcAft>
                <a:spcPts val="0"/>
              </a:spcAft>
              <a:defRPr b="1"/>
            </a:lvl1pPr>
            <a:lvl2pPr>
              <a:spcAft>
                <a:spcPts val="0"/>
              </a:spcAft>
              <a:defRPr b="0"/>
            </a:lvl2pPr>
          </a:lstStyle>
          <a:p>
            <a:pPr lvl="0"/>
            <a:r>
              <a:rPr lang="en-US" noProof="0"/>
              <a:t>Click to edit Master text styles</a:t>
            </a:r>
          </a:p>
          <a:p>
            <a:pPr lvl="1"/>
            <a:r>
              <a:rPr lang="en-US" noProof="0"/>
              <a:t>Second level</a:t>
            </a:r>
          </a:p>
        </p:txBody>
      </p:sp>
      <p:sp>
        <p:nvSpPr>
          <p:cNvPr id="14" name="Text Placeholder 12"/>
          <p:cNvSpPr>
            <a:spLocks noGrp="1"/>
          </p:cNvSpPr>
          <p:nvPr>
            <p:ph type="body" sz="quarter" idx="33"/>
          </p:nvPr>
        </p:nvSpPr>
        <p:spPr>
          <a:xfrm>
            <a:off x="6297420" y="1880213"/>
            <a:ext cx="2476944" cy="1944000"/>
          </a:xfrm>
        </p:spPr>
        <p:txBody>
          <a:bodyPr/>
          <a:lstStyle>
            <a:lvl1pPr>
              <a:spcAft>
                <a:spcPts val="0"/>
              </a:spcAft>
              <a:defRPr b="1"/>
            </a:lvl1pPr>
            <a:lvl2pPr>
              <a:spcAft>
                <a:spcPts val="0"/>
              </a:spcAft>
              <a:defRPr b="0"/>
            </a:lvl2pPr>
          </a:lstStyle>
          <a:p>
            <a:pPr lvl="0"/>
            <a:r>
              <a:rPr lang="en-US" noProof="0"/>
              <a:t>Click to edit Master text styles</a:t>
            </a:r>
          </a:p>
          <a:p>
            <a:pPr lvl="1"/>
            <a:r>
              <a:rPr lang="en-US" noProof="0"/>
              <a:t>Second level</a:t>
            </a:r>
          </a:p>
        </p:txBody>
      </p:sp>
      <p:sp>
        <p:nvSpPr>
          <p:cNvPr id="15" name="Text Placeholder 12"/>
          <p:cNvSpPr>
            <a:spLocks noGrp="1"/>
          </p:cNvSpPr>
          <p:nvPr>
            <p:ph type="body" sz="quarter" idx="34"/>
          </p:nvPr>
        </p:nvSpPr>
        <p:spPr>
          <a:xfrm>
            <a:off x="2012612" y="4256213"/>
            <a:ext cx="2466000" cy="1944000"/>
          </a:xfrm>
        </p:spPr>
        <p:txBody>
          <a:bodyPr/>
          <a:lstStyle>
            <a:lvl1pPr>
              <a:spcAft>
                <a:spcPts val="0"/>
              </a:spcAft>
              <a:defRPr b="1"/>
            </a:lvl1pPr>
            <a:lvl2pPr>
              <a:spcAft>
                <a:spcPts val="0"/>
              </a:spcAft>
              <a:defRPr b="0"/>
            </a:lvl2pPr>
          </a:lstStyle>
          <a:p>
            <a:pPr lvl="0"/>
            <a:r>
              <a:rPr lang="en-US" noProof="0"/>
              <a:t>Click to edit Master text styles</a:t>
            </a:r>
          </a:p>
          <a:p>
            <a:pPr lvl="1"/>
            <a:r>
              <a:rPr lang="en-US" noProof="0"/>
              <a:t>Second level</a:t>
            </a:r>
          </a:p>
        </p:txBody>
      </p:sp>
      <p:sp>
        <p:nvSpPr>
          <p:cNvPr id="16" name="Text Placeholder 12"/>
          <p:cNvSpPr>
            <a:spLocks noGrp="1"/>
          </p:cNvSpPr>
          <p:nvPr>
            <p:ph type="body" sz="quarter" idx="35"/>
          </p:nvPr>
        </p:nvSpPr>
        <p:spPr>
          <a:xfrm>
            <a:off x="6297420" y="4256213"/>
            <a:ext cx="2476944" cy="1944000"/>
          </a:xfrm>
        </p:spPr>
        <p:txBody>
          <a:bodyPr/>
          <a:lstStyle>
            <a:lvl1pPr>
              <a:spcAft>
                <a:spcPts val="0"/>
              </a:spcAft>
              <a:defRPr b="1"/>
            </a:lvl1pPr>
            <a:lvl2pPr>
              <a:spcAft>
                <a:spcPts val="0"/>
              </a:spcAft>
              <a:defRPr b="0"/>
            </a:lvl2pPr>
          </a:lstStyle>
          <a:p>
            <a:pPr lvl="0"/>
            <a:r>
              <a:rPr lang="en-US" noProof="0"/>
              <a:t>Click to edit Master text styles</a:t>
            </a:r>
          </a:p>
          <a:p>
            <a:pPr lvl="1"/>
            <a:r>
              <a:rPr lang="en-US" noProof="0"/>
              <a:t>Second level</a:t>
            </a:r>
          </a:p>
        </p:txBody>
      </p:sp>
      <p:sp>
        <p:nvSpPr>
          <p:cNvPr id="17" name="Text Placeholder 8"/>
          <p:cNvSpPr>
            <a:spLocks noGrp="1"/>
          </p:cNvSpPr>
          <p:nvPr>
            <p:ph type="body" sz="quarter" idx="13" hasCustomPrompt="1"/>
          </p:nvPr>
        </p:nvSpPr>
        <p:spPr>
          <a:xfrm>
            <a:off x="376238" y="651601"/>
            <a:ext cx="8371762" cy="757255"/>
          </a:xfrm>
          <a:prstGeom prst="rect">
            <a:avLst/>
          </a:prstGeom>
        </p:spPr>
        <p:txBody>
          <a:bodyPr lIns="0" tIns="0" rIns="0" bIns="0">
            <a:noAutofit/>
          </a:bodyPr>
          <a:lstStyle>
            <a:lvl1pPr marL="0" indent="0">
              <a:buNone/>
              <a:defRPr sz="1711" b="0">
                <a:solidFill>
                  <a:srgbClr val="575757"/>
                </a:solidFill>
              </a:defRPr>
            </a:lvl1pPr>
          </a:lstStyle>
          <a:p>
            <a:pPr lvl="0"/>
            <a:r>
              <a:rPr lang="en-US" noProof="0" dirty="0"/>
              <a:t>Click to add subtitle</a:t>
            </a:r>
          </a:p>
        </p:txBody>
      </p:sp>
    </p:spTree>
    <p:extLst>
      <p:ext uri="{BB962C8B-B14F-4D97-AF65-F5344CB8AC3E}">
        <p14:creationId xmlns:p14="http://schemas.microsoft.com/office/powerpoint/2010/main" xmlns="" val="146616234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3 picture and text">
    <p:spTree>
      <p:nvGrpSpPr>
        <p:cNvPr id="1" name=""/>
        <p:cNvGrpSpPr/>
        <p:nvPr/>
      </p:nvGrpSpPr>
      <p:grpSpPr>
        <a:xfrm>
          <a:off x="0" y="0"/>
          <a:ext cx="0" cy="0"/>
          <a:chOff x="0" y="0"/>
          <a:chExt cx="0" cy="0"/>
        </a:xfrm>
      </p:grpSpPr>
      <p:sp>
        <p:nvSpPr>
          <p:cNvPr id="2" name="Title 1"/>
          <p:cNvSpPr>
            <a:spLocks noGrp="1"/>
          </p:cNvSpPr>
          <p:nvPr>
            <p:ph type="title"/>
          </p:nvPr>
        </p:nvSpPr>
        <p:spPr>
          <a:xfrm>
            <a:off x="376238" y="317502"/>
            <a:ext cx="8391525" cy="334099"/>
          </a:xfrm>
        </p:spPr>
        <p:txBody>
          <a:bodyPr/>
          <a:lstStyle/>
          <a:p>
            <a:r>
              <a:rPr lang="en-US" noProof="0"/>
              <a:t>Click to edit Master title style</a:t>
            </a:r>
            <a:endParaRPr lang="en-US" noProof="0" dirty="0"/>
          </a:p>
        </p:txBody>
      </p:sp>
      <p:sp>
        <p:nvSpPr>
          <p:cNvPr id="4" name="Picture Placeholder 7"/>
          <p:cNvSpPr>
            <a:spLocks noGrp="1"/>
          </p:cNvSpPr>
          <p:nvPr>
            <p:ph type="pic" sz="quarter" idx="13"/>
          </p:nvPr>
        </p:nvSpPr>
        <p:spPr>
          <a:xfrm>
            <a:off x="376239" y="1700214"/>
            <a:ext cx="2771775" cy="1971675"/>
          </a:xfrm>
        </p:spPr>
        <p:txBody>
          <a:bodyPr/>
          <a:lstStyle/>
          <a:p>
            <a:r>
              <a:rPr lang="en-US" noProof="0"/>
              <a:t>Click icon to add picture</a:t>
            </a:r>
            <a:endParaRPr lang="en-US" noProof="0" dirty="0"/>
          </a:p>
        </p:txBody>
      </p:sp>
      <p:sp>
        <p:nvSpPr>
          <p:cNvPr id="5" name="Picture Placeholder 7"/>
          <p:cNvSpPr>
            <a:spLocks noGrp="1"/>
          </p:cNvSpPr>
          <p:nvPr>
            <p:ph type="pic" sz="quarter" idx="14"/>
          </p:nvPr>
        </p:nvSpPr>
        <p:spPr>
          <a:xfrm>
            <a:off x="6004799" y="1700214"/>
            <a:ext cx="2762965" cy="1971675"/>
          </a:xfrm>
        </p:spPr>
        <p:txBody>
          <a:bodyPr/>
          <a:lstStyle/>
          <a:p>
            <a:r>
              <a:rPr lang="en-US" noProof="0"/>
              <a:t>Click icon to add picture</a:t>
            </a:r>
            <a:endParaRPr lang="en-US" noProof="0" dirty="0"/>
          </a:p>
        </p:txBody>
      </p:sp>
      <p:sp>
        <p:nvSpPr>
          <p:cNvPr id="6" name="Picture Placeholder 7"/>
          <p:cNvSpPr>
            <a:spLocks noGrp="1"/>
          </p:cNvSpPr>
          <p:nvPr>
            <p:ph type="pic" sz="quarter" idx="15"/>
          </p:nvPr>
        </p:nvSpPr>
        <p:spPr>
          <a:xfrm>
            <a:off x="3204807" y="1700214"/>
            <a:ext cx="2743200" cy="1971675"/>
          </a:xfrm>
        </p:spPr>
        <p:txBody>
          <a:bodyPr/>
          <a:lstStyle/>
          <a:p>
            <a:r>
              <a:rPr lang="en-US" noProof="0"/>
              <a:t>Click icon to add picture</a:t>
            </a:r>
            <a:endParaRPr lang="en-US" noProof="0" dirty="0"/>
          </a:p>
        </p:txBody>
      </p:sp>
      <p:sp>
        <p:nvSpPr>
          <p:cNvPr id="9" name="Text Placeholder 18"/>
          <p:cNvSpPr>
            <a:spLocks noGrp="1"/>
          </p:cNvSpPr>
          <p:nvPr>
            <p:ph idx="1" hasCustomPrompt="1"/>
          </p:nvPr>
        </p:nvSpPr>
        <p:spPr>
          <a:xfrm>
            <a:off x="376238" y="3832225"/>
            <a:ext cx="2762962" cy="2095200"/>
          </a:xfrm>
          <a:prstGeom prst="rect">
            <a:avLst/>
          </a:prstGeom>
        </p:spPr>
        <p:txBody>
          <a:bodyPr vert="horz" lIns="0" tIns="0" rIns="0" bIns="0" rtlCol="0">
            <a:no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13" name="Text Placeholder 18"/>
          <p:cNvSpPr>
            <a:spLocks noGrp="1"/>
          </p:cNvSpPr>
          <p:nvPr>
            <p:ph idx="16" hasCustomPrompt="1"/>
          </p:nvPr>
        </p:nvSpPr>
        <p:spPr>
          <a:xfrm>
            <a:off x="3200401" y="3832225"/>
            <a:ext cx="2743200" cy="2095200"/>
          </a:xfrm>
          <a:prstGeom prst="rect">
            <a:avLst/>
          </a:prstGeom>
        </p:spPr>
        <p:txBody>
          <a:bodyPr vert="horz" lIns="0" tIns="0" rIns="0" bIns="0" rtlCol="0">
            <a:no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14" name="Text Placeholder 18"/>
          <p:cNvSpPr>
            <a:spLocks noGrp="1"/>
          </p:cNvSpPr>
          <p:nvPr>
            <p:ph idx="17" hasCustomPrompt="1"/>
          </p:nvPr>
        </p:nvSpPr>
        <p:spPr>
          <a:xfrm>
            <a:off x="6004799" y="3832225"/>
            <a:ext cx="2762965" cy="2095200"/>
          </a:xfrm>
          <a:prstGeom prst="rect">
            <a:avLst/>
          </a:prstGeom>
        </p:spPr>
        <p:txBody>
          <a:bodyPr vert="horz" lIns="0" tIns="0" rIns="0" bIns="0" rtlCol="0">
            <a:no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10" name="Text Placeholder 8"/>
          <p:cNvSpPr>
            <a:spLocks noGrp="1"/>
          </p:cNvSpPr>
          <p:nvPr>
            <p:ph type="body" sz="quarter" idx="18" hasCustomPrompt="1"/>
          </p:nvPr>
        </p:nvSpPr>
        <p:spPr>
          <a:xfrm>
            <a:off x="376238" y="651601"/>
            <a:ext cx="8371762" cy="757255"/>
          </a:xfrm>
          <a:prstGeom prst="rect">
            <a:avLst/>
          </a:prstGeom>
        </p:spPr>
        <p:txBody>
          <a:bodyPr lIns="0" tIns="0" rIns="0" bIns="0">
            <a:noAutofit/>
          </a:bodyPr>
          <a:lstStyle>
            <a:lvl1pPr marL="0" indent="0">
              <a:buNone/>
              <a:defRPr sz="1711" b="0">
                <a:solidFill>
                  <a:srgbClr val="575757"/>
                </a:solidFill>
              </a:defRPr>
            </a:lvl1pPr>
          </a:lstStyle>
          <a:p>
            <a:pPr lvl="0"/>
            <a:r>
              <a:rPr lang="en-US" noProof="0" dirty="0"/>
              <a:t>Click to add subtitle</a:t>
            </a:r>
          </a:p>
        </p:txBody>
      </p:sp>
    </p:spTree>
    <p:extLst>
      <p:ext uri="{BB962C8B-B14F-4D97-AF65-F5344CB8AC3E}">
        <p14:creationId xmlns:p14="http://schemas.microsoft.com/office/powerpoint/2010/main" xmlns="" val="274133196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Title &amp; subtitle">
    <p:spTree>
      <p:nvGrpSpPr>
        <p:cNvPr id="1" name=""/>
        <p:cNvGrpSpPr/>
        <p:nvPr/>
      </p:nvGrpSpPr>
      <p:grpSpPr>
        <a:xfrm>
          <a:off x="0" y="0"/>
          <a:ext cx="0" cy="0"/>
          <a:chOff x="0" y="0"/>
          <a:chExt cx="0" cy="0"/>
        </a:xfrm>
      </p:grpSpPr>
      <p:sp>
        <p:nvSpPr>
          <p:cNvPr id="10" name="Text Placeholder 8"/>
          <p:cNvSpPr>
            <a:spLocks noGrp="1"/>
          </p:cNvSpPr>
          <p:nvPr>
            <p:ph type="body" sz="quarter" idx="13" hasCustomPrompt="1"/>
          </p:nvPr>
        </p:nvSpPr>
        <p:spPr>
          <a:xfrm>
            <a:off x="376238" y="651601"/>
            <a:ext cx="8391525" cy="757255"/>
          </a:xfrm>
          <a:prstGeom prst="rect">
            <a:avLst/>
          </a:prstGeom>
        </p:spPr>
        <p:txBody>
          <a:bodyPr lIns="0" tIns="0" rIns="0" bIns="0">
            <a:noAutofit/>
          </a:bodyPr>
          <a:lstStyle>
            <a:lvl1pPr marL="0" indent="0">
              <a:buNone/>
              <a:defRPr sz="1711" b="0">
                <a:solidFill>
                  <a:srgbClr val="575757"/>
                </a:solidFill>
              </a:defRPr>
            </a:lvl1pPr>
          </a:lstStyle>
          <a:p>
            <a:pPr lvl="0"/>
            <a:r>
              <a:rPr lang="en-US" noProof="0" dirty="0"/>
              <a:t>Click to add subtitle</a:t>
            </a:r>
          </a:p>
        </p:txBody>
      </p:sp>
      <p:sp>
        <p:nvSpPr>
          <p:cNvPr id="11" name="Title Placeholder 1"/>
          <p:cNvSpPr>
            <a:spLocks noGrp="1"/>
          </p:cNvSpPr>
          <p:nvPr>
            <p:ph type="title" hasCustomPrompt="1"/>
          </p:nvPr>
        </p:nvSpPr>
        <p:spPr>
          <a:xfrm>
            <a:off x="376238" y="317500"/>
            <a:ext cx="8391525" cy="334101"/>
          </a:xfrm>
          <a:prstGeom prst="rect">
            <a:avLst/>
          </a:prstGeom>
        </p:spPr>
        <p:txBody>
          <a:bodyPr vert="horz" lIns="0" tIns="0" rIns="0" bIns="0" rtlCol="0" anchor="t" anchorCtr="0">
            <a:noAutofit/>
          </a:bodyPr>
          <a:lstStyle>
            <a:lvl1pPr>
              <a:defRPr/>
            </a:lvl1pPr>
          </a:lstStyle>
          <a:p>
            <a:r>
              <a:rPr lang="en-US" noProof="0" dirty="0"/>
              <a:t>Click to add title</a:t>
            </a:r>
          </a:p>
        </p:txBody>
      </p:sp>
    </p:spTree>
    <p:extLst>
      <p:ext uri="{BB962C8B-B14F-4D97-AF65-F5344CB8AC3E}">
        <p14:creationId xmlns:p14="http://schemas.microsoft.com/office/powerpoint/2010/main" xmlns="" val="296913214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Qualifications 2 x 1">
    <p:spTree>
      <p:nvGrpSpPr>
        <p:cNvPr id="1" name=""/>
        <p:cNvGrpSpPr/>
        <p:nvPr/>
      </p:nvGrpSpPr>
      <p:grpSpPr>
        <a:xfrm>
          <a:off x="0" y="0"/>
          <a:ext cx="0" cy="0"/>
          <a:chOff x="0" y="0"/>
          <a:chExt cx="0" cy="0"/>
        </a:xfrm>
      </p:grpSpPr>
      <p:sp>
        <p:nvSpPr>
          <p:cNvPr id="8" name="Text Placeholder 8"/>
          <p:cNvSpPr>
            <a:spLocks noGrp="1"/>
          </p:cNvSpPr>
          <p:nvPr>
            <p:ph type="body" sz="quarter" idx="17"/>
          </p:nvPr>
        </p:nvSpPr>
        <p:spPr>
          <a:xfrm>
            <a:off x="378000" y="1857893"/>
            <a:ext cx="4100118" cy="1695450"/>
          </a:xfrm>
        </p:spPr>
        <p:txBody>
          <a:bodyPr/>
          <a:lstStyle>
            <a:lvl1pPr>
              <a:spcAft>
                <a:spcPts val="944"/>
              </a:spcAft>
              <a:defRPr b="1">
                <a:solidFill>
                  <a:schemeClr val="accent1"/>
                </a:solidFill>
              </a:defRPr>
            </a:lvl1pPr>
            <a:lvl2pPr>
              <a:spcAft>
                <a:spcPts val="944"/>
              </a:spcAft>
              <a:defRPr/>
            </a:lvl2pPr>
            <a:lvl3pPr marL="0" indent="0">
              <a:spcAft>
                <a:spcPts val="944"/>
              </a:spcAft>
              <a:buNone/>
              <a:defRPr/>
            </a:lvl3pPr>
            <a:lvl4pPr marL="166424" indent="-166424">
              <a:spcAft>
                <a:spcPts val="944"/>
              </a:spcAft>
              <a:buFont typeface="Arial" panose="020B0604020202020204" pitchFamily="34" charset="0"/>
              <a:buChar char="•"/>
              <a:defRPr/>
            </a:lvl4pPr>
            <a:lvl5pPr marL="336244" indent="-166424">
              <a:spcAft>
                <a:spcPts val="944"/>
              </a:spcAft>
              <a:defRPr baseline="0"/>
            </a:lvl5pPr>
            <a:lvl6pPr marL="336244" indent="-166424">
              <a:spcAft>
                <a:spcPts val="944"/>
              </a:spcAft>
              <a:buFont typeface="Verdana" panose="020B0604030504040204" pitchFamily="34" charset="0"/>
              <a:buChar char="−"/>
              <a:defRPr/>
            </a:lvl6pPr>
            <a:lvl7pPr marL="336244" indent="-166424">
              <a:spcAft>
                <a:spcPts val="944"/>
              </a:spcAft>
              <a:defRPr/>
            </a:lvl7pPr>
            <a:lvl8pPr marL="336244" indent="-166424">
              <a:spcAft>
                <a:spcPts val="944"/>
              </a:spcAft>
              <a:defRPr/>
            </a:lvl8pPr>
            <a:lvl9pPr marL="336244" indent="-166424">
              <a:spcAft>
                <a:spcPts val="944"/>
              </a:spcAft>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9" name="Text Placeholder 8"/>
          <p:cNvSpPr>
            <a:spLocks noGrp="1"/>
          </p:cNvSpPr>
          <p:nvPr>
            <p:ph type="body" sz="quarter" idx="21"/>
          </p:nvPr>
        </p:nvSpPr>
        <p:spPr>
          <a:xfrm>
            <a:off x="4684646" y="1857893"/>
            <a:ext cx="4083117" cy="1695450"/>
          </a:xfrm>
        </p:spPr>
        <p:txBody>
          <a:bodyPr/>
          <a:lstStyle>
            <a:lvl1pPr>
              <a:spcAft>
                <a:spcPts val="944"/>
              </a:spcAft>
              <a:defRPr b="1">
                <a:solidFill>
                  <a:schemeClr val="accent1"/>
                </a:solidFill>
              </a:defRPr>
            </a:lvl1pPr>
            <a:lvl2pPr>
              <a:spcAft>
                <a:spcPts val="944"/>
              </a:spcAft>
              <a:defRPr/>
            </a:lvl2pPr>
            <a:lvl3pPr marL="0" indent="0">
              <a:spcAft>
                <a:spcPts val="944"/>
              </a:spcAft>
              <a:buNone/>
              <a:defRPr/>
            </a:lvl3pPr>
            <a:lvl4pPr marL="166424" indent="-166424">
              <a:spcAft>
                <a:spcPts val="944"/>
              </a:spcAft>
              <a:buFont typeface="Arial" panose="020B0604020202020204" pitchFamily="34" charset="0"/>
              <a:buChar char="•"/>
              <a:defRPr/>
            </a:lvl4pPr>
            <a:lvl5pPr marL="336244" indent="-166424">
              <a:spcAft>
                <a:spcPts val="944"/>
              </a:spcAft>
              <a:defRPr baseline="0"/>
            </a:lvl5pPr>
            <a:lvl6pPr marL="336244" indent="-166424">
              <a:spcAft>
                <a:spcPts val="944"/>
              </a:spcAft>
              <a:buFont typeface="Verdana" panose="020B0604030504040204" pitchFamily="34" charset="0"/>
              <a:buChar char="−"/>
              <a:defRPr/>
            </a:lvl6pPr>
            <a:lvl7pPr marL="336244" indent="-166424">
              <a:spcAft>
                <a:spcPts val="944"/>
              </a:spcAft>
              <a:defRPr/>
            </a:lvl7pPr>
            <a:lvl8pPr marL="336244" indent="-166424">
              <a:spcAft>
                <a:spcPts val="944"/>
              </a:spcAft>
              <a:defRPr/>
            </a:lvl8pPr>
            <a:lvl9pPr marL="336244" indent="-166424">
              <a:spcAft>
                <a:spcPts val="944"/>
              </a:spcAft>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2" name="Title 1"/>
          <p:cNvSpPr>
            <a:spLocks noGrp="1"/>
          </p:cNvSpPr>
          <p:nvPr>
            <p:ph type="title"/>
          </p:nvPr>
        </p:nvSpPr>
        <p:spPr>
          <a:xfrm>
            <a:off x="376238" y="317502"/>
            <a:ext cx="8391525" cy="334099"/>
          </a:xfrm>
        </p:spPr>
        <p:txBody>
          <a:bodyPr/>
          <a:lstStyle/>
          <a:p>
            <a:r>
              <a:rPr lang="en-US" noProof="0"/>
              <a:t>Click to edit Master title style</a:t>
            </a:r>
            <a:endParaRPr lang="en-US" noProof="0" dirty="0"/>
          </a:p>
        </p:txBody>
      </p:sp>
      <p:sp>
        <p:nvSpPr>
          <p:cNvPr id="4" name="Rectangle 3"/>
          <p:cNvSpPr/>
          <p:nvPr/>
        </p:nvSpPr>
        <p:spPr>
          <a:xfrm>
            <a:off x="378000" y="1705378"/>
            <a:ext cx="4100118" cy="530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Aft>
                <a:spcPts val="944"/>
              </a:spcAft>
            </a:pPr>
            <a:endParaRPr lang="en-US" sz="1038" dirty="0">
              <a:solidFill>
                <a:prstClr val="white"/>
              </a:solidFill>
            </a:endParaRPr>
          </a:p>
        </p:txBody>
      </p:sp>
      <p:sp>
        <p:nvSpPr>
          <p:cNvPr id="5" name="Rectangle 4"/>
          <p:cNvSpPr/>
          <p:nvPr/>
        </p:nvSpPr>
        <p:spPr>
          <a:xfrm>
            <a:off x="4684646" y="1705378"/>
            <a:ext cx="4089718" cy="530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Aft>
                <a:spcPts val="944"/>
              </a:spcAft>
            </a:pPr>
            <a:endParaRPr lang="en-US" sz="1038" dirty="0">
              <a:solidFill>
                <a:prstClr val="white"/>
              </a:solidFill>
            </a:endParaRPr>
          </a:p>
        </p:txBody>
      </p:sp>
      <p:sp>
        <p:nvSpPr>
          <p:cNvPr id="6" name="Picture Placeholder 29"/>
          <p:cNvSpPr>
            <a:spLocks noGrp="1"/>
          </p:cNvSpPr>
          <p:nvPr>
            <p:ph type="pic" sz="quarter" idx="19" hasCustomPrompt="1"/>
          </p:nvPr>
        </p:nvSpPr>
        <p:spPr>
          <a:xfrm>
            <a:off x="3577119" y="1863917"/>
            <a:ext cx="907655" cy="549275"/>
          </a:xfrm>
        </p:spPr>
        <p:txBody>
          <a:bodyPr/>
          <a:lstStyle>
            <a:lvl1pPr marL="0" marR="0" indent="0" algn="l" defTabSz="862686" rtl="0" eaLnBrk="1" fontAlgn="auto" latinLnBrk="0" hangingPunct="1">
              <a:lnSpc>
                <a:spcPct val="100000"/>
              </a:lnSpc>
              <a:spcBef>
                <a:spcPts val="0"/>
              </a:spcBef>
              <a:spcAft>
                <a:spcPts val="944"/>
              </a:spcAft>
              <a:buClrTx/>
              <a:buSzTx/>
              <a:buFont typeface="Arial" panose="020B0604020202020204" pitchFamily="34" charset="0"/>
              <a:buNone/>
              <a:tabLst/>
              <a:defRPr sz="850"/>
            </a:lvl1pPr>
          </a:lstStyle>
          <a:p>
            <a:pPr>
              <a:spcBef>
                <a:spcPct val="0"/>
              </a:spcBef>
            </a:pPr>
            <a:r>
              <a:rPr lang="en-US" sz="1132" noProof="0" dirty="0">
                <a:solidFill>
                  <a:schemeClr val="bg1"/>
                </a:solidFill>
              </a:rPr>
              <a:t>Co-brand</a:t>
            </a:r>
            <a:br>
              <a:rPr lang="en-US" sz="1132" noProof="0" dirty="0">
                <a:solidFill>
                  <a:schemeClr val="bg1"/>
                </a:solidFill>
              </a:rPr>
            </a:br>
            <a:r>
              <a:rPr lang="en-US" sz="1132" noProof="0" dirty="0">
                <a:solidFill>
                  <a:schemeClr val="bg1"/>
                </a:solidFill>
              </a:rPr>
              <a:t>Logo</a:t>
            </a:r>
          </a:p>
          <a:p>
            <a:endParaRPr lang="en-US" noProof="0" dirty="0"/>
          </a:p>
        </p:txBody>
      </p:sp>
      <p:sp>
        <p:nvSpPr>
          <p:cNvPr id="7" name="Picture Placeholder 29"/>
          <p:cNvSpPr>
            <a:spLocks noGrp="1"/>
          </p:cNvSpPr>
          <p:nvPr>
            <p:ph type="pic" sz="quarter" idx="20" hasCustomPrompt="1"/>
          </p:nvPr>
        </p:nvSpPr>
        <p:spPr>
          <a:xfrm>
            <a:off x="7818463" y="1857893"/>
            <a:ext cx="933121" cy="549275"/>
          </a:xfrm>
        </p:spPr>
        <p:txBody>
          <a:bodyPr/>
          <a:lstStyle>
            <a:lvl1pPr marL="0" marR="0" indent="0" algn="l" defTabSz="862686" rtl="0" eaLnBrk="1" fontAlgn="auto" latinLnBrk="0" hangingPunct="1">
              <a:lnSpc>
                <a:spcPct val="100000"/>
              </a:lnSpc>
              <a:spcBef>
                <a:spcPts val="0"/>
              </a:spcBef>
              <a:spcAft>
                <a:spcPts val="944"/>
              </a:spcAft>
              <a:buClrTx/>
              <a:buSzTx/>
              <a:buFont typeface="Arial" panose="020B0604020202020204" pitchFamily="34" charset="0"/>
              <a:buNone/>
              <a:tabLst/>
              <a:defRPr sz="850"/>
            </a:lvl1pPr>
          </a:lstStyle>
          <a:p>
            <a:pPr>
              <a:spcBef>
                <a:spcPct val="0"/>
              </a:spcBef>
            </a:pPr>
            <a:r>
              <a:rPr lang="en-US" sz="1132" noProof="0" dirty="0">
                <a:solidFill>
                  <a:schemeClr val="bg1"/>
                </a:solidFill>
              </a:rPr>
              <a:t>Co-brand</a:t>
            </a:r>
            <a:br>
              <a:rPr lang="en-US" sz="1132" noProof="0" dirty="0">
                <a:solidFill>
                  <a:schemeClr val="bg1"/>
                </a:solidFill>
              </a:rPr>
            </a:br>
            <a:r>
              <a:rPr lang="en-US" sz="1132" noProof="0" dirty="0">
                <a:solidFill>
                  <a:schemeClr val="bg1"/>
                </a:solidFill>
              </a:rPr>
              <a:t>Logo</a:t>
            </a:r>
          </a:p>
          <a:p>
            <a:endParaRPr lang="en-US" noProof="0" dirty="0"/>
          </a:p>
        </p:txBody>
      </p:sp>
      <p:sp>
        <p:nvSpPr>
          <p:cNvPr id="16" name="Text Placeholder 8"/>
          <p:cNvSpPr>
            <a:spLocks noGrp="1"/>
          </p:cNvSpPr>
          <p:nvPr>
            <p:ph type="body" sz="quarter" idx="13" hasCustomPrompt="1"/>
          </p:nvPr>
        </p:nvSpPr>
        <p:spPr>
          <a:xfrm>
            <a:off x="376238" y="651601"/>
            <a:ext cx="8391525" cy="757255"/>
          </a:xfrm>
          <a:prstGeom prst="rect">
            <a:avLst/>
          </a:prstGeom>
        </p:spPr>
        <p:txBody>
          <a:bodyPr lIns="0" tIns="0" rIns="0" bIns="0">
            <a:noAutofit/>
          </a:bodyPr>
          <a:lstStyle>
            <a:lvl1pPr marL="0" indent="0">
              <a:buNone/>
              <a:defRPr sz="1711" b="0">
                <a:solidFill>
                  <a:srgbClr val="575757"/>
                </a:solidFill>
              </a:defRPr>
            </a:lvl1pPr>
          </a:lstStyle>
          <a:p>
            <a:pPr lvl="0"/>
            <a:r>
              <a:rPr lang="en-US" noProof="0" dirty="0"/>
              <a:t>Click to add subtitle</a:t>
            </a:r>
          </a:p>
        </p:txBody>
      </p:sp>
    </p:spTree>
    <p:extLst>
      <p:ext uri="{BB962C8B-B14F-4D97-AF65-F5344CB8AC3E}">
        <p14:creationId xmlns:p14="http://schemas.microsoft.com/office/powerpoint/2010/main" xmlns="" val="338611067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Qualifications 2 x 2">
    <p:spTree>
      <p:nvGrpSpPr>
        <p:cNvPr id="1" name=""/>
        <p:cNvGrpSpPr/>
        <p:nvPr/>
      </p:nvGrpSpPr>
      <p:grpSpPr>
        <a:xfrm>
          <a:off x="0" y="0"/>
          <a:ext cx="0" cy="0"/>
          <a:chOff x="0" y="0"/>
          <a:chExt cx="0" cy="0"/>
        </a:xfrm>
      </p:grpSpPr>
      <p:sp>
        <p:nvSpPr>
          <p:cNvPr id="8" name="Text Placeholder 8"/>
          <p:cNvSpPr>
            <a:spLocks noGrp="1"/>
          </p:cNvSpPr>
          <p:nvPr>
            <p:ph type="body" sz="quarter" idx="17"/>
          </p:nvPr>
        </p:nvSpPr>
        <p:spPr>
          <a:xfrm>
            <a:off x="378000" y="1857893"/>
            <a:ext cx="4101706" cy="1695450"/>
          </a:xfrm>
        </p:spPr>
        <p:txBody>
          <a:bodyPr/>
          <a:lstStyle>
            <a:lvl1pPr>
              <a:spcAft>
                <a:spcPts val="944"/>
              </a:spcAft>
              <a:defRPr b="1">
                <a:solidFill>
                  <a:schemeClr val="accent1"/>
                </a:solidFill>
              </a:defRPr>
            </a:lvl1pPr>
            <a:lvl2pPr>
              <a:spcAft>
                <a:spcPts val="944"/>
              </a:spcAft>
              <a:defRPr/>
            </a:lvl2pPr>
            <a:lvl3pPr marL="0" indent="0">
              <a:spcAft>
                <a:spcPts val="944"/>
              </a:spcAft>
              <a:buNone/>
              <a:defRPr/>
            </a:lvl3pPr>
            <a:lvl4pPr marL="166424" indent="-166424">
              <a:spcAft>
                <a:spcPts val="944"/>
              </a:spcAft>
              <a:buFont typeface="Arial" panose="020B0604020202020204" pitchFamily="34" charset="0"/>
              <a:buChar char="•"/>
              <a:defRPr/>
            </a:lvl4pPr>
            <a:lvl5pPr marL="336244" indent="-166424">
              <a:spcAft>
                <a:spcPts val="944"/>
              </a:spcAft>
              <a:defRPr baseline="0"/>
            </a:lvl5pPr>
            <a:lvl6pPr marL="336244" indent="-166424">
              <a:spcAft>
                <a:spcPts val="944"/>
              </a:spcAft>
              <a:buFont typeface="Verdana" panose="020B0604030504040204" pitchFamily="34" charset="0"/>
              <a:buChar char="−"/>
              <a:defRPr/>
            </a:lvl6pPr>
            <a:lvl7pPr marL="336244" indent="-166424">
              <a:spcAft>
                <a:spcPts val="944"/>
              </a:spcAft>
              <a:defRPr/>
            </a:lvl7pPr>
            <a:lvl8pPr marL="336244" indent="-166424">
              <a:spcAft>
                <a:spcPts val="944"/>
              </a:spcAft>
              <a:defRPr/>
            </a:lvl8pPr>
            <a:lvl9pPr marL="336244" indent="-166424">
              <a:spcAft>
                <a:spcPts val="944"/>
              </a:spcAft>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9" name="Text Placeholder 8"/>
          <p:cNvSpPr>
            <a:spLocks noGrp="1"/>
          </p:cNvSpPr>
          <p:nvPr>
            <p:ph type="body" sz="quarter" idx="21"/>
          </p:nvPr>
        </p:nvSpPr>
        <p:spPr>
          <a:xfrm>
            <a:off x="4684646" y="1857893"/>
            <a:ext cx="4091001" cy="1695450"/>
          </a:xfrm>
        </p:spPr>
        <p:txBody>
          <a:bodyPr/>
          <a:lstStyle>
            <a:lvl1pPr>
              <a:spcAft>
                <a:spcPts val="944"/>
              </a:spcAft>
              <a:defRPr b="1">
                <a:solidFill>
                  <a:schemeClr val="accent1"/>
                </a:solidFill>
              </a:defRPr>
            </a:lvl1pPr>
            <a:lvl2pPr>
              <a:spcAft>
                <a:spcPts val="944"/>
              </a:spcAft>
              <a:defRPr/>
            </a:lvl2pPr>
            <a:lvl3pPr marL="0" indent="0">
              <a:spcAft>
                <a:spcPts val="944"/>
              </a:spcAft>
              <a:buNone/>
              <a:defRPr/>
            </a:lvl3pPr>
            <a:lvl4pPr marL="166424" indent="-166424">
              <a:spcAft>
                <a:spcPts val="944"/>
              </a:spcAft>
              <a:buFont typeface="Arial" panose="020B0604020202020204" pitchFamily="34" charset="0"/>
              <a:buChar char="•"/>
              <a:defRPr/>
            </a:lvl4pPr>
            <a:lvl5pPr marL="336244" indent="-166424">
              <a:spcAft>
                <a:spcPts val="944"/>
              </a:spcAft>
              <a:defRPr baseline="0"/>
            </a:lvl5pPr>
            <a:lvl6pPr marL="336244" indent="-166424">
              <a:spcAft>
                <a:spcPts val="944"/>
              </a:spcAft>
              <a:buFont typeface="Verdana" panose="020B0604030504040204" pitchFamily="34" charset="0"/>
              <a:buChar char="−"/>
              <a:defRPr/>
            </a:lvl6pPr>
            <a:lvl7pPr marL="336244" indent="-166424">
              <a:spcAft>
                <a:spcPts val="944"/>
              </a:spcAft>
              <a:defRPr/>
            </a:lvl7pPr>
            <a:lvl8pPr marL="336244" indent="-166424">
              <a:spcAft>
                <a:spcPts val="944"/>
              </a:spcAft>
              <a:defRPr/>
            </a:lvl8pPr>
            <a:lvl9pPr marL="336244" indent="-166424">
              <a:spcAft>
                <a:spcPts val="944"/>
              </a:spcAft>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2" name="Title 1"/>
          <p:cNvSpPr>
            <a:spLocks noGrp="1"/>
          </p:cNvSpPr>
          <p:nvPr>
            <p:ph type="title"/>
          </p:nvPr>
        </p:nvSpPr>
        <p:spPr>
          <a:xfrm>
            <a:off x="376238" y="317502"/>
            <a:ext cx="8391525" cy="334099"/>
          </a:xfrm>
        </p:spPr>
        <p:txBody>
          <a:bodyPr/>
          <a:lstStyle/>
          <a:p>
            <a:r>
              <a:rPr lang="en-US" noProof="0"/>
              <a:t>Click to edit Master title style</a:t>
            </a:r>
            <a:endParaRPr lang="en-US" noProof="0" dirty="0"/>
          </a:p>
        </p:txBody>
      </p:sp>
      <p:sp>
        <p:nvSpPr>
          <p:cNvPr id="4" name="Rectangle 3"/>
          <p:cNvSpPr/>
          <p:nvPr/>
        </p:nvSpPr>
        <p:spPr>
          <a:xfrm>
            <a:off x="378000" y="1705378"/>
            <a:ext cx="4100118" cy="530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Aft>
                <a:spcPts val="944"/>
              </a:spcAft>
            </a:pPr>
            <a:endParaRPr lang="en-US" sz="1038" dirty="0">
              <a:solidFill>
                <a:prstClr val="white"/>
              </a:solidFill>
            </a:endParaRPr>
          </a:p>
        </p:txBody>
      </p:sp>
      <p:sp>
        <p:nvSpPr>
          <p:cNvPr id="5" name="Rectangle 4"/>
          <p:cNvSpPr/>
          <p:nvPr/>
        </p:nvSpPr>
        <p:spPr>
          <a:xfrm>
            <a:off x="4684646" y="1705378"/>
            <a:ext cx="4089718" cy="530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Aft>
                <a:spcPts val="944"/>
              </a:spcAft>
            </a:pPr>
            <a:endParaRPr lang="en-US" sz="1038" dirty="0">
              <a:solidFill>
                <a:prstClr val="white"/>
              </a:solidFill>
            </a:endParaRPr>
          </a:p>
        </p:txBody>
      </p:sp>
      <p:sp>
        <p:nvSpPr>
          <p:cNvPr id="7" name="Picture Placeholder 29"/>
          <p:cNvSpPr>
            <a:spLocks noGrp="1"/>
          </p:cNvSpPr>
          <p:nvPr>
            <p:ph type="pic" sz="quarter" idx="20" hasCustomPrompt="1"/>
          </p:nvPr>
        </p:nvSpPr>
        <p:spPr>
          <a:xfrm>
            <a:off x="7818463" y="1857893"/>
            <a:ext cx="933121" cy="549275"/>
          </a:xfrm>
        </p:spPr>
        <p:txBody>
          <a:bodyPr/>
          <a:lstStyle>
            <a:lvl1pPr marL="0" marR="0" indent="0" algn="l" defTabSz="862686" rtl="0" eaLnBrk="1" fontAlgn="auto" latinLnBrk="0" hangingPunct="1">
              <a:lnSpc>
                <a:spcPct val="100000"/>
              </a:lnSpc>
              <a:spcBef>
                <a:spcPts val="0"/>
              </a:spcBef>
              <a:spcAft>
                <a:spcPts val="944"/>
              </a:spcAft>
              <a:buClrTx/>
              <a:buSzTx/>
              <a:buFont typeface="Arial" panose="020B0604020202020204" pitchFamily="34" charset="0"/>
              <a:buNone/>
              <a:tabLst/>
              <a:defRPr sz="850"/>
            </a:lvl1pPr>
          </a:lstStyle>
          <a:p>
            <a:pPr>
              <a:spcBef>
                <a:spcPct val="0"/>
              </a:spcBef>
            </a:pPr>
            <a:r>
              <a:rPr lang="en-US" sz="1132" noProof="0" dirty="0">
                <a:solidFill>
                  <a:schemeClr val="bg1"/>
                </a:solidFill>
              </a:rPr>
              <a:t>Co-brand</a:t>
            </a:r>
            <a:br>
              <a:rPr lang="en-US" sz="1132" noProof="0" dirty="0">
                <a:solidFill>
                  <a:schemeClr val="bg1"/>
                </a:solidFill>
              </a:rPr>
            </a:br>
            <a:r>
              <a:rPr lang="en-US" sz="1132" noProof="0" dirty="0">
                <a:solidFill>
                  <a:schemeClr val="bg1"/>
                </a:solidFill>
              </a:rPr>
              <a:t>Logo</a:t>
            </a:r>
          </a:p>
          <a:p>
            <a:endParaRPr lang="en-US" noProof="0" dirty="0"/>
          </a:p>
        </p:txBody>
      </p:sp>
      <p:sp>
        <p:nvSpPr>
          <p:cNvPr id="10" name="Text Placeholder 8"/>
          <p:cNvSpPr>
            <a:spLocks noGrp="1"/>
          </p:cNvSpPr>
          <p:nvPr>
            <p:ph type="body" sz="quarter" idx="22"/>
          </p:nvPr>
        </p:nvSpPr>
        <p:spPr>
          <a:xfrm>
            <a:off x="378000" y="4249683"/>
            <a:ext cx="4100118" cy="1695450"/>
          </a:xfrm>
        </p:spPr>
        <p:txBody>
          <a:bodyPr/>
          <a:lstStyle>
            <a:lvl1pPr>
              <a:spcAft>
                <a:spcPts val="944"/>
              </a:spcAft>
              <a:defRPr b="1">
                <a:solidFill>
                  <a:schemeClr val="accent1"/>
                </a:solidFill>
              </a:defRPr>
            </a:lvl1pPr>
            <a:lvl2pPr>
              <a:spcAft>
                <a:spcPts val="944"/>
              </a:spcAft>
              <a:defRPr/>
            </a:lvl2pPr>
            <a:lvl3pPr marL="0" indent="0">
              <a:spcAft>
                <a:spcPts val="944"/>
              </a:spcAft>
              <a:buNone/>
              <a:defRPr/>
            </a:lvl3pPr>
            <a:lvl4pPr marL="166424" indent="-166424">
              <a:spcAft>
                <a:spcPts val="944"/>
              </a:spcAft>
              <a:buFont typeface="Arial" panose="020B0604020202020204" pitchFamily="34" charset="0"/>
              <a:buChar char="•"/>
              <a:defRPr/>
            </a:lvl4pPr>
            <a:lvl5pPr marL="336244" indent="-166424">
              <a:spcAft>
                <a:spcPts val="944"/>
              </a:spcAft>
              <a:defRPr baseline="0"/>
            </a:lvl5pPr>
            <a:lvl6pPr marL="336244" indent="-166424">
              <a:spcAft>
                <a:spcPts val="944"/>
              </a:spcAft>
              <a:buFont typeface="Verdana" panose="020B0604030504040204" pitchFamily="34" charset="0"/>
              <a:buChar char="−"/>
              <a:defRPr/>
            </a:lvl6pPr>
            <a:lvl7pPr marL="336244" indent="-166424">
              <a:spcAft>
                <a:spcPts val="944"/>
              </a:spcAft>
              <a:defRPr/>
            </a:lvl7pPr>
            <a:lvl8pPr marL="336244" indent="-166424">
              <a:spcAft>
                <a:spcPts val="944"/>
              </a:spcAft>
              <a:defRPr/>
            </a:lvl8pPr>
            <a:lvl9pPr marL="336244" indent="-166424">
              <a:spcAft>
                <a:spcPts val="944"/>
              </a:spcAft>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1" name="Text Placeholder 8"/>
          <p:cNvSpPr>
            <a:spLocks noGrp="1"/>
          </p:cNvSpPr>
          <p:nvPr>
            <p:ph type="body" sz="quarter" idx="23"/>
          </p:nvPr>
        </p:nvSpPr>
        <p:spPr>
          <a:xfrm>
            <a:off x="4684646" y="4249683"/>
            <a:ext cx="4089719" cy="1695450"/>
          </a:xfrm>
        </p:spPr>
        <p:txBody>
          <a:bodyPr/>
          <a:lstStyle>
            <a:lvl1pPr>
              <a:spcAft>
                <a:spcPts val="944"/>
              </a:spcAft>
              <a:defRPr b="1">
                <a:solidFill>
                  <a:schemeClr val="accent1"/>
                </a:solidFill>
              </a:defRPr>
            </a:lvl1pPr>
            <a:lvl2pPr>
              <a:spcAft>
                <a:spcPts val="944"/>
              </a:spcAft>
              <a:defRPr/>
            </a:lvl2pPr>
            <a:lvl3pPr marL="0" indent="0">
              <a:spcAft>
                <a:spcPts val="944"/>
              </a:spcAft>
              <a:buNone/>
              <a:defRPr/>
            </a:lvl3pPr>
            <a:lvl4pPr marL="166424" indent="-166424">
              <a:spcAft>
                <a:spcPts val="944"/>
              </a:spcAft>
              <a:buFont typeface="Arial" panose="020B0604020202020204" pitchFamily="34" charset="0"/>
              <a:buChar char="•"/>
              <a:defRPr/>
            </a:lvl4pPr>
            <a:lvl5pPr marL="336244" indent="-166424">
              <a:spcAft>
                <a:spcPts val="944"/>
              </a:spcAft>
              <a:defRPr baseline="0"/>
            </a:lvl5pPr>
            <a:lvl6pPr marL="336244" indent="-166424">
              <a:spcAft>
                <a:spcPts val="944"/>
              </a:spcAft>
              <a:buFont typeface="Verdana" panose="020B0604030504040204" pitchFamily="34" charset="0"/>
              <a:buChar char="−"/>
              <a:defRPr/>
            </a:lvl6pPr>
            <a:lvl7pPr marL="336244" indent="-166424">
              <a:spcAft>
                <a:spcPts val="944"/>
              </a:spcAft>
              <a:defRPr/>
            </a:lvl7pPr>
            <a:lvl8pPr marL="336244" indent="-166424">
              <a:spcAft>
                <a:spcPts val="944"/>
              </a:spcAft>
              <a:defRPr/>
            </a:lvl8pPr>
            <a:lvl9pPr marL="336244" indent="-166424">
              <a:spcAft>
                <a:spcPts val="944"/>
              </a:spcAft>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2" name="Rectangle 11"/>
          <p:cNvSpPr/>
          <p:nvPr/>
        </p:nvSpPr>
        <p:spPr>
          <a:xfrm>
            <a:off x="378001" y="4103518"/>
            <a:ext cx="4101707"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Aft>
                <a:spcPts val="944"/>
              </a:spcAft>
            </a:pPr>
            <a:endParaRPr lang="en-US" sz="1038" dirty="0">
              <a:solidFill>
                <a:prstClr val="white"/>
              </a:solidFill>
            </a:endParaRPr>
          </a:p>
        </p:txBody>
      </p:sp>
      <p:sp>
        <p:nvSpPr>
          <p:cNvPr id="13" name="Rectangle 12"/>
          <p:cNvSpPr/>
          <p:nvPr/>
        </p:nvSpPr>
        <p:spPr>
          <a:xfrm>
            <a:off x="4684646" y="4103518"/>
            <a:ext cx="4083537"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Aft>
                <a:spcPts val="944"/>
              </a:spcAft>
            </a:pPr>
            <a:endParaRPr lang="en-US" sz="1038" dirty="0">
              <a:solidFill>
                <a:prstClr val="white"/>
              </a:solidFill>
            </a:endParaRPr>
          </a:p>
        </p:txBody>
      </p:sp>
      <p:sp>
        <p:nvSpPr>
          <p:cNvPr id="14" name="Picture Placeholder 29"/>
          <p:cNvSpPr>
            <a:spLocks noGrp="1"/>
          </p:cNvSpPr>
          <p:nvPr>
            <p:ph type="pic" sz="quarter" idx="24" hasCustomPrompt="1"/>
          </p:nvPr>
        </p:nvSpPr>
        <p:spPr>
          <a:xfrm>
            <a:off x="3565871" y="4255707"/>
            <a:ext cx="929536" cy="549275"/>
          </a:xfrm>
        </p:spPr>
        <p:txBody>
          <a:bodyPr/>
          <a:lstStyle>
            <a:lvl1pPr marL="0" marR="0" indent="0" algn="l" defTabSz="862686" rtl="0" eaLnBrk="1" fontAlgn="auto" latinLnBrk="0" hangingPunct="1">
              <a:lnSpc>
                <a:spcPct val="100000"/>
              </a:lnSpc>
              <a:spcBef>
                <a:spcPts val="0"/>
              </a:spcBef>
              <a:spcAft>
                <a:spcPts val="944"/>
              </a:spcAft>
              <a:buClrTx/>
              <a:buSzTx/>
              <a:buFont typeface="Arial" panose="020B0604020202020204" pitchFamily="34" charset="0"/>
              <a:buNone/>
              <a:tabLst/>
              <a:defRPr sz="850"/>
            </a:lvl1pPr>
          </a:lstStyle>
          <a:p>
            <a:pPr>
              <a:spcBef>
                <a:spcPct val="0"/>
              </a:spcBef>
            </a:pPr>
            <a:r>
              <a:rPr lang="en-US" sz="1132" noProof="0" dirty="0">
                <a:solidFill>
                  <a:schemeClr val="bg1"/>
                </a:solidFill>
              </a:rPr>
              <a:t>Co-brand</a:t>
            </a:r>
            <a:br>
              <a:rPr lang="en-US" sz="1132" noProof="0" dirty="0">
                <a:solidFill>
                  <a:schemeClr val="bg1"/>
                </a:solidFill>
              </a:rPr>
            </a:br>
            <a:r>
              <a:rPr lang="en-US" sz="1132" noProof="0" dirty="0">
                <a:solidFill>
                  <a:schemeClr val="bg1"/>
                </a:solidFill>
              </a:rPr>
              <a:t>Logo</a:t>
            </a:r>
          </a:p>
          <a:p>
            <a:endParaRPr lang="en-US" noProof="0" dirty="0"/>
          </a:p>
        </p:txBody>
      </p:sp>
      <p:sp>
        <p:nvSpPr>
          <p:cNvPr id="15" name="Picture Placeholder 29"/>
          <p:cNvSpPr>
            <a:spLocks noGrp="1"/>
          </p:cNvSpPr>
          <p:nvPr>
            <p:ph type="pic" sz="quarter" idx="25" hasCustomPrompt="1"/>
          </p:nvPr>
        </p:nvSpPr>
        <p:spPr>
          <a:xfrm>
            <a:off x="7818463" y="4249683"/>
            <a:ext cx="933120" cy="549275"/>
          </a:xfrm>
        </p:spPr>
        <p:txBody>
          <a:bodyPr/>
          <a:lstStyle>
            <a:lvl1pPr marL="0" marR="0" indent="0" algn="l" defTabSz="862686" rtl="0" eaLnBrk="1" fontAlgn="auto" latinLnBrk="0" hangingPunct="1">
              <a:lnSpc>
                <a:spcPct val="100000"/>
              </a:lnSpc>
              <a:spcBef>
                <a:spcPts val="0"/>
              </a:spcBef>
              <a:spcAft>
                <a:spcPts val="944"/>
              </a:spcAft>
              <a:buClrTx/>
              <a:buSzTx/>
              <a:buFont typeface="Arial" panose="020B0604020202020204" pitchFamily="34" charset="0"/>
              <a:buNone/>
              <a:tabLst/>
              <a:defRPr sz="850"/>
            </a:lvl1pPr>
          </a:lstStyle>
          <a:p>
            <a:pPr>
              <a:spcBef>
                <a:spcPct val="0"/>
              </a:spcBef>
            </a:pPr>
            <a:r>
              <a:rPr lang="en-US" sz="1132" noProof="0" dirty="0">
                <a:solidFill>
                  <a:schemeClr val="bg1"/>
                </a:solidFill>
              </a:rPr>
              <a:t>Co-brand</a:t>
            </a:r>
            <a:br>
              <a:rPr lang="en-US" sz="1132" noProof="0" dirty="0">
                <a:solidFill>
                  <a:schemeClr val="bg1"/>
                </a:solidFill>
              </a:rPr>
            </a:br>
            <a:r>
              <a:rPr lang="en-US" sz="1132" noProof="0" dirty="0">
                <a:solidFill>
                  <a:schemeClr val="bg1"/>
                </a:solidFill>
              </a:rPr>
              <a:t>Logo</a:t>
            </a:r>
          </a:p>
          <a:p>
            <a:endParaRPr lang="en-US" noProof="0" dirty="0"/>
          </a:p>
        </p:txBody>
      </p:sp>
      <p:sp>
        <p:nvSpPr>
          <p:cNvPr id="16" name="Text Placeholder 8"/>
          <p:cNvSpPr>
            <a:spLocks noGrp="1"/>
          </p:cNvSpPr>
          <p:nvPr>
            <p:ph type="body" sz="quarter" idx="13" hasCustomPrompt="1"/>
          </p:nvPr>
        </p:nvSpPr>
        <p:spPr>
          <a:xfrm>
            <a:off x="376238" y="651601"/>
            <a:ext cx="8398126" cy="757255"/>
          </a:xfrm>
          <a:prstGeom prst="rect">
            <a:avLst/>
          </a:prstGeom>
        </p:spPr>
        <p:txBody>
          <a:bodyPr lIns="0" tIns="0" rIns="0" bIns="0">
            <a:noAutofit/>
          </a:bodyPr>
          <a:lstStyle>
            <a:lvl1pPr marL="0" indent="0">
              <a:buNone/>
              <a:defRPr sz="1711" b="0">
                <a:solidFill>
                  <a:srgbClr val="575757"/>
                </a:solidFill>
              </a:defRPr>
            </a:lvl1pPr>
          </a:lstStyle>
          <a:p>
            <a:pPr lvl="0"/>
            <a:r>
              <a:rPr lang="en-US" noProof="0" dirty="0"/>
              <a:t>Click to add subtitle</a:t>
            </a:r>
          </a:p>
        </p:txBody>
      </p:sp>
      <p:sp>
        <p:nvSpPr>
          <p:cNvPr id="17" name="Picture Placeholder 29"/>
          <p:cNvSpPr>
            <a:spLocks noGrp="1"/>
          </p:cNvSpPr>
          <p:nvPr>
            <p:ph type="pic" sz="quarter" idx="19" hasCustomPrompt="1"/>
          </p:nvPr>
        </p:nvSpPr>
        <p:spPr>
          <a:xfrm>
            <a:off x="3577119" y="1863917"/>
            <a:ext cx="907655" cy="549275"/>
          </a:xfrm>
        </p:spPr>
        <p:txBody>
          <a:bodyPr/>
          <a:lstStyle>
            <a:lvl1pPr marL="0" marR="0" indent="0" algn="l" defTabSz="862686" rtl="0" eaLnBrk="1" fontAlgn="auto" latinLnBrk="0" hangingPunct="1">
              <a:lnSpc>
                <a:spcPct val="100000"/>
              </a:lnSpc>
              <a:spcBef>
                <a:spcPts val="0"/>
              </a:spcBef>
              <a:spcAft>
                <a:spcPts val="944"/>
              </a:spcAft>
              <a:buClrTx/>
              <a:buSzTx/>
              <a:buFont typeface="Arial" panose="020B0604020202020204" pitchFamily="34" charset="0"/>
              <a:buNone/>
              <a:tabLst/>
              <a:defRPr sz="850"/>
            </a:lvl1pPr>
          </a:lstStyle>
          <a:p>
            <a:pPr>
              <a:spcBef>
                <a:spcPct val="0"/>
              </a:spcBef>
            </a:pPr>
            <a:r>
              <a:rPr lang="en-US" sz="1132" noProof="0" dirty="0">
                <a:solidFill>
                  <a:schemeClr val="bg1"/>
                </a:solidFill>
              </a:rPr>
              <a:t>Co-brand</a:t>
            </a:r>
            <a:br>
              <a:rPr lang="en-US" sz="1132" noProof="0" dirty="0">
                <a:solidFill>
                  <a:schemeClr val="bg1"/>
                </a:solidFill>
              </a:rPr>
            </a:br>
            <a:r>
              <a:rPr lang="en-US" sz="1132" noProof="0" dirty="0">
                <a:solidFill>
                  <a:schemeClr val="bg1"/>
                </a:solidFill>
              </a:rPr>
              <a:t>Logo</a:t>
            </a:r>
          </a:p>
          <a:p>
            <a:endParaRPr lang="en-US" noProof="0" dirty="0"/>
          </a:p>
        </p:txBody>
      </p:sp>
    </p:spTree>
    <p:extLst>
      <p:ext uri="{BB962C8B-B14F-4D97-AF65-F5344CB8AC3E}">
        <p14:creationId xmlns:p14="http://schemas.microsoft.com/office/powerpoint/2010/main" xmlns="" val="389128022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3 column green line">
    <p:spTree>
      <p:nvGrpSpPr>
        <p:cNvPr id="1" name=""/>
        <p:cNvGrpSpPr/>
        <p:nvPr/>
      </p:nvGrpSpPr>
      <p:grpSpPr>
        <a:xfrm>
          <a:off x="0" y="0"/>
          <a:ext cx="0" cy="0"/>
          <a:chOff x="0" y="0"/>
          <a:chExt cx="0" cy="0"/>
        </a:xfrm>
      </p:grpSpPr>
      <p:sp>
        <p:nvSpPr>
          <p:cNvPr id="2" name="Title 1"/>
          <p:cNvSpPr>
            <a:spLocks noGrp="1"/>
          </p:cNvSpPr>
          <p:nvPr>
            <p:ph type="title"/>
          </p:nvPr>
        </p:nvSpPr>
        <p:spPr>
          <a:xfrm>
            <a:off x="376238" y="317502"/>
            <a:ext cx="8391525" cy="334099"/>
          </a:xfrm>
        </p:spPr>
        <p:txBody>
          <a:bodyPr/>
          <a:lstStyle/>
          <a:p>
            <a:r>
              <a:rPr lang="en-US" noProof="0"/>
              <a:t>Click to edit Master title style</a:t>
            </a:r>
            <a:endParaRPr lang="en-US" noProof="0" dirty="0"/>
          </a:p>
        </p:txBody>
      </p:sp>
      <p:sp>
        <p:nvSpPr>
          <p:cNvPr id="4" name="Rectangle 3"/>
          <p:cNvSpPr/>
          <p:nvPr/>
        </p:nvSpPr>
        <p:spPr>
          <a:xfrm>
            <a:off x="3220149" y="1198102"/>
            <a:ext cx="2667088"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038" dirty="0">
              <a:solidFill>
                <a:prstClr val="white"/>
              </a:solidFill>
            </a:endParaRPr>
          </a:p>
        </p:txBody>
      </p:sp>
      <p:sp>
        <p:nvSpPr>
          <p:cNvPr id="5" name="Rectangle 4"/>
          <p:cNvSpPr/>
          <p:nvPr/>
        </p:nvSpPr>
        <p:spPr>
          <a:xfrm>
            <a:off x="356475" y="1192347"/>
            <a:ext cx="2670000" cy="5975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038" dirty="0">
              <a:solidFill>
                <a:prstClr val="white"/>
              </a:solidFill>
            </a:endParaRPr>
          </a:p>
        </p:txBody>
      </p:sp>
      <p:sp>
        <p:nvSpPr>
          <p:cNvPr id="6" name="Rectangle 5"/>
          <p:cNvSpPr/>
          <p:nvPr/>
        </p:nvSpPr>
        <p:spPr>
          <a:xfrm>
            <a:off x="6086474" y="1198102"/>
            <a:ext cx="2687890"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038" dirty="0">
              <a:solidFill>
                <a:prstClr val="white"/>
              </a:solidFill>
            </a:endParaRPr>
          </a:p>
        </p:txBody>
      </p:sp>
      <p:sp>
        <p:nvSpPr>
          <p:cNvPr id="7" name="Text Placeholder 8"/>
          <p:cNvSpPr>
            <a:spLocks noGrp="1"/>
          </p:cNvSpPr>
          <p:nvPr>
            <p:ph type="body" sz="quarter" idx="17"/>
          </p:nvPr>
        </p:nvSpPr>
        <p:spPr>
          <a:xfrm>
            <a:off x="3244283" y="1851441"/>
            <a:ext cx="2655433" cy="3845754"/>
          </a:xfrm>
        </p:spPr>
        <p:txBody>
          <a:bodyPr/>
          <a:lstStyle>
            <a:lvl1pPr>
              <a:defRPr b="1">
                <a:solidFill>
                  <a:schemeClr val="accent1"/>
                </a:solidFill>
              </a:defRPr>
            </a:lvl1pPr>
            <a:lvl2pPr>
              <a:spcAft>
                <a:spcPts val="944"/>
              </a:spcAft>
              <a:defRPr/>
            </a:lvl2pPr>
            <a:lvl3pPr marL="0" indent="0">
              <a:spcAft>
                <a:spcPts val="944"/>
              </a:spcAft>
              <a:buNone/>
              <a:defRPr/>
            </a:lvl3pPr>
            <a:lvl4pPr marL="166424" indent="-166424">
              <a:spcAft>
                <a:spcPts val="944"/>
              </a:spcAft>
              <a:buFont typeface="Arial" panose="020B0604020202020204" pitchFamily="34" charset="0"/>
              <a:buChar char="•"/>
              <a:defRPr/>
            </a:lvl4pPr>
            <a:lvl5pPr marL="336244" indent="-166424">
              <a:spcAft>
                <a:spcPts val="944"/>
              </a:spcAft>
              <a:defRPr baseline="0"/>
            </a:lvl5pPr>
            <a:lvl6pPr marL="336244" indent="-166424">
              <a:spcAft>
                <a:spcPts val="944"/>
              </a:spcAft>
              <a:buFont typeface="Verdana" panose="020B0604030504040204" pitchFamily="34" charset="0"/>
              <a:buChar char="−"/>
              <a:defRPr/>
            </a:lvl6pPr>
            <a:lvl7pPr marL="336244" indent="-166424">
              <a:spcAft>
                <a:spcPts val="944"/>
              </a:spcAft>
              <a:defRPr/>
            </a:lvl7pPr>
            <a:lvl8pPr marL="336244" indent="-166424">
              <a:spcAft>
                <a:spcPts val="944"/>
              </a:spcAft>
              <a:defRPr/>
            </a:lvl8pPr>
            <a:lvl9pPr marL="336244" indent="-166424">
              <a:spcAft>
                <a:spcPts val="944"/>
              </a:spcAft>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8" name="Text Placeholder 8"/>
          <p:cNvSpPr>
            <a:spLocks noGrp="1"/>
          </p:cNvSpPr>
          <p:nvPr>
            <p:ph type="body" sz="quarter" idx="18"/>
          </p:nvPr>
        </p:nvSpPr>
        <p:spPr>
          <a:xfrm>
            <a:off x="378000" y="1851441"/>
            <a:ext cx="2670000" cy="3845754"/>
          </a:xfrm>
        </p:spPr>
        <p:txBody>
          <a:bodyPr/>
          <a:lstStyle>
            <a:lvl1pPr>
              <a:defRPr b="1">
                <a:solidFill>
                  <a:schemeClr val="accent1"/>
                </a:solidFill>
              </a:defRPr>
            </a:lvl1pPr>
            <a:lvl2pPr>
              <a:spcAft>
                <a:spcPts val="944"/>
              </a:spcAft>
              <a:defRPr/>
            </a:lvl2pPr>
            <a:lvl3pPr marL="0" indent="0">
              <a:spcAft>
                <a:spcPts val="944"/>
              </a:spcAft>
              <a:buNone/>
              <a:defRPr/>
            </a:lvl3pPr>
            <a:lvl4pPr marL="166424" indent="-166424">
              <a:spcAft>
                <a:spcPts val="944"/>
              </a:spcAft>
              <a:buFont typeface="Arial" panose="020B0604020202020204" pitchFamily="34" charset="0"/>
              <a:buChar char="•"/>
              <a:defRPr/>
            </a:lvl4pPr>
            <a:lvl5pPr marL="336244" indent="-166424">
              <a:spcAft>
                <a:spcPts val="944"/>
              </a:spcAft>
              <a:defRPr baseline="0"/>
            </a:lvl5pPr>
            <a:lvl6pPr marL="336244" indent="-166424">
              <a:spcAft>
                <a:spcPts val="944"/>
              </a:spcAft>
              <a:buFont typeface="Verdana" panose="020B0604030504040204" pitchFamily="34" charset="0"/>
              <a:buChar char="−"/>
              <a:defRPr/>
            </a:lvl6pPr>
            <a:lvl7pPr marL="336244" indent="-166424">
              <a:spcAft>
                <a:spcPts val="944"/>
              </a:spcAft>
              <a:defRPr/>
            </a:lvl7pPr>
            <a:lvl8pPr marL="336244" indent="-166424">
              <a:spcAft>
                <a:spcPts val="944"/>
              </a:spcAft>
              <a:defRPr/>
            </a:lvl8pPr>
            <a:lvl9pPr marL="336244" indent="-166424">
              <a:spcAft>
                <a:spcPts val="944"/>
              </a:spcAft>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9" name="Text Placeholder 8"/>
          <p:cNvSpPr>
            <a:spLocks noGrp="1"/>
          </p:cNvSpPr>
          <p:nvPr>
            <p:ph type="body" sz="quarter" idx="19"/>
          </p:nvPr>
        </p:nvSpPr>
        <p:spPr>
          <a:xfrm>
            <a:off x="6095999" y="1851441"/>
            <a:ext cx="2678365" cy="3845754"/>
          </a:xfrm>
        </p:spPr>
        <p:txBody>
          <a:bodyPr/>
          <a:lstStyle>
            <a:lvl1pPr>
              <a:defRPr b="1">
                <a:solidFill>
                  <a:schemeClr val="accent1"/>
                </a:solidFill>
              </a:defRPr>
            </a:lvl1pPr>
            <a:lvl2pPr>
              <a:spcAft>
                <a:spcPts val="944"/>
              </a:spcAft>
              <a:defRPr/>
            </a:lvl2pPr>
            <a:lvl3pPr marL="0" indent="0">
              <a:spcAft>
                <a:spcPts val="944"/>
              </a:spcAft>
              <a:buNone/>
              <a:defRPr/>
            </a:lvl3pPr>
            <a:lvl4pPr marL="166424" indent="-166424">
              <a:spcAft>
                <a:spcPts val="944"/>
              </a:spcAft>
              <a:buFont typeface="Arial" panose="020B0604020202020204" pitchFamily="34" charset="0"/>
              <a:buChar char="•"/>
              <a:defRPr/>
            </a:lvl4pPr>
            <a:lvl5pPr marL="336244" indent="-166424">
              <a:spcAft>
                <a:spcPts val="944"/>
              </a:spcAft>
              <a:defRPr baseline="0"/>
            </a:lvl5pPr>
            <a:lvl6pPr marL="336244" indent="-166424">
              <a:spcAft>
                <a:spcPts val="944"/>
              </a:spcAft>
              <a:buFont typeface="Verdana" panose="020B0604030504040204" pitchFamily="34" charset="0"/>
              <a:buChar char="−"/>
              <a:defRPr/>
            </a:lvl6pPr>
            <a:lvl7pPr marL="336244" indent="-166424">
              <a:spcAft>
                <a:spcPts val="944"/>
              </a:spcAft>
              <a:defRPr/>
            </a:lvl7pPr>
            <a:lvl8pPr marL="336244" indent="-166424">
              <a:spcAft>
                <a:spcPts val="944"/>
              </a:spcAft>
              <a:defRPr/>
            </a:lvl8pPr>
            <a:lvl9pPr marL="336244" indent="-166424">
              <a:spcAft>
                <a:spcPts val="944"/>
              </a:spcAft>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0" name="Text Placeholder 8"/>
          <p:cNvSpPr>
            <a:spLocks noGrp="1"/>
          </p:cNvSpPr>
          <p:nvPr>
            <p:ph type="body" sz="quarter" idx="13" hasCustomPrompt="1"/>
          </p:nvPr>
        </p:nvSpPr>
        <p:spPr>
          <a:xfrm>
            <a:off x="376238" y="651601"/>
            <a:ext cx="8371762" cy="757255"/>
          </a:xfrm>
          <a:prstGeom prst="rect">
            <a:avLst/>
          </a:prstGeom>
        </p:spPr>
        <p:txBody>
          <a:bodyPr lIns="0" tIns="0" rIns="0" bIns="0">
            <a:noAutofit/>
          </a:bodyPr>
          <a:lstStyle>
            <a:lvl1pPr marL="0" indent="0">
              <a:buNone/>
              <a:defRPr sz="1711" b="0">
                <a:solidFill>
                  <a:srgbClr val="575757"/>
                </a:solidFill>
              </a:defRPr>
            </a:lvl1pPr>
          </a:lstStyle>
          <a:p>
            <a:pPr lvl="0"/>
            <a:r>
              <a:rPr lang="en-US" noProof="0" dirty="0"/>
              <a:t>Click to add subtitle</a:t>
            </a:r>
          </a:p>
        </p:txBody>
      </p:sp>
    </p:spTree>
    <p:extLst>
      <p:ext uri="{BB962C8B-B14F-4D97-AF65-F5344CB8AC3E}">
        <p14:creationId xmlns:p14="http://schemas.microsoft.com/office/powerpoint/2010/main" xmlns="" val="177478117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4 column icon">
    <p:spTree>
      <p:nvGrpSpPr>
        <p:cNvPr id="1" name=""/>
        <p:cNvGrpSpPr/>
        <p:nvPr/>
      </p:nvGrpSpPr>
      <p:grpSpPr>
        <a:xfrm>
          <a:off x="0" y="0"/>
          <a:ext cx="0" cy="0"/>
          <a:chOff x="0" y="0"/>
          <a:chExt cx="0" cy="0"/>
        </a:xfrm>
      </p:grpSpPr>
      <p:sp>
        <p:nvSpPr>
          <p:cNvPr id="2" name="Title 1"/>
          <p:cNvSpPr>
            <a:spLocks noGrp="1"/>
          </p:cNvSpPr>
          <p:nvPr>
            <p:ph type="title"/>
          </p:nvPr>
        </p:nvSpPr>
        <p:spPr>
          <a:xfrm>
            <a:off x="376238" y="317502"/>
            <a:ext cx="8391525" cy="334099"/>
          </a:xfrm>
        </p:spPr>
        <p:txBody>
          <a:bodyPr/>
          <a:lstStyle/>
          <a:p>
            <a:r>
              <a:rPr lang="en-US" noProof="0"/>
              <a:t>Click to edit Master title style</a:t>
            </a:r>
            <a:endParaRPr lang="en-US" noProof="0" dirty="0"/>
          </a:p>
        </p:txBody>
      </p:sp>
      <p:sp>
        <p:nvSpPr>
          <p:cNvPr id="4" name="Text Placeholder 8"/>
          <p:cNvSpPr>
            <a:spLocks noGrp="1"/>
          </p:cNvSpPr>
          <p:nvPr>
            <p:ph type="body" sz="quarter" idx="17"/>
          </p:nvPr>
        </p:nvSpPr>
        <p:spPr>
          <a:xfrm>
            <a:off x="378000" y="2556000"/>
            <a:ext cx="1944000" cy="3394800"/>
          </a:xfrm>
        </p:spPr>
        <p:txBody>
          <a:bodyPr/>
          <a:lstStyle>
            <a:lvl1pPr>
              <a:defRPr b="1">
                <a:solidFill>
                  <a:schemeClr val="accent1"/>
                </a:solidFill>
              </a:defRPr>
            </a:lvl1pPr>
            <a:lvl2pPr>
              <a:spcAft>
                <a:spcPts val="944"/>
              </a:spcAft>
              <a:defRPr/>
            </a:lvl2pPr>
            <a:lvl3pPr marL="0" indent="0">
              <a:spcAft>
                <a:spcPts val="944"/>
              </a:spcAft>
              <a:buNone/>
              <a:defRPr/>
            </a:lvl3pPr>
            <a:lvl4pPr marL="166424" indent="-166424">
              <a:spcAft>
                <a:spcPts val="944"/>
              </a:spcAft>
              <a:buFont typeface="Arial" panose="020B0604020202020204" pitchFamily="34" charset="0"/>
              <a:buChar char="•"/>
              <a:defRPr/>
            </a:lvl4pPr>
            <a:lvl5pPr marL="336244" indent="-166424">
              <a:spcAft>
                <a:spcPts val="944"/>
              </a:spcAft>
              <a:defRPr baseline="0"/>
            </a:lvl5pPr>
            <a:lvl6pPr marL="336244" indent="-166424">
              <a:spcAft>
                <a:spcPts val="944"/>
              </a:spcAft>
              <a:buFont typeface="Verdana" panose="020B0604030504040204" pitchFamily="34" charset="0"/>
              <a:buChar char="−"/>
              <a:defRPr/>
            </a:lvl6pPr>
            <a:lvl7pPr marL="336244" indent="-166424">
              <a:spcAft>
                <a:spcPts val="944"/>
              </a:spcAft>
              <a:defRPr/>
            </a:lvl7pPr>
            <a:lvl8pPr marL="336244" indent="-166424">
              <a:spcAft>
                <a:spcPts val="944"/>
              </a:spcAft>
              <a:defRPr/>
            </a:lvl8pPr>
            <a:lvl9pPr marL="336244" indent="-166424">
              <a:spcAft>
                <a:spcPts val="944"/>
              </a:spcAft>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5" name="Text Placeholder 8"/>
          <p:cNvSpPr>
            <a:spLocks noGrp="1"/>
          </p:cNvSpPr>
          <p:nvPr>
            <p:ph type="body" sz="quarter" idx="18"/>
          </p:nvPr>
        </p:nvSpPr>
        <p:spPr>
          <a:xfrm>
            <a:off x="6822627" y="2556000"/>
            <a:ext cx="1944000" cy="3394800"/>
          </a:xfrm>
        </p:spPr>
        <p:txBody>
          <a:bodyPr/>
          <a:lstStyle>
            <a:lvl1pPr>
              <a:defRPr b="1">
                <a:solidFill>
                  <a:schemeClr val="accent1"/>
                </a:solidFill>
              </a:defRPr>
            </a:lvl1pPr>
            <a:lvl2pPr>
              <a:spcAft>
                <a:spcPts val="944"/>
              </a:spcAft>
              <a:defRPr/>
            </a:lvl2pPr>
            <a:lvl3pPr marL="0" indent="0">
              <a:spcAft>
                <a:spcPts val="944"/>
              </a:spcAft>
              <a:buNone/>
              <a:defRPr/>
            </a:lvl3pPr>
            <a:lvl4pPr marL="166424" indent="-166424">
              <a:spcAft>
                <a:spcPts val="944"/>
              </a:spcAft>
              <a:buFont typeface="Arial" panose="020B0604020202020204" pitchFamily="34" charset="0"/>
              <a:buChar char="•"/>
              <a:defRPr/>
            </a:lvl4pPr>
            <a:lvl5pPr marL="336244" indent="-166424">
              <a:spcAft>
                <a:spcPts val="944"/>
              </a:spcAft>
              <a:defRPr baseline="0"/>
            </a:lvl5pPr>
            <a:lvl6pPr marL="336244" indent="-166424">
              <a:spcAft>
                <a:spcPts val="944"/>
              </a:spcAft>
              <a:buFont typeface="Verdana" panose="020B0604030504040204" pitchFamily="34" charset="0"/>
              <a:buChar char="−"/>
              <a:defRPr/>
            </a:lvl6pPr>
            <a:lvl7pPr marL="336244" indent="-166424">
              <a:spcAft>
                <a:spcPts val="944"/>
              </a:spcAft>
              <a:defRPr/>
            </a:lvl7pPr>
            <a:lvl8pPr marL="336244" indent="-166424">
              <a:spcAft>
                <a:spcPts val="944"/>
              </a:spcAft>
              <a:defRPr/>
            </a:lvl8pPr>
            <a:lvl9pPr marL="336244" indent="-166424">
              <a:spcAft>
                <a:spcPts val="944"/>
              </a:spcAft>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6" name="Text Placeholder 8"/>
          <p:cNvSpPr>
            <a:spLocks noGrp="1"/>
          </p:cNvSpPr>
          <p:nvPr>
            <p:ph type="body" sz="quarter" idx="19"/>
          </p:nvPr>
        </p:nvSpPr>
        <p:spPr>
          <a:xfrm>
            <a:off x="2526209" y="2556000"/>
            <a:ext cx="1944000" cy="3394800"/>
          </a:xfrm>
        </p:spPr>
        <p:txBody>
          <a:bodyPr/>
          <a:lstStyle>
            <a:lvl1pPr>
              <a:defRPr b="1">
                <a:solidFill>
                  <a:schemeClr val="accent1"/>
                </a:solidFill>
              </a:defRPr>
            </a:lvl1pPr>
            <a:lvl2pPr>
              <a:spcAft>
                <a:spcPts val="944"/>
              </a:spcAft>
              <a:defRPr/>
            </a:lvl2pPr>
            <a:lvl3pPr marL="0" indent="0">
              <a:spcAft>
                <a:spcPts val="944"/>
              </a:spcAft>
              <a:buNone/>
              <a:defRPr/>
            </a:lvl3pPr>
            <a:lvl4pPr marL="166424" indent="-166424">
              <a:spcAft>
                <a:spcPts val="944"/>
              </a:spcAft>
              <a:buFont typeface="Arial" panose="020B0604020202020204" pitchFamily="34" charset="0"/>
              <a:buChar char="•"/>
              <a:defRPr/>
            </a:lvl4pPr>
            <a:lvl5pPr marL="336244" indent="-166424">
              <a:spcAft>
                <a:spcPts val="944"/>
              </a:spcAft>
              <a:defRPr baseline="0"/>
            </a:lvl5pPr>
            <a:lvl6pPr marL="336244" indent="-166424">
              <a:spcAft>
                <a:spcPts val="944"/>
              </a:spcAft>
              <a:buFont typeface="Verdana" panose="020B0604030504040204" pitchFamily="34" charset="0"/>
              <a:buChar char="−"/>
              <a:defRPr/>
            </a:lvl6pPr>
            <a:lvl7pPr marL="336244" indent="-166424">
              <a:spcAft>
                <a:spcPts val="944"/>
              </a:spcAft>
              <a:defRPr/>
            </a:lvl7pPr>
            <a:lvl8pPr marL="336244" indent="-166424">
              <a:spcAft>
                <a:spcPts val="944"/>
              </a:spcAft>
              <a:defRPr/>
            </a:lvl8pPr>
            <a:lvl9pPr marL="336244" indent="-166424">
              <a:spcAft>
                <a:spcPts val="944"/>
              </a:spcAft>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7" name="Text Placeholder 8"/>
          <p:cNvSpPr>
            <a:spLocks noGrp="1"/>
          </p:cNvSpPr>
          <p:nvPr>
            <p:ph type="body" sz="quarter" idx="20"/>
          </p:nvPr>
        </p:nvSpPr>
        <p:spPr>
          <a:xfrm>
            <a:off x="4674418" y="2556000"/>
            <a:ext cx="1944000" cy="3394800"/>
          </a:xfrm>
        </p:spPr>
        <p:txBody>
          <a:bodyPr/>
          <a:lstStyle>
            <a:lvl1pPr>
              <a:defRPr b="1">
                <a:solidFill>
                  <a:schemeClr val="accent1"/>
                </a:solidFill>
              </a:defRPr>
            </a:lvl1pPr>
            <a:lvl2pPr>
              <a:spcAft>
                <a:spcPts val="944"/>
              </a:spcAft>
              <a:defRPr/>
            </a:lvl2pPr>
            <a:lvl3pPr marL="0" indent="0">
              <a:spcAft>
                <a:spcPts val="944"/>
              </a:spcAft>
              <a:buNone/>
              <a:defRPr/>
            </a:lvl3pPr>
            <a:lvl4pPr marL="166424" indent="-166424">
              <a:spcAft>
                <a:spcPts val="944"/>
              </a:spcAft>
              <a:buFont typeface="Arial" panose="020B0604020202020204" pitchFamily="34" charset="0"/>
              <a:buChar char="•"/>
              <a:defRPr/>
            </a:lvl4pPr>
            <a:lvl5pPr marL="336244" indent="-166424">
              <a:spcAft>
                <a:spcPts val="944"/>
              </a:spcAft>
              <a:defRPr baseline="0"/>
            </a:lvl5pPr>
            <a:lvl6pPr marL="336244" indent="-166424">
              <a:spcAft>
                <a:spcPts val="944"/>
              </a:spcAft>
              <a:buFont typeface="Verdana" panose="020B0604030504040204" pitchFamily="34" charset="0"/>
              <a:buChar char="−"/>
              <a:defRPr/>
            </a:lvl6pPr>
            <a:lvl7pPr marL="336244" indent="-166424">
              <a:spcAft>
                <a:spcPts val="944"/>
              </a:spcAft>
              <a:defRPr/>
            </a:lvl7pPr>
            <a:lvl8pPr marL="336244" indent="-166424">
              <a:spcAft>
                <a:spcPts val="944"/>
              </a:spcAft>
              <a:defRPr/>
            </a:lvl8pPr>
            <a:lvl9pPr marL="336244" indent="-166424">
              <a:spcAft>
                <a:spcPts val="944"/>
              </a:spcAft>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8" name="Text Placeholder 8"/>
          <p:cNvSpPr>
            <a:spLocks noGrp="1"/>
          </p:cNvSpPr>
          <p:nvPr>
            <p:ph type="body" sz="quarter" idx="13" hasCustomPrompt="1"/>
          </p:nvPr>
        </p:nvSpPr>
        <p:spPr>
          <a:xfrm>
            <a:off x="376238" y="651601"/>
            <a:ext cx="8391525" cy="757255"/>
          </a:xfrm>
          <a:prstGeom prst="rect">
            <a:avLst/>
          </a:prstGeom>
        </p:spPr>
        <p:txBody>
          <a:bodyPr lIns="0" tIns="0" rIns="0" bIns="0">
            <a:noAutofit/>
          </a:bodyPr>
          <a:lstStyle>
            <a:lvl1pPr marL="0" indent="0">
              <a:buNone/>
              <a:defRPr sz="1711" b="0">
                <a:solidFill>
                  <a:srgbClr val="575757"/>
                </a:solidFill>
              </a:defRPr>
            </a:lvl1pPr>
          </a:lstStyle>
          <a:p>
            <a:pPr lvl="0"/>
            <a:r>
              <a:rPr lang="en-US" noProof="0" dirty="0"/>
              <a:t>Click to add subtitle</a:t>
            </a:r>
          </a:p>
        </p:txBody>
      </p:sp>
    </p:spTree>
    <p:extLst>
      <p:ext uri="{BB962C8B-B14F-4D97-AF65-F5344CB8AC3E}">
        <p14:creationId xmlns:p14="http://schemas.microsoft.com/office/powerpoint/2010/main" xmlns="" val="98960939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p:cSld name="4 column icon green">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76238" y="317501"/>
            <a:ext cx="8391526" cy="370193"/>
          </a:xfrm>
        </p:spPr>
        <p:txBody>
          <a:bodyPr/>
          <a:lstStyle>
            <a:lvl1pPr>
              <a:defRPr>
                <a:solidFill>
                  <a:schemeClr val="bg1"/>
                </a:solidFill>
              </a:defRPr>
            </a:lvl1pPr>
          </a:lstStyle>
          <a:p>
            <a:r>
              <a:rPr lang="en-US" noProof="0"/>
              <a:t>Click to edit Master title style</a:t>
            </a:r>
            <a:endParaRPr lang="en-US" noProof="0" dirty="0"/>
          </a:p>
        </p:txBody>
      </p:sp>
      <p:sp>
        <p:nvSpPr>
          <p:cNvPr id="4" name="Text Placeholder 8"/>
          <p:cNvSpPr>
            <a:spLocks noGrp="1"/>
          </p:cNvSpPr>
          <p:nvPr>
            <p:ph type="body" sz="quarter" idx="17"/>
          </p:nvPr>
        </p:nvSpPr>
        <p:spPr>
          <a:xfrm>
            <a:off x="378000" y="2556000"/>
            <a:ext cx="1944000" cy="3394800"/>
          </a:xfrm>
        </p:spPr>
        <p:txBody>
          <a:bodyPr/>
          <a:lstStyle>
            <a:lvl1pPr>
              <a:defRPr b="1">
                <a:solidFill>
                  <a:schemeClr val="bg1"/>
                </a:solidFill>
              </a:defRPr>
            </a:lvl1pPr>
            <a:lvl2pPr>
              <a:spcAft>
                <a:spcPts val="944"/>
              </a:spcAft>
              <a:defRPr>
                <a:solidFill>
                  <a:schemeClr val="bg1"/>
                </a:solidFill>
              </a:defRPr>
            </a:lvl2pPr>
            <a:lvl3pPr marL="0" indent="0">
              <a:spcAft>
                <a:spcPts val="944"/>
              </a:spcAft>
              <a:buNone/>
              <a:defRPr>
                <a:solidFill>
                  <a:schemeClr val="bg1"/>
                </a:solidFill>
              </a:defRPr>
            </a:lvl3pPr>
            <a:lvl4pPr marL="166424" indent="-166424">
              <a:spcAft>
                <a:spcPts val="944"/>
              </a:spcAft>
              <a:buFont typeface="Arial" panose="020B0604020202020204" pitchFamily="34" charset="0"/>
              <a:buChar char="•"/>
              <a:defRPr>
                <a:solidFill>
                  <a:schemeClr val="bg1"/>
                </a:solidFill>
              </a:defRPr>
            </a:lvl4pPr>
            <a:lvl5pPr marL="336244" indent="-166424">
              <a:spcAft>
                <a:spcPts val="944"/>
              </a:spcAft>
              <a:defRPr baseline="0">
                <a:solidFill>
                  <a:schemeClr val="bg1"/>
                </a:solidFill>
              </a:defRPr>
            </a:lvl5pPr>
            <a:lvl6pPr marL="336244" indent="-166424">
              <a:spcAft>
                <a:spcPts val="944"/>
              </a:spcAft>
              <a:buFont typeface="Verdana" panose="020B0604030504040204" pitchFamily="34" charset="0"/>
              <a:buChar char="−"/>
              <a:defRPr>
                <a:solidFill>
                  <a:schemeClr val="bg1"/>
                </a:solidFill>
              </a:defRPr>
            </a:lvl6pPr>
            <a:lvl7pPr marL="336244" indent="-166424">
              <a:spcAft>
                <a:spcPts val="944"/>
              </a:spcAft>
              <a:defRPr>
                <a:solidFill>
                  <a:schemeClr val="bg1"/>
                </a:solidFill>
              </a:defRPr>
            </a:lvl7pPr>
            <a:lvl8pPr marL="336244" indent="-166424">
              <a:spcAft>
                <a:spcPts val="944"/>
              </a:spcAft>
              <a:defRPr>
                <a:solidFill>
                  <a:schemeClr val="bg1"/>
                </a:solidFill>
              </a:defRPr>
            </a:lvl8pPr>
            <a:lvl9pPr marL="336244" indent="-166424">
              <a:spcAft>
                <a:spcPts val="944"/>
              </a:spcAft>
              <a:defRPr>
                <a:solidFill>
                  <a:schemeClr val="bg1"/>
                </a:solidFill>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5" name="Text Placeholder 8"/>
          <p:cNvSpPr>
            <a:spLocks noGrp="1"/>
          </p:cNvSpPr>
          <p:nvPr>
            <p:ph type="body" sz="quarter" idx="18"/>
          </p:nvPr>
        </p:nvSpPr>
        <p:spPr>
          <a:xfrm>
            <a:off x="6825564" y="2556000"/>
            <a:ext cx="1944000" cy="3394800"/>
          </a:xfrm>
        </p:spPr>
        <p:txBody>
          <a:bodyPr/>
          <a:lstStyle>
            <a:lvl1pPr>
              <a:defRPr b="1">
                <a:solidFill>
                  <a:schemeClr val="bg1"/>
                </a:solidFill>
              </a:defRPr>
            </a:lvl1pPr>
            <a:lvl2pPr>
              <a:spcAft>
                <a:spcPts val="944"/>
              </a:spcAft>
              <a:defRPr>
                <a:solidFill>
                  <a:schemeClr val="bg1"/>
                </a:solidFill>
              </a:defRPr>
            </a:lvl2pPr>
            <a:lvl3pPr marL="0" indent="0">
              <a:spcAft>
                <a:spcPts val="944"/>
              </a:spcAft>
              <a:buNone/>
              <a:defRPr>
                <a:solidFill>
                  <a:schemeClr val="bg1"/>
                </a:solidFill>
              </a:defRPr>
            </a:lvl3pPr>
            <a:lvl4pPr marL="166424" indent="-166424">
              <a:spcAft>
                <a:spcPts val="944"/>
              </a:spcAft>
              <a:buFont typeface="Arial" panose="020B0604020202020204" pitchFamily="34" charset="0"/>
              <a:buChar char="•"/>
              <a:defRPr>
                <a:solidFill>
                  <a:schemeClr val="bg1"/>
                </a:solidFill>
              </a:defRPr>
            </a:lvl4pPr>
            <a:lvl5pPr marL="336244" indent="-166424">
              <a:spcAft>
                <a:spcPts val="944"/>
              </a:spcAft>
              <a:defRPr baseline="0">
                <a:solidFill>
                  <a:schemeClr val="bg1"/>
                </a:solidFill>
              </a:defRPr>
            </a:lvl5pPr>
            <a:lvl6pPr marL="336244" indent="-166424">
              <a:spcAft>
                <a:spcPts val="944"/>
              </a:spcAft>
              <a:buFont typeface="Verdana" panose="020B0604030504040204" pitchFamily="34" charset="0"/>
              <a:buChar char="−"/>
              <a:defRPr>
                <a:solidFill>
                  <a:schemeClr val="bg1"/>
                </a:solidFill>
              </a:defRPr>
            </a:lvl6pPr>
            <a:lvl7pPr marL="336244" indent="-166424">
              <a:spcAft>
                <a:spcPts val="944"/>
              </a:spcAft>
              <a:defRPr>
                <a:solidFill>
                  <a:schemeClr val="bg1"/>
                </a:solidFill>
              </a:defRPr>
            </a:lvl7pPr>
            <a:lvl8pPr marL="336244" indent="-166424">
              <a:spcAft>
                <a:spcPts val="944"/>
              </a:spcAft>
              <a:defRPr>
                <a:solidFill>
                  <a:schemeClr val="bg1"/>
                </a:solidFill>
              </a:defRPr>
            </a:lvl8pPr>
            <a:lvl9pPr marL="336244" indent="-166424">
              <a:spcAft>
                <a:spcPts val="944"/>
              </a:spcAft>
              <a:defRPr>
                <a:solidFill>
                  <a:schemeClr val="bg1"/>
                </a:solidFill>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6" name="Text Placeholder 8"/>
          <p:cNvSpPr>
            <a:spLocks noGrp="1"/>
          </p:cNvSpPr>
          <p:nvPr>
            <p:ph type="body" sz="quarter" idx="19"/>
          </p:nvPr>
        </p:nvSpPr>
        <p:spPr>
          <a:xfrm>
            <a:off x="2527188" y="2556000"/>
            <a:ext cx="1944000" cy="3394800"/>
          </a:xfrm>
        </p:spPr>
        <p:txBody>
          <a:bodyPr/>
          <a:lstStyle>
            <a:lvl1pPr>
              <a:defRPr b="1">
                <a:solidFill>
                  <a:schemeClr val="bg1"/>
                </a:solidFill>
              </a:defRPr>
            </a:lvl1pPr>
            <a:lvl2pPr>
              <a:spcAft>
                <a:spcPts val="944"/>
              </a:spcAft>
              <a:defRPr>
                <a:solidFill>
                  <a:schemeClr val="bg1"/>
                </a:solidFill>
              </a:defRPr>
            </a:lvl2pPr>
            <a:lvl3pPr marL="0" indent="0">
              <a:spcAft>
                <a:spcPts val="944"/>
              </a:spcAft>
              <a:buNone/>
              <a:defRPr>
                <a:solidFill>
                  <a:schemeClr val="bg1"/>
                </a:solidFill>
              </a:defRPr>
            </a:lvl3pPr>
            <a:lvl4pPr marL="166424" indent="-166424">
              <a:spcAft>
                <a:spcPts val="944"/>
              </a:spcAft>
              <a:buFont typeface="Arial" panose="020B0604020202020204" pitchFamily="34" charset="0"/>
              <a:buChar char="•"/>
              <a:defRPr>
                <a:solidFill>
                  <a:schemeClr val="bg1"/>
                </a:solidFill>
              </a:defRPr>
            </a:lvl4pPr>
            <a:lvl5pPr marL="336244" indent="-166424">
              <a:spcAft>
                <a:spcPts val="944"/>
              </a:spcAft>
              <a:defRPr baseline="0">
                <a:solidFill>
                  <a:schemeClr val="bg1"/>
                </a:solidFill>
              </a:defRPr>
            </a:lvl5pPr>
            <a:lvl6pPr marL="336244" indent="-166424">
              <a:spcAft>
                <a:spcPts val="944"/>
              </a:spcAft>
              <a:buFont typeface="Verdana" panose="020B0604030504040204" pitchFamily="34" charset="0"/>
              <a:buChar char="−"/>
              <a:defRPr>
                <a:solidFill>
                  <a:schemeClr val="bg1"/>
                </a:solidFill>
              </a:defRPr>
            </a:lvl6pPr>
            <a:lvl7pPr marL="336244" indent="-166424">
              <a:spcAft>
                <a:spcPts val="944"/>
              </a:spcAft>
              <a:defRPr>
                <a:solidFill>
                  <a:schemeClr val="bg1"/>
                </a:solidFill>
              </a:defRPr>
            </a:lvl7pPr>
            <a:lvl8pPr marL="336244" indent="-166424">
              <a:spcAft>
                <a:spcPts val="944"/>
              </a:spcAft>
              <a:defRPr>
                <a:solidFill>
                  <a:schemeClr val="bg1"/>
                </a:solidFill>
              </a:defRPr>
            </a:lvl8pPr>
            <a:lvl9pPr marL="336244" indent="-166424">
              <a:spcAft>
                <a:spcPts val="944"/>
              </a:spcAft>
              <a:defRPr>
                <a:solidFill>
                  <a:schemeClr val="bg1"/>
                </a:solidFill>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7" name="Text Placeholder 8"/>
          <p:cNvSpPr>
            <a:spLocks noGrp="1"/>
          </p:cNvSpPr>
          <p:nvPr>
            <p:ph type="body" sz="quarter" idx="20"/>
          </p:nvPr>
        </p:nvSpPr>
        <p:spPr>
          <a:xfrm>
            <a:off x="4676376" y="2556000"/>
            <a:ext cx="1944000" cy="3394800"/>
          </a:xfrm>
        </p:spPr>
        <p:txBody>
          <a:bodyPr/>
          <a:lstStyle>
            <a:lvl1pPr>
              <a:defRPr b="1">
                <a:solidFill>
                  <a:schemeClr val="bg1"/>
                </a:solidFill>
              </a:defRPr>
            </a:lvl1pPr>
            <a:lvl2pPr>
              <a:spcAft>
                <a:spcPts val="944"/>
              </a:spcAft>
              <a:defRPr>
                <a:solidFill>
                  <a:schemeClr val="bg1"/>
                </a:solidFill>
              </a:defRPr>
            </a:lvl2pPr>
            <a:lvl3pPr marL="0" indent="0">
              <a:spcAft>
                <a:spcPts val="944"/>
              </a:spcAft>
              <a:buNone/>
              <a:defRPr>
                <a:solidFill>
                  <a:schemeClr val="bg1"/>
                </a:solidFill>
              </a:defRPr>
            </a:lvl3pPr>
            <a:lvl4pPr marL="166424" indent="-166424">
              <a:spcAft>
                <a:spcPts val="944"/>
              </a:spcAft>
              <a:buFont typeface="Arial" panose="020B0604020202020204" pitchFamily="34" charset="0"/>
              <a:buChar char="•"/>
              <a:defRPr>
                <a:solidFill>
                  <a:schemeClr val="bg1"/>
                </a:solidFill>
              </a:defRPr>
            </a:lvl4pPr>
            <a:lvl5pPr marL="336244" indent="-166424">
              <a:spcAft>
                <a:spcPts val="944"/>
              </a:spcAft>
              <a:defRPr baseline="0">
                <a:solidFill>
                  <a:schemeClr val="bg1"/>
                </a:solidFill>
              </a:defRPr>
            </a:lvl5pPr>
            <a:lvl6pPr marL="336244" indent="-166424">
              <a:spcAft>
                <a:spcPts val="944"/>
              </a:spcAft>
              <a:buFont typeface="Verdana" panose="020B0604030504040204" pitchFamily="34" charset="0"/>
              <a:buChar char="−"/>
              <a:defRPr>
                <a:solidFill>
                  <a:schemeClr val="bg1"/>
                </a:solidFill>
              </a:defRPr>
            </a:lvl6pPr>
            <a:lvl7pPr marL="336244" indent="-166424">
              <a:spcAft>
                <a:spcPts val="944"/>
              </a:spcAft>
              <a:defRPr>
                <a:solidFill>
                  <a:schemeClr val="bg1"/>
                </a:solidFill>
              </a:defRPr>
            </a:lvl7pPr>
            <a:lvl8pPr marL="336244" indent="-166424">
              <a:spcAft>
                <a:spcPts val="944"/>
              </a:spcAft>
              <a:defRPr>
                <a:solidFill>
                  <a:schemeClr val="bg1"/>
                </a:solidFill>
              </a:defRPr>
            </a:lvl8pPr>
            <a:lvl9pPr marL="336244" indent="-166424">
              <a:spcAft>
                <a:spcPts val="944"/>
              </a:spcAft>
              <a:defRPr>
                <a:solidFill>
                  <a:schemeClr val="bg1"/>
                </a:solidFill>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8" name="Text Placeholder 8"/>
          <p:cNvSpPr>
            <a:spLocks noGrp="1"/>
          </p:cNvSpPr>
          <p:nvPr>
            <p:ph type="body" sz="quarter" idx="13" hasCustomPrompt="1"/>
          </p:nvPr>
        </p:nvSpPr>
        <p:spPr>
          <a:xfrm>
            <a:off x="376238" y="687694"/>
            <a:ext cx="8391526" cy="757255"/>
          </a:xfrm>
          <a:prstGeom prst="rect">
            <a:avLst/>
          </a:prstGeom>
        </p:spPr>
        <p:txBody>
          <a:bodyPr lIns="0" tIns="0" rIns="0" bIns="0">
            <a:noAutofit/>
          </a:bodyPr>
          <a:lstStyle>
            <a:lvl1pPr marL="0" indent="0">
              <a:buNone/>
              <a:defRPr sz="1711" b="0">
                <a:solidFill>
                  <a:schemeClr val="bg1"/>
                </a:solidFill>
              </a:defRPr>
            </a:lvl1pPr>
          </a:lstStyle>
          <a:p>
            <a:pPr lvl="0"/>
            <a:r>
              <a:rPr lang="en-US" noProof="0" dirty="0"/>
              <a:t>Click to add subtitle</a:t>
            </a:r>
          </a:p>
        </p:txBody>
      </p:sp>
      <p:sp>
        <p:nvSpPr>
          <p:cNvPr id="13" name="TextBox 12"/>
          <p:cNvSpPr txBox="1"/>
          <p:nvPr/>
        </p:nvSpPr>
        <p:spPr>
          <a:xfrm>
            <a:off x="4751389" y="6477001"/>
            <a:ext cx="3672420" cy="188641"/>
          </a:xfrm>
          <a:prstGeom prst="rect">
            <a:avLst/>
          </a:prstGeom>
          <a:noFill/>
        </p:spPr>
        <p:txBody>
          <a:bodyPr wrap="square" lIns="0" tIns="0" rIns="0" bIns="0" rtlCol="0">
            <a:spAutoFit/>
          </a:bodyPr>
          <a:lstStyle/>
          <a:p>
            <a:pPr algn="r">
              <a:buSzPct val="100000"/>
              <a:buFont typeface="Arial"/>
              <a:buNone/>
            </a:pPr>
            <a:r>
              <a:rPr lang="en-US" sz="613" dirty="0">
                <a:solidFill>
                  <a:prstClr val="white"/>
                </a:solidFill>
              </a:rPr>
              <a:t>Presentation title</a:t>
            </a:r>
            <a:br>
              <a:rPr lang="en-US" sz="613" dirty="0">
                <a:solidFill>
                  <a:prstClr val="white"/>
                </a:solidFill>
              </a:rPr>
            </a:br>
            <a:r>
              <a:rPr lang="en-US" sz="613" dirty="0">
                <a:solidFill>
                  <a:prstClr val="white"/>
                </a:solidFill>
              </a:rPr>
              <a:t>[To edit, click View &gt; Slide Master &gt; Slide Master]</a:t>
            </a:r>
          </a:p>
        </p:txBody>
      </p:sp>
      <p:sp>
        <p:nvSpPr>
          <p:cNvPr id="15" name="TextBox 14"/>
          <p:cNvSpPr txBox="1"/>
          <p:nvPr/>
        </p:nvSpPr>
        <p:spPr>
          <a:xfrm>
            <a:off x="8536783" y="6477001"/>
            <a:ext cx="230981" cy="94321"/>
          </a:xfrm>
          <a:prstGeom prst="rect">
            <a:avLst/>
          </a:prstGeom>
          <a:noFill/>
        </p:spPr>
        <p:txBody>
          <a:bodyPr wrap="square" lIns="0" tIns="0" rIns="0" bIns="0" rtlCol="0">
            <a:spAutoFit/>
          </a:bodyPr>
          <a:lstStyle/>
          <a:p>
            <a:pPr algn="r">
              <a:spcBef>
                <a:spcPts val="566"/>
              </a:spcBef>
              <a:buSzPct val="100000"/>
              <a:buFont typeface="Arial"/>
              <a:buNone/>
            </a:pPr>
            <a:fld id="{C58DF478-B544-4ED8-9ED4-6A2648E2D233}" type="slidenum">
              <a:rPr lang="en-US" sz="613" smtClean="0">
                <a:solidFill>
                  <a:prstClr val="white"/>
                </a:solidFill>
              </a:rPr>
              <a:pPr algn="r">
                <a:spcBef>
                  <a:spcPts val="566"/>
                </a:spcBef>
                <a:buSzPct val="100000"/>
                <a:buFont typeface="Arial"/>
                <a:buNone/>
              </a:pPr>
              <a:t>‹#›</a:t>
            </a:fld>
            <a:endParaRPr lang="en-US" sz="613" dirty="0">
              <a:solidFill>
                <a:prstClr val="white"/>
              </a:solidFill>
            </a:endParaRPr>
          </a:p>
        </p:txBody>
      </p:sp>
    </p:spTree>
    <p:extLst>
      <p:ext uri="{BB962C8B-B14F-4D97-AF65-F5344CB8AC3E}">
        <p14:creationId xmlns:p14="http://schemas.microsoft.com/office/powerpoint/2010/main" xmlns="" val="139275106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hf hdr="0" dt="0"/>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Title, subtitle, 1 column text with charts">
    <p:spTree>
      <p:nvGrpSpPr>
        <p:cNvPr id="1" name=""/>
        <p:cNvGrpSpPr/>
        <p:nvPr/>
      </p:nvGrpSpPr>
      <p:grpSpPr>
        <a:xfrm>
          <a:off x="0" y="0"/>
          <a:ext cx="0" cy="0"/>
          <a:chOff x="0" y="0"/>
          <a:chExt cx="0" cy="0"/>
        </a:xfrm>
      </p:grpSpPr>
      <p:sp>
        <p:nvSpPr>
          <p:cNvPr id="8" name="Text Placeholder 8"/>
          <p:cNvSpPr>
            <a:spLocks noGrp="1"/>
          </p:cNvSpPr>
          <p:nvPr>
            <p:ph type="body" sz="quarter" idx="13" hasCustomPrompt="1"/>
          </p:nvPr>
        </p:nvSpPr>
        <p:spPr>
          <a:xfrm>
            <a:off x="376238" y="651601"/>
            <a:ext cx="8391525" cy="757255"/>
          </a:xfrm>
          <a:prstGeom prst="rect">
            <a:avLst/>
          </a:prstGeom>
        </p:spPr>
        <p:txBody>
          <a:bodyPr lIns="0" tIns="0" rIns="0" bIns="0">
            <a:noAutofit/>
          </a:bodyPr>
          <a:lstStyle>
            <a:lvl1pPr marL="0" indent="0">
              <a:buNone/>
              <a:defRPr sz="1711" b="0">
                <a:solidFill>
                  <a:srgbClr val="575757"/>
                </a:solidFill>
              </a:defRPr>
            </a:lvl1pPr>
          </a:lstStyle>
          <a:p>
            <a:pPr lvl="0"/>
            <a:r>
              <a:rPr lang="en-US" noProof="0" dirty="0"/>
              <a:t>Click to add subtitle</a:t>
            </a:r>
          </a:p>
        </p:txBody>
      </p:sp>
      <p:sp>
        <p:nvSpPr>
          <p:cNvPr id="9" name="Title Placeholder 1"/>
          <p:cNvSpPr>
            <a:spLocks noGrp="1"/>
          </p:cNvSpPr>
          <p:nvPr>
            <p:ph type="title" hasCustomPrompt="1"/>
          </p:nvPr>
        </p:nvSpPr>
        <p:spPr>
          <a:xfrm>
            <a:off x="376238" y="317500"/>
            <a:ext cx="8391525" cy="334101"/>
          </a:xfrm>
          <a:prstGeom prst="rect">
            <a:avLst/>
          </a:prstGeom>
        </p:spPr>
        <p:txBody>
          <a:bodyPr vert="horz" lIns="0" tIns="0" rIns="0" bIns="0" rtlCol="0" anchor="t" anchorCtr="0">
            <a:noAutofit/>
          </a:bodyPr>
          <a:lstStyle>
            <a:lvl1pPr>
              <a:defRPr/>
            </a:lvl1pPr>
          </a:lstStyle>
          <a:p>
            <a:r>
              <a:rPr lang="en-US" noProof="0" dirty="0"/>
              <a:t>Click to add title</a:t>
            </a:r>
          </a:p>
        </p:txBody>
      </p:sp>
      <p:sp>
        <p:nvSpPr>
          <p:cNvPr id="10" name="Text Placeholder 18"/>
          <p:cNvSpPr>
            <a:spLocks noGrp="1"/>
          </p:cNvSpPr>
          <p:nvPr>
            <p:ph idx="1"/>
          </p:nvPr>
        </p:nvSpPr>
        <p:spPr>
          <a:xfrm>
            <a:off x="376238" y="1665289"/>
            <a:ext cx="4195763" cy="4716463"/>
          </a:xfrm>
          <a:prstGeom prst="rect">
            <a:avLst/>
          </a:prstGeom>
        </p:spPr>
        <p:txBody>
          <a:bodyPr vert="horz" lIns="0" tIns="0" rIns="0" bIns="0" rtlCol="0">
            <a:no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Tree>
    <p:extLst>
      <p:ext uri="{BB962C8B-B14F-4D97-AF65-F5344CB8AC3E}">
        <p14:creationId xmlns:p14="http://schemas.microsoft.com/office/powerpoint/2010/main" xmlns="" val="307909038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a:t>Click to edit Master title style</a:t>
            </a:r>
            <a:endParaRPr lang="en-US" noProof="0" dirty="0"/>
          </a:p>
        </p:txBody>
      </p:sp>
    </p:spTree>
    <p:extLst>
      <p:ext uri="{BB962C8B-B14F-4D97-AF65-F5344CB8AC3E}">
        <p14:creationId xmlns:p14="http://schemas.microsoft.com/office/powerpoint/2010/main" xmlns="" val="190250905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Title Slide - Circle White">
    <p:bg bwMode="gray">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gray">
          <a:xfrm>
            <a:off x="2502000" y="1368000"/>
            <a:ext cx="3809597" cy="4038101"/>
          </a:xfrm>
          <a:prstGeom prst="ellipse">
            <a:avLst/>
          </a:prstGeom>
          <a:ln w="25400">
            <a:solidFill>
              <a:schemeClr val="accent1"/>
            </a:solidFill>
          </a:ln>
        </p:spPr>
        <p:txBody>
          <a:bodyPr lIns="108000" tIns="108000" rIns="108000" bIns="108000" anchor="ctr" anchorCtr="0">
            <a:normAutofit/>
          </a:bodyPr>
          <a:lstStyle>
            <a:lvl1pPr algn="ctr">
              <a:lnSpc>
                <a:spcPts val="3963"/>
              </a:lnSpc>
              <a:defRPr sz="3396" b="0">
                <a:solidFill>
                  <a:schemeClr val="tx1"/>
                </a:solidFill>
                <a:latin typeface="+mj-lt"/>
                <a:ea typeface="Open Sans" panose="020B0606030504020204" pitchFamily="34" charset="0"/>
                <a:cs typeface="Open Sans" panose="020B0606030504020204" pitchFamily="34" charset="0"/>
              </a:defRPr>
            </a:lvl1pPr>
          </a:lstStyle>
          <a:p>
            <a:r>
              <a:rPr lang="en-US" noProof="0"/>
              <a:t>Click to edit Master title style</a:t>
            </a:r>
            <a:endParaRPr lang="en-US" noProof="0" dirty="0"/>
          </a:p>
        </p:txBody>
      </p:sp>
      <p:sp>
        <p:nvSpPr>
          <p:cNvPr id="3" name="Subtitle 2"/>
          <p:cNvSpPr>
            <a:spLocks noGrp="1"/>
          </p:cNvSpPr>
          <p:nvPr>
            <p:ph type="subTitle" idx="1"/>
          </p:nvPr>
        </p:nvSpPr>
        <p:spPr bwMode="gray">
          <a:xfrm>
            <a:off x="376238" y="5864229"/>
            <a:ext cx="4195761" cy="505645"/>
          </a:xfrm>
          <a:prstGeom prst="rect">
            <a:avLst/>
          </a:prstGeom>
        </p:spPr>
        <p:txBody>
          <a:bodyPr lIns="0" tIns="0" rIns="0" bIns="0" anchor="b" anchorCtr="0">
            <a:noAutofit/>
          </a:bodyPr>
          <a:lstStyle>
            <a:lvl1pPr marL="0" indent="0" algn="l">
              <a:lnSpc>
                <a:spcPct val="100000"/>
              </a:lnSpc>
              <a:spcAft>
                <a:spcPts val="0"/>
              </a:spcAft>
              <a:buNone/>
              <a:defRPr sz="1509">
                <a:solidFill>
                  <a:schemeClr val="tx1"/>
                </a:solidFill>
              </a:defRPr>
            </a:lvl1pPr>
            <a:lvl2pPr marL="431343" indent="0" algn="ctr">
              <a:buNone/>
              <a:defRPr sz="1887"/>
            </a:lvl2pPr>
            <a:lvl3pPr marL="862686" indent="0" algn="ctr">
              <a:buNone/>
              <a:defRPr sz="1698"/>
            </a:lvl3pPr>
            <a:lvl4pPr marL="1294029" indent="0" algn="ctr">
              <a:buNone/>
              <a:defRPr sz="1509"/>
            </a:lvl4pPr>
            <a:lvl5pPr marL="1725373" indent="0" algn="ctr">
              <a:buNone/>
              <a:defRPr sz="1509"/>
            </a:lvl5pPr>
            <a:lvl6pPr marL="2156716" indent="0" algn="ctr">
              <a:buNone/>
              <a:defRPr sz="1509"/>
            </a:lvl6pPr>
            <a:lvl7pPr marL="2588059" indent="0" algn="ctr">
              <a:buNone/>
              <a:defRPr sz="1509"/>
            </a:lvl7pPr>
            <a:lvl8pPr marL="3019403" indent="0" algn="ctr">
              <a:buNone/>
              <a:defRPr sz="1509"/>
            </a:lvl8pPr>
            <a:lvl9pPr marL="3450746" indent="0" algn="ctr">
              <a:buNone/>
              <a:defRPr sz="1509"/>
            </a:lvl9pPr>
          </a:lstStyle>
          <a:p>
            <a:r>
              <a:rPr lang="en-US" noProof="0"/>
              <a:t>Click to edit Master subtitle style</a:t>
            </a:r>
            <a:endParaRPr lang="en-US" noProof="0" dirty="0"/>
          </a:p>
        </p:txBody>
      </p:sp>
      <p:sp>
        <p:nvSpPr>
          <p:cNvPr id="5" name="Text Placeholder 4"/>
          <p:cNvSpPr>
            <a:spLocks noGrp="1"/>
          </p:cNvSpPr>
          <p:nvPr>
            <p:ph type="body" sz="quarter" idx="10"/>
          </p:nvPr>
        </p:nvSpPr>
        <p:spPr>
          <a:xfrm>
            <a:off x="376239" y="6381750"/>
            <a:ext cx="4195762" cy="298450"/>
          </a:xfrm>
          <a:prstGeom prst="rect">
            <a:avLst/>
          </a:prstGeom>
        </p:spPr>
        <p:txBody>
          <a:bodyPr/>
          <a:lstStyle>
            <a:lvl1pPr>
              <a:spcAft>
                <a:spcPts val="0"/>
              </a:spcAft>
              <a:defRPr sz="944">
                <a:solidFill>
                  <a:schemeClr val="tx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noProof="0"/>
              <a:t>Click to edit Master text styles</a:t>
            </a:r>
          </a:p>
        </p:txBody>
      </p:sp>
    </p:spTree>
    <p:extLst>
      <p:ext uri="{BB962C8B-B14F-4D97-AF65-F5344CB8AC3E}">
        <p14:creationId xmlns:p14="http://schemas.microsoft.com/office/powerpoint/2010/main" xmlns="" val="224118675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extLst mod="1">
    <p:ext uri="{DCECCB84-F9BA-43D5-87BE-67443E8EF086}">
      <p15:sldGuideLst xmlns:p15="http://schemas.microsoft.com/office/powerpoint/2012/main" xmlns="">
        <p15:guide id="1" orient="horz" pos="4508">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23234790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userDrawn="1">
  <p:cSld name="1_Title Slide - Circle Black">
    <p:bg bwMode="gray">
      <p:bgPr>
        <a:blipFill dpi="0" rotWithShape="1">
          <a:blip r:embed="rId2" cstate="screen">
            <a:lum/>
            <a:extLst>
              <a:ext uri="{28A0092B-C50C-407E-A947-70E740481C1C}">
                <a14:useLocalDpi xmlns:a14="http://schemas.microsoft.com/office/drawing/2010/main" xmlns=""/>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gray">
          <a:xfrm>
            <a:off x="2502000" y="1368000"/>
            <a:ext cx="3809597" cy="4038101"/>
          </a:xfrm>
          <a:prstGeom prst="ellipse">
            <a:avLst/>
          </a:prstGeom>
          <a:ln w="25400">
            <a:solidFill>
              <a:schemeClr val="accent1"/>
            </a:solidFill>
          </a:ln>
        </p:spPr>
        <p:txBody>
          <a:bodyPr lIns="108000" tIns="108000" rIns="108000" bIns="108000" anchor="ctr" anchorCtr="0">
            <a:normAutofit/>
          </a:bodyPr>
          <a:lstStyle>
            <a:lvl1pPr algn="ctr">
              <a:lnSpc>
                <a:spcPts val="3963"/>
              </a:lnSpc>
              <a:defRPr sz="3396" b="0">
                <a:solidFill>
                  <a:schemeClr val="bg1"/>
                </a:solidFill>
                <a:latin typeface="+mj-lt"/>
                <a:ea typeface="Open Sans" panose="020B0606030504020204" pitchFamily="34" charset="0"/>
                <a:cs typeface="Open Sans" panose="020B0606030504020204" pitchFamily="34" charset="0"/>
              </a:defRPr>
            </a:lvl1pPr>
          </a:lstStyle>
          <a:p>
            <a:r>
              <a:rPr lang="en-US" noProof="0"/>
              <a:t>Click to edit Master title style</a:t>
            </a:r>
            <a:endParaRPr lang="en-US" noProof="0" dirty="0"/>
          </a:p>
        </p:txBody>
      </p:sp>
      <p:sp>
        <p:nvSpPr>
          <p:cNvPr id="3" name="Subtitle 2"/>
          <p:cNvSpPr>
            <a:spLocks noGrp="1"/>
          </p:cNvSpPr>
          <p:nvPr>
            <p:ph type="subTitle" idx="1" hasCustomPrompt="1"/>
          </p:nvPr>
        </p:nvSpPr>
        <p:spPr bwMode="gray">
          <a:xfrm>
            <a:off x="377993" y="5864229"/>
            <a:ext cx="4194008" cy="505645"/>
          </a:xfrm>
          <a:prstGeom prst="rect">
            <a:avLst/>
          </a:prstGeom>
        </p:spPr>
        <p:txBody>
          <a:bodyPr lIns="0" tIns="0" rIns="0" bIns="0" anchor="b" anchorCtr="0">
            <a:noAutofit/>
          </a:bodyPr>
          <a:lstStyle>
            <a:lvl1pPr marL="0" indent="0" algn="l">
              <a:lnSpc>
                <a:spcPct val="100000"/>
              </a:lnSpc>
              <a:spcAft>
                <a:spcPts val="0"/>
              </a:spcAft>
              <a:buNone/>
              <a:defRPr sz="1000">
                <a:solidFill>
                  <a:schemeClr val="bg1"/>
                </a:solidFill>
              </a:defRPr>
            </a:lvl1pPr>
            <a:lvl2pPr marL="431343" indent="0" algn="ctr">
              <a:buNone/>
              <a:defRPr sz="1887"/>
            </a:lvl2pPr>
            <a:lvl3pPr marL="862686" indent="0" algn="ctr">
              <a:buNone/>
              <a:defRPr sz="1698"/>
            </a:lvl3pPr>
            <a:lvl4pPr marL="1294029" indent="0" algn="ctr">
              <a:buNone/>
              <a:defRPr sz="1509"/>
            </a:lvl4pPr>
            <a:lvl5pPr marL="1725373" indent="0" algn="ctr">
              <a:buNone/>
              <a:defRPr sz="1509"/>
            </a:lvl5pPr>
            <a:lvl6pPr marL="2156716" indent="0" algn="ctr">
              <a:buNone/>
              <a:defRPr sz="1509"/>
            </a:lvl6pPr>
            <a:lvl7pPr marL="2588059" indent="0" algn="ctr">
              <a:buNone/>
              <a:defRPr sz="1509"/>
            </a:lvl7pPr>
            <a:lvl8pPr marL="3019403" indent="0" algn="ctr">
              <a:buNone/>
              <a:defRPr sz="1509"/>
            </a:lvl8pPr>
            <a:lvl9pPr marL="3450746" indent="0" algn="ctr">
              <a:buNone/>
              <a:defRPr sz="1509"/>
            </a:lvl9pPr>
          </a:lstStyle>
          <a:p>
            <a:r>
              <a:rPr lang="en-US" noProof="0" dirty="0"/>
              <a:t>Draft for discussion</a:t>
            </a:r>
          </a:p>
        </p:txBody>
      </p:sp>
      <p:sp>
        <p:nvSpPr>
          <p:cNvPr id="5" name="Text Placeholder 4"/>
          <p:cNvSpPr>
            <a:spLocks noGrp="1"/>
          </p:cNvSpPr>
          <p:nvPr>
            <p:ph type="body" sz="quarter" idx="10" hasCustomPrompt="1"/>
          </p:nvPr>
        </p:nvSpPr>
        <p:spPr>
          <a:xfrm>
            <a:off x="376239" y="6381750"/>
            <a:ext cx="4195762" cy="298450"/>
          </a:xfrm>
          <a:prstGeom prst="rect">
            <a:avLst/>
          </a:prstGeom>
        </p:spPr>
        <p:txBody>
          <a:bodyPr/>
          <a:lstStyle>
            <a:lvl1pPr>
              <a:spcAft>
                <a:spcPts val="0"/>
              </a:spcAft>
              <a:defRPr lang="en-US" sz="600" b="0" i="0" u="none" strike="noStrike" baseline="0" smtClean="0"/>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sz="600" b="0" i="0" u="none" strike="noStrike" baseline="0" dirty="0">
                <a:solidFill>
                  <a:srgbClr val="8D8D8D"/>
                </a:solidFill>
                <a:latin typeface="Arial" panose="020B0604020202020204" pitchFamily="34" charset="0"/>
              </a:rPr>
              <a:t>© 2016 Deloitte Haskins &amp; Sells LLP</a:t>
            </a:r>
            <a:endParaRPr lang="en-US" noProof="0" dirty="0"/>
          </a:p>
        </p:txBody>
      </p:sp>
    </p:spTree>
    <p:extLst>
      <p:ext uri="{BB962C8B-B14F-4D97-AF65-F5344CB8AC3E}">
        <p14:creationId xmlns:p14="http://schemas.microsoft.com/office/powerpoint/2010/main" xmlns="" val="58580754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extLst mod="1">
    <p:ext uri="{DCECCB84-F9BA-43D5-87BE-67443E8EF086}">
      <p15:sldGuideLst xmlns:p15="http://schemas.microsoft.com/office/powerpoint/2012/main" xmlns="">
        <p15:guide id="1" orient="horz" pos="4508">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userDrawn="1">
  <p:cSld name="1_Title Slide - Black">
    <p:bg bwMode="gray">
      <p:bgPr>
        <a:blipFill dpi="0" rotWithShape="1">
          <a:blip r:embed="rId2" cstate="screen">
            <a:lum/>
            <a:extLst>
              <a:ext uri="{28A0092B-C50C-407E-A947-70E740481C1C}">
                <a14:useLocalDpi xmlns:a14="http://schemas.microsoft.com/office/drawing/2010/main" xmlns=""/>
              </a:ext>
            </a:extLst>
          </a:blip>
          <a:srcRect/>
          <a:stretch>
            <a:fillRect/>
          </a:stretch>
        </a:blipFill>
        <a:effectLst/>
      </p:bgPr>
    </p:bg>
    <p:spTree>
      <p:nvGrpSpPr>
        <p:cNvPr id="1" name=""/>
        <p:cNvGrpSpPr/>
        <p:nvPr/>
      </p:nvGrpSpPr>
      <p:grpSpPr>
        <a:xfrm>
          <a:off x="0" y="0"/>
          <a:ext cx="0" cy="0"/>
          <a:chOff x="0" y="0"/>
          <a:chExt cx="0" cy="0"/>
        </a:xfrm>
      </p:grpSpPr>
      <p:sp>
        <p:nvSpPr>
          <p:cNvPr id="9" name="Picture Placeholder 8"/>
          <p:cNvSpPr>
            <a:spLocks noGrp="1" noChangeAspect="1"/>
          </p:cNvSpPr>
          <p:nvPr>
            <p:ph type="pic" sz="quarter" idx="11"/>
          </p:nvPr>
        </p:nvSpPr>
        <p:spPr>
          <a:xfrm>
            <a:off x="1879392" y="727200"/>
            <a:ext cx="5400000" cy="5400000"/>
          </a:xfrm>
          <a:prstGeom prst="rect">
            <a:avLst/>
          </a:prstGeom>
        </p:spPr>
        <p:txBody>
          <a:bodyPr/>
          <a:lstStyle>
            <a:lvl1pPr>
              <a:defRPr>
                <a:solidFill>
                  <a:schemeClr val="bg1"/>
                </a:solidFill>
              </a:defRPr>
            </a:lvl1pPr>
          </a:lstStyle>
          <a:p>
            <a:r>
              <a:rPr lang="en-US" noProof="0" dirty="0"/>
              <a:t>Click icon to add picture</a:t>
            </a:r>
          </a:p>
        </p:txBody>
      </p:sp>
      <p:sp>
        <p:nvSpPr>
          <p:cNvPr id="3" name="Subtitle 2"/>
          <p:cNvSpPr>
            <a:spLocks noGrp="1"/>
          </p:cNvSpPr>
          <p:nvPr>
            <p:ph type="subTitle" idx="1" hasCustomPrompt="1"/>
          </p:nvPr>
        </p:nvSpPr>
        <p:spPr bwMode="gray">
          <a:xfrm>
            <a:off x="377993" y="5864229"/>
            <a:ext cx="4194008" cy="505645"/>
          </a:xfrm>
          <a:prstGeom prst="rect">
            <a:avLst/>
          </a:prstGeom>
        </p:spPr>
        <p:txBody>
          <a:bodyPr lIns="0" tIns="0" rIns="0" bIns="0" anchor="b" anchorCtr="0">
            <a:noAutofit/>
          </a:bodyPr>
          <a:lstStyle>
            <a:lvl1pPr marL="0" indent="0" algn="l">
              <a:lnSpc>
                <a:spcPct val="100000"/>
              </a:lnSpc>
              <a:spcAft>
                <a:spcPts val="0"/>
              </a:spcAft>
              <a:buNone/>
              <a:defRPr sz="1698" b="1">
                <a:solidFill>
                  <a:schemeClr val="bg1"/>
                </a:solidFill>
              </a:defRPr>
            </a:lvl1pPr>
            <a:lvl2pPr marL="0" marR="0" indent="0" algn="l" defTabSz="862686" rtl="0" eaLnBrk="1" fontAlgn="auto" latinLnBrk="0" hangingPunct="1">
              <a:lnSpc>
                <a:spcPct val="100000"/>
              </a:lnSpc>
              <a:spcBef>
                <a:spcPts val="0"/>
              </a:spcBef>
              <a:spcAft>
                <a:spcPts val="0"/>
              </a:spcAft>
              <a:buClrTx/>
              <a:buSzPct val="100000"/>
              <a:buFont typeface="Arial"/>
              <a:buNone/>
              <a:tabLst/>
              <a:defRPr sz="1509" b="0">
                <a:solidFill>
                  <a:schemeClr val="bg1"/>
                </a:solidFill>
              </a:defRPr>
            </a:lvl2pPr>
            <a:lvl3pPr marL="0" indent="0" algn="l">
              <a:spcAft>
                <a:spcPts val="0"/>
              </a:spcAft>
              <a:buNone/>
              <a:defRPr sz="1509">
                <a:solidFill>
                  <a:schemeClr val="bg1"/>
                </a:solidFill>
              </a:defRPr>
            </a:lvl3pPr>
            <a:lvl4pPr marL="1294029" indent="0" algn="ctr">
              <a:buNone/>
              <a:defRPr sz="1509"/>
            </a:lvl4pPr>
            <a:lvl5pPr marL="1725373" indent="0" algn="ctr">
              <a:buNone/>
              <a:defRPr sz="1509"/>
            </a:lvl5pPr>
            <a:lvl6pPr marL="2156716" indent="0" algn="ctr">
              <a:buNone/>
              <a:defRPr sz="1509"/>
            </a:lvl6pPr>
            <a:lvl7pPr marL="2588059" indent="0" algn="ctr">
              <a:buNone/>
              <a:defRPr sz="1509"/>
            </a:lvl7pPr>
            <a:lvl8pPr marL="3019403" indent="0" algn="ctr">
              <a:buNone/>
              <a:defRPr sz="1509"/>
            </a:lvl8pPr>
            <a:lvl9pPr marL="3450746" indent="0" algn="ctr">
              <a:buNone/>
              <a:defRPr sz="1509"/>
            </a:lvl9pPr>
          </a:lstStyle>
          <a:p>
            <a:r>
              <a:rPr lang="en-US" noProof="0" dirty="0"/>
              <a:t>Click to edit Master title style</a:t>
            </a:r>
          </a:p>
          <a:p>
            <a:pPr marL="0" marR="0" lvl="1" indent="0" algn="l" defTabSz="862686" rtl="0" eaLnBrk="1" fontAlgn="auto" latinLnBrk="0" hangingPunct="1">
              <a:lnSpc>
                <a:spcPct val="100000"/>
              </a:lnSpc>
              <a:spcBef>
                <a:spcPts val="0"/>
              </a:spcBef>
              <a:spcAft>
                <a:spcPts val="0"/>
              </a:spcAft>
              <a:buClrTx/>
              <a:buSzPct val="100000"/>
              <a:buFont typeface="Arial"/>
              <a:buNone/>
              <a:tabLst/>
              <a:defRPr/>
            </a:pPr>
            <a:r>
              <a:rPr lang="en-US" noProof="0" dirty="0"/>
              <a:t>Click to edit Master subtitle style</a:t>
            </a:r>
          </a:p>
        </p:txBody>
      </p:sp>
      <p:sp>
        <p:nvSpPr>
          <p:cNvPr id="5" name="Text Placeholder 4"/>
          <p:cNvSpPr>
            <a:spLocks noGrp="1"/>
          </p:cNvSpPr>
          <p:nvPr>
            <p:ph type="body" sz="quarter" idx="10"/>
          </p:nvPr>
        </p:nvSpPr>
        <p:spPr>
          <a:xfrm>
            <a:off x="376239" y="6381750"/>
            <a:ext cx="4195762" cy="298450"/>
          </a:xfrm>
          <a:prstGeom prst="rect">
            <a:avLst/>
          </a:prstGeom>
        </p:spPr>
        <p:txBody>
          <a:bodyPr/>
          <a:lstStyle>
            <a:lvl1pPr>
              <a:spcAft>
                <a:spcPts val="0"/>
              </a:spcAft>
              <a:defRPr sz="944">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noProof="0"/>
              <a:t>Click to edit Master text styles</a:t>
            </a:r>
          </a:p>
        </p:txBody>
      </p:sp>
    </p:spTree>
    <p:extLst>
      <p:ext uri="{BB962C8B-B14F-4D97-AF65-F5344CB8AC3E}">
        <p14:creationId xmlns:p14="http://schemas.microsoft.com/office/powerpoint/2010/main" xmlns="" val="289198555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extLst mod="1">
    <p:ext uri="{DCECCB84-F9BA-43D5-87BE-67443E8EF086}">
      <p15:sldGuideLst xmlns:p15="http://schemas.microsoft.com/office/powerpoint/2012/main" xmlns="">
        <p15:guide id="1" orient="horz" pos="4508">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userDrawn="1">
  <p:cSld name="2_End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56330417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1_Title and Content 1">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a:xfrm>
            <a:off x="370113" y="765175"/>
            <a:ext cx="8388000" cy="969282"/>
          </a:xfrm>
        </p:spPr>
        <p:txBody>
          <a:bodyPr>
            <a:normAutofit/>
          </a:bodyPr>
          <a:lstStyle>
            <a:lvl1pPr marL="0" indent="0">
              <a:buNone/>
              <a:defRPr sz="3000" b="0">
                <a:solidFill>
                  <a:srgbClr val="575757"/>
                </a:solidFill>
              </a:defRPr>
            </a:lvl1pPr>
          </a:lstStyle>
          <a:p>
            <a:pPr lvl="0"/>
            <a:r>
              <a:rPr lang="en-US"/>
              <a:t>Click to edit Master text styles</a:t>
            </a:r>
          </a:p>
        </p:txBody>
      </p:sp>
      <p:sp>
        <p:nvSpPr>
          <p:cNvPr id="14" name="Title Placeholder 1"/>
          <p:cNvSpPr>
            <a:spLocks noGrp="1"/>
          </p:cNvSpPr>
          <p:nvPr>
            <p:ph type="title"/>
          </p:nvPr>
        </p:nvSpPr>
        <p:spPr>
          <a:xfrm>
            <a:off x="370113" y="295683"/>
            <a:ext cx="8388000" cy="469492"/>
          </a:xfrm>
          <a:prstGeom prst="rect">
            <a:avLst/>
          </a:prstGeom>
        </p:spPr>
        <p:txBody>
          <a:bodyPr vert="horz" lIns="0" tIns="0" rIns="0" bIns="0" rtlCol="0" anchor="t" anchorCtr="0">
            <a:noAutofit/>
          </a:bodyPr>
          <a:lstStyle/>
          <a:p>
            <a:r>
              <a:rPr lang="en-US"/>
              <a:t>Click to edit Master title style</a:t>
            </a:r>
            <a:endParaRPr lang="en-GB" dirty="0"/>
          </a:p>
        </p:txBody>
      </p:sp>
      <p:sp>
        <p:nvSpPr>
          <p:cNvPr id="20" name="Text Placeholder 19"/>
          <p:cNvSpPr>
            <a:spLocks noGrp="1"/>
          </p:cNvSpPr>
          <p:nvPr>
            <p:ph type="body" sz="quarter" idx="14"/>
          </p:nvPr>
        </p:nvSpPr>
        <p:spPr>
          <a:xfrm>
            <a:off x="370800" y="1810800"/>
            <a:ext cx="8388000" cy="4536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Slide Number Placeholder 7"/>
          <p:cNvSpPr>
            <a:spLocks noGrp="1"/>
          </p:cNvSpPr>
          <p:nvPr>
            <p:ph type="sldNum" sz="quarter" idx="4"/>
          </p:nvPr>
        </p:nvSpPr>
        <p:spPr>
          <a:xfrm>
            <a:off x="7971996" y="6407835"/>
            <a:ext cx="792088" cy="252000"/>
          </a:xfrm>
          <a:prstGeom prst="rect">
            <a:avLst/>
          </a:prstGeom>
        </p:spPr>
        <p:txBody>
          <a:bodyPr vert="horz" lIns="0" tIns="0" rIns="0" bIns="0" rtlCol="0" anchor="ctr" anchorCtr="0"/>
          <a:lstStyle>
            <a:lvl1pPr algn="r">
              <a:defRPr sz="800" b="0">
                <a:solidFill>
                  <a:srgbClr val="8C8C8C"/>
                </a:solidFill>
              </a:defRPr>
            </a:lvl1pPr>
          </a:lstStyle>
          <a:p>
            <a:fld id="{95CC1D26-A9BD-4BDE-BDD9-08EDBAE96860}" type="slidenum">
              <a:rPr lang="en-GB" smtClean="0"/>
              <a:pPr/>
              <a:t>‹#›</a:t>
            </a:fld>
            <a:endParaRPr lang="en-GB" dirty="0"/>
          </a:p>
        </p:txBody>
      </p:sp>
    </p:spTree>
    <p:extLst>
      <p:ext uri="{BB962C8B-B14F-4D97-AF65-F5344CB8AC3E}">
        <p14:creationId xmlns:p14="http://schemas.microsoft.com/office/powerpoint/2010/main" xmlns="" val="305264437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userDrawn="1">
  <p:cSld name="1_Divider - Deloitte green">
    <p:bg bwMode="gray">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gray">
          <a:xfrm>
            <a:off x="376238" y="1705670"/>
            <a:ext cx="7905750" cy="1592403"/>
          </a:xfrm>
        </p:spPr>
        <p:txBody>
          <a:bodyPr anchor="b"/>
          <a:lstStyle>
            <a:lvl1pPr>
              <a:lnSpc>
                <a:spcPct val="95000"/>
              </a:lnSpc>
              <a:defRPr sz="3336" b="1">
                <a:solidFill>
                  <a:schemeClr val="bg1"/>
                </a:solidFill>
                <a:latin typeface="+mj-lt"/>
                <a:ea typeface="Open Sans" panose="020B0606030504020204" pitchFamily="34" charset="0"/>
                <a:cs typeface="Open Sans" panose="020B0606030504020204" pitchFamily="34" charset="0"/>
              </a:defRPr>
            </a:lvl1pPr>
          </a:lstStyle>
          <a:p>
            <a:r>
              <a:rPr lang="en-US" noProof="0" dirty="0"/>
              <a:t>Click to edit Master title style</a:t>
            </a:r>
          </a:p>
        </p:txBody>
      </p:sp>
      <p:sp>
        <p:nvSpPr>
          <p:cNvPr id="3" name="Text Placeholder 2"/>
          <p:cNvSpPr>
            <a:spLocks noGrp="1"/>
          </p:cNvSpPr>
          <p:nvPr>
            <p:ph type="body" idx="1"/>
          </p:nvPr>
        </p:nvSpPr>
        <p:spPr bwMode="gray">
          <a:xfrm>
            <a:off x="376238" y="3429001"/>
            <a:ext cx="7905750" cy="1566532"/>
          </a:xfrm>
        </p:spPr>
        <p:txBody>
          <a:bodyPr lIns="0" tIns="0" rIns="0" bIns="0">
            <a:noAutofit/>
          </a:bodyPr>
          <a:lstStyle>
            <a:lvl1pPr marL="0" indent="0">
              <a:lnSpc>
                <a:spcPct val="95000"/>
              </a:lnSpc>
              <a:spcAft>
                <a:spcPts val="0"/>
              </a:spcAft>
              <a:buNone/>
              <a:defRPr sz="3336">
                <a:solidFill>
                  <a:schemeClr val="bg1"/>
                </a:solidFill>
              </a:defRPr>
            </a:lvl1pPr>
            <a:lvl2pPr marL="431343" indent="0">
              <a:buNone/>
              <a:defRPr sz="1887">
                <a:solidFill>
                  <a:schemeClr val="tx1">
                    <a:tint val="75000"/>
                  </a:schemeClr>
                </a:solidFill>
              </a:defRPr>
            </a:lvl2pPr>
            <a:lvl3pPr marL="862686" indent="0">
              <a:buNone/>
              <a:defRPr sz="1698">
                <a:solidFill>
                  <a:schemeClr val="tx1">
                    <a:tint val="75000"/>
                  </a:schemeClr>
                </a:solidFill>
              </a:defRPr>
            </a:lvl3pPr>
            <a:lvl4pPr marL="1294029" indent="0">
              <a:buNone/>
              <a:defRPr sz="1509">
                <a:solidFill>
                  <a:schemeClr val="tx1">
                    <a:tint val="75000"/>
                  </a:schemeClr>
                </a:solidFill>
              </a:defRPr>
            </a:lvl4pPr>
            <a:lvl5pPr marL="1725373" indent="0">
              <a:buNone/>
              <a:defRPr sz="1509">
                <a:solidFill>
                  <a:schemeClr val="tx1">
                    <a:tint val="75000"/>
                  </a:schemeClr>
                </a:solidFill>
              </a:defRPr>
            </a:lvl5pPr>
            <a:lvl6pPr marL="2156716" indent="0">
              <a:buNone/>
              <a:defRPr sz="1509">
                <a:solidFill>
                  <a:schemeClr val="tx1">
                    <a:tint val="75000"/>
                  </a:schemeClr>
                </a:solidFill>
              </a:defRPr>
            </a:lvl6pPr>
            <a:lvl7pPr marL="2588059" indent="0">
              <a:buNone/>
              <a:defRPr sz="1509">
                <a:solidFill>
                  <a:schemeClr val="tx1">
                    <a:tint val="75000"/>
                  </a:schemeClr>
                </a:solidFill>
              </a:defRPr>
            </a:lvl7pPr>
            <a:lvl8pPr marL="3019403" indent="0">
              <a:buNone/>
              <a:defRPr sz="1509">
                <a:solidFill>
                  <a:schemeClr val="tx1">
                    <a:tint val="75000"/>
                  </a:schemeClr>
                </a:solidFill>
              </a:defRPr>
            </a:lvl8pPr>
            <a:lvl9pPr marL="3450746" indent="0">
              <a:buNone/>
              <a:defRPr sz="1509">
                <a:solidFill>
                  <a:schemeClr val="tx1">
                    <a:tint val="75000"/>
                  </a:schemeClr>
                </a:solidFill>
              </a:defRPr>
            </a:lvl9pPr>
          </a:lstStyle>
          <a:p>
            <a:pPr lvl="0"/>
            <a:r>
              <a:rPr lang="en-US" noProof="0" dirty="0"/>
              <a:t>Click to edit Master text styles</a:t>
            </a:r>
          </a:p>
        </p:txBody>
      </p:sp>
    </p:spTree>
    <p:extLst>
      <p:ext uri="{BB962C8B-B14F-4D97-AF65-F5344CB8AC3E}">
        <p14:creationId xmlns:p14="http://schemas.microsoft.com/office/powerpoint/2010/main" xmlns="" val="326709568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extLst mod="1">
    <p:ext uri="{DCECCB84-F9BA-43D5-87BE-67443E8EF086}">
      <p15:sldGuideLst xmlns:p15="http://schemas.microsoft.com/office/powerpoint/2012/main" xmlns="">
        <p15:guide id="1" orient="horz" pos="2382">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Title and Content 2">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marL="0" indent="0">
              <a:buNone/>
              <a:defRPr b="0"/>
            </a:lvl1pPr>
            <a:lvl2pPr marL="266700" indent="-266700">
              <a:buFont typeface="Arial" pitchFamily="34" charset="0"/>
              <a:buChar char="•"/>
              <a:tabLst/>
              <a:defRPr/>
            </a:lvl2pPr>
            <a:lvl3pPr marL="266700" indent="-266700">
              <a:buFont typeface="Arial" pitchFamily="34" charset="0"/>
              <a:buChar char="•"/>
              <a:defRPr i="1"/>
            </a:lvl3pPr>
            <a:lvl4pPr marL="539750" indent="-273050">
              <a:buFont typeface="Arial" pitchFamily="34" charset="0"/>
              <a:buChar char="−"/>
              <a:defRPr i="0"/>
            </a:lvl4pPr>
            <a:lvl5pPr marL="806450" indent="-26670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16" name="Title Placeholder 1"/>
          <p:cNvSpPr>
            <a:spLocks noGrp="1"/>
          </p:cNvSpPr>
          <p:nvPr>
            <p:ph type="title"/>
          </p:nvPr>
        </p:nvSpPr>
        <p:spPr>
          <a:xfrm>
            <a:off x="370113" y="295683"/>
            <a:ext cx="8388000" cy="469492"/>
          </a:xfrm>
          <a:prstGeom prst="rect">
            <a:avLst/>
          </a:prstGeom>
        </p:spPr>
        <p:txBody>
          <a:bodyPr vert="horz" lIns="0" tIns="0" rIns="0" bIns="0" rtlCol="0" anchor="t" anchorCtr="0">
            <a:noAutofit/>
          </a:bodyPr>
          <a:lstStyle/>
          <a:p>
            <a:r>
              <a:rPr lang="en-US" smtClean="0"/>
              <a:t>Click to edit Master title style</a:t>
            </a:r>
            <a:endParaRPr lang="en-GB" dirty="0"/>
          </a:p>
        </p:txBody>
      </p:sp>
      <p:sp>
        <p:nvSpPr>
          <p:cNvPr id="17" name="Text Placeholder 8"/>
          <p:cNvSpPr>
            <a:spLocks noGrp="1"/>
          </p:cNvSpPr>
          <p:nvPr>
            <p:ph type="body" sz="quarter" idx="13"/>
          </p:nvPr>
        </p:nvSpPr>
        <p:spPr>
          <a:xfrm>
            <a:off x="370113" y="765175"/>
            <a:ext cx="8388000" cy="969282"/>
          </a:xfrm>
        </p:spPr>
        <p:txBody>
          <a:bodyPr>
            <a:normAutofit/>
          </a:bodyPr>
          <a:lstStyle>
            <a:lvl1pPr marL="0" indent="0">
              <a:buNone/>
              <a:defRPr sz="3000" b="0">
                <a:solidFill>
                  <a:schemeClr val="accent5"/>
                </a:solidFill>
              </a:defRPr>
            </a:lvl1pPr>
          </a:lstStyle>
          <a:p>
            <a:pPr lvl="0"/>
            <a:r>
              <a:rPr lang="en-US" smtClean="0"/>
              <a:t>Click to edit Master text styles</a:t>
            </a:r>
          </a:p>
        </p:txBody>
      </p:sp>
    </p:spTree>
    <p:extLst>
      <p:ext uri="{BB962C8B-B14F-4D97-AF65-F5344CB8AC3E}">
        <p14:creationId xmlns:p14="http://schemas.microsoft.com/office/powerpoint/2010/main" xmlns="" val="110658119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1_Disclaimer">
    <p:spTree>
      <p:nvGrpSpPr>
        <p:cNvPr id="1" name=""/>
        <p:cNvGrpSpPr/>
        <p:nvPr/>
      </p:nvGrpSpPr>
      <p:grpSpPr>
        <a:xfrm>
          <a:off x="0" y="0"/>
          <a:ext cx="0" cy="0"/>
          <a:chOff x="0" y="0"/>
          <a:chExt cx="0" cy="0"/>
        </a:xfrm>
      </p:grpSpPr>
      <p:sp>
        <p:nvSpPr>
          <p:cNvPr id="12" name="Slide Number Placeholder 7"/>
          <p:cNvSpPr>
            <a:spLocks noGrp="1"/>
          </p:cNvSpPr>
          <p:nvPr>
            <p:ph type="sldNum" sz="quarter" idx="4"/>
          </p:nvPr>
        </p:nvSpPr>
        <p:spPr>
          <a:xfrm>
            <a:off x="7971996" y="6407835"/>
            <a:ext cx="792088" cy="252000"/>
          </a:xfrm>
          <a:prstGeom prst="rect">
            <a:avLst/>
          </a:prstGeom>
        </p:spPr>
        <p:txBody>
          <a:bodyPr vert="horz" lIns="0" tIns="0" rIns="0" bIns="0" rtlCol="0" anchor="ctr" anchorCtr="0"/>
          <a:lstStyle>
            <a:lvl1pPr algn="r">
              <a:defRPr sz="800" b="0">
                <a:solidFill>
                  <a:srgbClr val="8C8C8C"/>
                </a:solidFill>
              </a:defRPr>
            </a:lvl1pPr>
          </a:lstStyle>
          <a:p>
            <a:fld id="{95CC1D26-A9BD-4BDE-BDD9-08EDBAE96860}" type="slidenum">
              <a:rPr lang="en-GB" smtClean="0"/>
              <a:pPr/>
              <a:t>‹#›</a:t>
            </a:fld>
            <a:endParaRPr lang="en-GB" dirty="0"/>
          </a:p>
        </p:txBody>
      </p:sp>
    </p:spTree>
    <p:extLst>
      <p:ext uri="{BB962C8B-B14F-4D97-AF65-F5344CB8AC3E}">
        <p14:creationId xmlns:p14="http://schemas.microsoft.com/office/powerpoint/2010/main" xmlns="" val="4257951276"/>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p:cSld name="Divider - Deloitte green">
    <p:bg bwMode="gray">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gray">
          <a:xfrm>
            <a:off x="376238" y="1705670"/>
            <a:ext cx="7905750" cy="1592403"/>
          </a:xfrm>
        </p:spPr>
        <p:txBody>
          <a:bodyPr anchor="b"/>
          <a:lstStyle>
            <a:lvl1pPr>
              <a:lnSpc>
                <a:spcPct val="95000"/>
              </a:lnSpc>
              <a:defRPr sz="3336" b="1">
                <a:solidFill>
                  <a:schemeClr val="bg1"/>
                </a:solidFill>
                <a:latin typeface="+mj-lt"/>
                <a:ea typeface="Open Sans" panose="020B0606030504020204" pitchFamily="34" charset="0"/>
                <a:cs typeface="Open Sans" panose="020B0606030504020204" pitchFamily="34" charset="0"/>
              </a:defRPr>
            </a:lvl1pPr>
          </a:lstStyle>
          <a:p>
            <a:r>
              <a:rPr lang="en-US" noProof="0"/>
              <a:t>Click to edit Master title style</a:t>
            </a:r>
            <a:endParaRPr lang="en-US" noProof="0" dirty="0"/>
          </a:p>
        </p:txBody>
      </p:sp>
      <p:sp>
        <p:nvSpPr>
          <p:cNvPr id="3" name="Text Placeholder 2"/>
          <p:cNvSpPr>
            <a:spLocks noGrp="1"/>
          </p:cNvSpPr>
          <p:nvPr>
            <p:ph type="body" idx="1"/>
          </p:nvPr>
        </p:nvSpPr>
        <p:spPr bwMode="gray">
          <a:xfrm>
            <a:off x="376238" y="3429001"/>
            <a:ext cx="7905750" cy="1566532"/>
          </a:xfrm>
        </p:spPr>
        <p:txBody>
          <a:bodyPr lIns="0" tIns="0" rIns="0" bIns="0">
            <a:noAutofit/>
          </a:bodyPr>
          <a:lstStyle>
            <a:lvl1pPr marL="0" indent="0">
              <a:lnSpc>
                <a:spcPct val="95000"/>
              </a:lnSpc>
              <a:spcAft>
                <a:spcPts val="0"/>
              </a:spcAft>
              <a:buNone/>
              <a:defRPr sz="3336">
                <a:solidFill>
                  <a:schemeClr val="bg1"/>
                </a:solidFill>
              </a:defRPr>
            </a:lvl1pPr>
            <a:lvl2pPr marL="431343" indent="0">
              <a:buNone/>
              <a:defRPr sz="1887">
                <a:solidFill>
                  <a:schemeClr val="tx1">
                    <a:tint val="75000"/>
                  </a:schemeClr>
                </a:solidFill>
              </a:defRPr>
            </a:lvl2pPr>
            <a:lvl3pPr marL="862686" indent="0">
              <a:buNone/>
              <a:defRPr sz="1698">
                <a:solidFill>
                  <a:schemeClr val="tx1">
                    <a:tint val="75000"/>
                  </a:schemeClr>
                </a:solidFill>
              </a:defRPr>
            </a:lvl3pPr>
            <a:lvl4pPr marL="1294029" indent="0">
              <a:buNone/>
              <a:defRPr sz="1509">
                <a:solidFill>
                  <a:schemeClr val="tx1">
                    <a:tint val="75000"/>
                  </a:schemeClr>
                </a:solidFill>
              </a:defRPr>
            </a:lvl4pPr>
            <a:lvl5pPr marL="1725373" indent="0">
              <a:buNone/>
              <a:defRPr sz="1509">
                <a:solidFill>
                  <a:schemeClr val="tx1">
                    <a:tint val="75000"/>
                  </a:schemeClr>
                </a:solidFill>
              </a:defRPr>
            </a:lvl5pPr>
            <a:lvl6pPr marL="2156716" indent="0">
              <a:buNone/>
              <a:defRPr sz="1509">
                <a:solidFill>
                  <a:schemeClr val="tx1">
                    <a:tint val="75000"/>
                  </a:schemeClr>
                </a:solidFill>
              </a:defRPr>
            </a:lvl6pPr>
            <a:lvl7pPr marL="2588059" indent="0">
              <a:buNone/>
              <a:defRPr sz="1509">
                <a:solidFill>
                  <a:schemeClr val="tx1">
                    <a:tint val="75000"/>
                  </a:schemeClr>
                </a:solidFill>
              </a:defRPr>
            </a:lvl7pPr>
            <a:lvl8pPr marL="3019403" indent="0">
              <a:buNone/>
              <a:defRPr sz="1509">
                <a:solidFill>
                  <a:schemeClr val="tx1">
                    <a:tint val="75000"/>
                  </a:schemeClr>
                </a:solidFill>
              </a:defRPr>
            </a:lvl8pPr>
            <a:lvl9pPr marL="3450746" indent="0">
              <a:buNone/>
              <a:defRPr sz="1509">
                <a:solidFill>
                  <a:schemeClr val="tx1">
                    <a:tint val="75000"/>
                  </a:schemeClr>
                </a:solidFill>
              </a:defRPr>
            </a:lvl9pPr>
          </a:lstStyle>
          <a:p>
            <a:pPr lvl="0"/>
            <a:r>
              <a:rPr lang="en-US" noProof="0"/>
              <a:t>Click to edit Master text styles</a:t>
            </a:r>
          </a:p>
        </p:txBody>
      </p:sp>
      <p:sp>
        <p:nvSpPr>
          <p:cNvPr id="8" name="TextBox 7"/>
          <p:cNvSpPr txBox="1"/>
          <p:nvPr/>
        </p:nvSpPr>
        <p:spPr>
          <a:xfrm>
            <a:off x="8536783" y="6477001"/>
            <a:ext cx="230981" cy="94321"/>
          </a:xfrm>
          <a:prstGeom prst="rect">
            <a:avLst/>
          </a:prstGeom>
          <a:noFill/>
        </p:spPr>
        <p:txBody>
          <a:bodyPr wrap="square" lIns="0" tIns="0" rIns="0" bIns="0" rtlCol="0">
            <a:spAutoFit/>
          </a:bodyPr>
          <a:lstStyle/>
          <a:p>
            <a:pPr algn="r">
              <a:spcBef>
                <a:spcPts val="566"/>
              </a:spcBef>
              <a:buSzPct val="100000"/>
              <a:buFont typeface="Arial"/>
              <a:buNone/>
            </a:pPr>
            <a:fld id="{C58DF478-B544-4ED8-9ED4-6A2648E2D233}" type="slidenum">
              <a:rPr lang="en-US" sz="613" smtClean="0">
                <a:solidFill>
                  <a:prstClr val="white"/>
                </a:solidFill>
              </a:rPr>
              <a:pPr algn="r">
                <a:spcBef>
                  <a:spcPts val="566"/>
                </a:spcBef>
                <a:buSzPct val="100000"/>
                <a:buFont typeface="Arial"/>
                <a:buNone/>
              </a:pPr>
              <a:t>‹#›</a:t>
            </a:fld>
            <a:endParaRPr lang="en-US" sz="613" dirty="0">
              <a:solidFill>
                <a:prstClr val="white"/>
              </a:solidFill>
            </a:endParaRPr>
          </a:p>
        </p:txBody>
      </p:sp>
    </p:spTree>
    <p:extLst>
      <p:ext uri="{BB962C8B-B14F-4D97-AF65-F5344CB8AC3E}">
        <p14:creationId xmlns:p14="http://schemas.microsoft.com/office/powerpoint/2010/main" xmlns="" val="302169753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hf hdr="0" dt="0"/>
  <p:extLst mod="1">
    <p:ext uri="{DCECCB84-F9BA-43D5-87BE-67443E8EF086}">
      <p15:sldGuideLst xmlns:p15="http://schemas.microsoft.com/office/powerpoint/2012/main" xmlns="">
        <p15:guide id="1" orient="horz" pos="238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p:cSld name="Divider - Deloitte dark green">
    <p:bg bwMode="gray">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gray">
          <a:xfrm>
            <a:off x="376238" y="1705670"/>
            <a:ext cx="7905750" cy="1592403"/>
          </a:xfrm>
        </p:spPr>
        <p:txBody>
          <a:bodyPr anchor="b"/>
          <a:lstStyle>
            <a:lvl1pPr>
              <a:lnSpc>
                <a:spcPct val="95000"/>
              </a:lnSpc>
              <a:defRPr sz="3336" b="1">
                <a:solidFill>
                  <a:schemeClr val="bg1"/>
                </a:solidFill>
                <a:latin typeface="+mj-lt"/>
                <a:ea typeface="Open Sans" panose="020B0606030504020204" pitchFamily="34" charset="0"/>
                <a:cs typeface="Open Sans" panose="020B0606030504020204" pitchFamily="34" charset="0"/>
              </a:defRPr>
            </a:lvl1pPr>
          </a:lstStyle>
          <a:p>
            <a:r>
              <a:rPr lang="en-US" noProof="0"/>
              <a:t>Click to edit Master title style</a:t>
            </a:r>
            <a:endParaRPr lang="en-US" noProof="0" dirty="0"/>
          </a:p>
        </p:txBody>
      </p:sp>
      <p:sp>
        <p:nvSpPr>
          <p:cNvPr id="3" name="Text Placeholder 2"/>
          <p:cNvSpPr>
            <a:spLocks noGrp="1"/>
          </p:cNvSpPr>
          <p:nvPr>
            <p:ph type="body" idx="1"/>
          </p:nvPr>
        </p:nvSpPr>
        <p:spPr bwMode="gray">
          <a:xfrm>
            <a:off x="376238" y="3429001"/>
            <a:ext cx="7908050" cy="1566532"/>
          </a:xfrm>
        </p:spPr>
        <p:txBody>
          <a:bodyPr lIns="0" tIns="0" rIns="0" bIns="0">
            <a:noAutofit/>
          </a:bodyPr>
          <a:lstStyle>
            <a:lvl1pPr marL="0" indent="0">
              <a:lnSpc>
                <a:spcPct val="95000"/>
              </a:lnSpc>
              <a:spcAft>
                <a:spcPts val="0"/>
              </a:spcAft>
              <a:buNone/>
              <a:defRPr sz="3336">
                <a:solidFill>
                  <a:schemeClr val="bg1"/>
                </a:solidFill>
              </a:defRPr>
            </a:lvl1pPr>
            <a:lvl2pPr marL="431343" indent="0">
              <a:buNone/>
              <a:defRPr sz="1887">
                <a:solidFill>
                  <a:schemeClr val="tx1">
                    <a:tint val="75000"/>
                  </a:schemeClr>
                </a:solidFill>
              </a:defRPr>
            </a:lvl2pPr>
            <a:lvl3pPr marL="862686" indent="0">
              <a:buNone/>
              <a:defRPr sz="1698">
                <a:solidFill>
                  <a:schemeClr val="tx1">
                    <a:tint val="75000"/>
                  </a:schemeClr>
                </a:solidFill>
              </a:defRPr>
            </a:lvl3pPr>
            <a:lvl4pPr marL="1294029" indent="0">
              <a:buNone/>
              <a:defRPr sz="1509">
                <a:solidFill>
                  <a:schemeClr val="tx1">
                    <a:tint val="75000"/>
                  </a:schemeClr>
                </a:solidFill>
              </a:defRPr>
            </a:lvl4pPr>
            <a:lvl5pPr marL="1725373" indent="0">
              <a:buNone/>
              <a:defRPr sz="1509">
                <a:solidFill>
                  <a:schemeClr val="tx1">
                    <a:tint val="75000"/>
                  </a:schemeClr>
                </a:solidFill>
              </a:defRPr>
            </a:lvl5pPr>
            <a:lvl6pPr marL="2156716" indent="0">
              <a:buNone/>
              <a:defRPr sz="1509">
                <a:solidFill>
                  <a:schemeClr val="tx1">
                    <a:tint val="75000"/>
                  </a:schemeClr>
                </a:solidFill>
              </a:defRPr>
            </a:lvl6pPr>
            <a:lvl7pPr marL="2588059" indent="0">
              <a:buNone/>
              <a:defRPr sz="1509">
                <a:solidFill>
                  <a:schemeClr val="tx1">
                    <a:tint val="75000"/>
                  </a:schemeClr>
                </a:solidFill>
              </a:defRPr>
            </a:lvl7pPr>
            <a:lvl8pPr marL="3019403" indent="0">
              <a:buNone/>
              <a:defRPr sz="1509">
                <a:solidFill>
                  <a:schemeClr val="tx1">
                    <a:tint val="75000"/>
                  </a:schemeClr>
                </a:solidFill>
              </a:defRPr>
            </a:lvl8pPr>
            <a:lvl9pPr marL="3450746" indent="0">
              <a:buNone/>
              <a:defRPr sz="1509">
                <a:solidFill>
                  <a:schemeClr val="tx1">
                    <a:tint val="75000"/>
                  </a:schemeClr>
                </a:solidFill>
              </a:defRPr>
            </a:lvl9pPr>
          </a:lstStyle>
          <a:p>
            <a:pPr lvl="0"/>
            <a:r>
              <a:rPr lang="en-US" noProof="0"/>
              <a:t>Click to edit Master text styles</a:t>
            </a:r>
          </a:p>
        </p:txBody>
      </p:sp>
      <p:sp>
        <p:nvSpPr>
          <p:cNvPr id="13" name="TextBox 12"/>
          <p:cNvSpPr txBox="1"/>
          <p:nvPr/>
        </p:nvSpPr>
        <p:spPr>
          <a:xfrm>
            <a:off x="4751389" y="6477001"/>
            <a:ext cx="3672420" cy="188641"/>
          </a:xfrm>
          <a:prstGeom prst="rect">
            <a:avLst/>
          </a:prstGeom>
          <a:noFill/>
        </p:spPr>
        <p:txBody>
          <a:bodyPr wrap="square" lIns="0" tIns="0" rIns="0" bIns="0" rtlCol="0">
            <a:spAutoFit/>
          </a:bodyPr>
          <a:lstStyle/>
          <a:p>
            <a:pPr algn="r">
              <a:buSzPct val="100000"/>
              <a:buFont typeface="Arial"/>
              <a:buNone/>
            </a:pPr>
            <a:r>
              <a:rPr lang="en-US" sz="613" dirty="0">
                <a:solidFill>
                  <a:prstClr val="white"/>
                </a:solidFill>
              </a:rPr>
              <a:t>Presentation title</a:t>
            </a:r>
            <a:br>
              <a:rPr lang="en-US" sz="613" dirty="0">
                <a:solidFill>
                  <a:prstClr val="white"/>
                </a:solidFill>
              </a:rPr>
            </a:br>
            <a:r>
              <a:rPr lang="en-US" sz="613" dirty="0">
                <a:solidFill>
                  <a:prstClr val="white"/>
                </a:solidFill>
              </a:rPr>
              <a:t>[To edit, click View &gt; Slide Master &gt; Slide Master]</a:t>
            </a:r>
          </a:p>
        </p:txBody>
      </p:sp>
      <p:sp>
        <p:nvSpPr>
          <p:cNvPr id="15" name="TextBox 14"/>
          <p:cNvSpPr txBox="1"/>
          <p:nvPr/>
        </p:nvSpPr>
        <p:spPr>
          <a:xfrm>
            <a:off x="8536783" y="6477001"/>
            <a:ext cx="230981" cy="94321"/>
          </a:xfrm>
          <a:prstGeom prst="rect">
            <a:avLst/>
          </a:prstGeom>
          <a:noFill/>
        </p:spPr>
        <p:txBody>
          <a:bodyPr wrap="square" lIns="0" tIns="0" rIns="0" bIns="0" rtlCol="0">
            <a:spAutoFit/>
          </a:bodyPr>
          <a:lstStyle/>
          <a:p>
            <a:pPr algn="r">
              <a:spcBef>
                <a:spcPts val="566"/>
              </a:spcBef>
              <a:buSzPct val="100000"/>
              <a:buFont typeface="Arial"/>
              <a:buNone/>
            </a:pPr>
            <a:fld id="{C58DF478-B544-4ED8-9ED4-6A2648E2D233}" type="slidenum">
              <a:rPr lang="en-US" sz="613" smtClean="0">
                <a:solidFill>
                  <a:prstClr val="white"/>
                </a:solidFill>
              </a:rPr>
              <a:pPr algn="r">
                <a:spcBef>
                  <a:spcPts val="566"/>
                </a:spcBef>
                <a:buSzPct val="100000"/>
                <a:buFont typeface="Arial"/>
                <a:buNone/>
              </a:pPr>
              <a:t>‹#›</a:t>
            </a:fld>
            <a:endParaRPr lang="en-US" sz="613" dirty="0">
              <a:solidFill>
                <a:prstClr val="white"/>
              </a:solidFill>
            </a:endParaRPr>
          </a:p>
        </p:txBody>
      </p:sp>
    </p:spTree>
    <p:extLst>
      <p:ext uri="{BB962C8B-B14F-4D97-AF65-F5344CB8AC3E}">
        <p14:creationId xmlns:p14="http://schemas.microsoft.com/office/powerpoint/2010/main" xmlns="" val="302780980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hf hdr="0" dt="0"/>
  <p:extLst mod="1">
    <p:ext uri="{DCECCB84-F9BA-43D5-87BE-67443E8EF086}">
      <p15:sldGuideLst xmlns:p15="http://schemas.microsoft.com/office/powerpoint/2012/main" xmlns="">
        <p15:guide id="1" orient="horz" pos="2382">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Divider - Deloitte blue">
    <p:bg bwMode="gray">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gray">
          <a:xfrm>
            <a:off x="376238" y="1705670"/>
            <a:ext cx="7905750" cy="1592403"/>
          </a:xfrm>
        </p:spPr>
        <p:txBody>
          <a:bodyPr anchor="b"/>
          <a:lstStyle>
            <a:lvl1pPr>
              <a:lnSpc>
                <a:spcPct val="95000"/>
              </a:lnSpc>
              <a:defRPr sz="3336" b="1">
                <a:solidFill>
                  <a:schemeClr val="bg1"/>
                </a:solidFill>
                <a:latin typeface="+mj-lt"/>
                <a:ea typeface="Open Sans" panose="020B0606030504020204" pitchFamily="34" charset="0"/>
                <a:cs typeface="Open Sans" panose="020B0606030504020204" pitchFamily="34" charset="0"/>
              </a:defRPr>
            </a:lvl1pPr>
          </a:lstStyle>
          <a:p>
            <a:r>
              <a:rPr lang="en-US" noProof="0"/>
              <a:t>Click to edit Master title style</a:t>
            </a:r>
            <a:endParaRPr lang="en-US" noProof="0" dirty="0"/>
          </a:p>
        </p:txBody>
      </p:sp>
      <p:sp>
        <p:nvSpPr>
          <p:cNvPr id="3" name="Text Placeholder 2"/>
          <p:cNvSpPr>
            <a:spLocks noGrp="1"/>
          </p:cNvSpPr>
          <p:nvPr>
            <p:ph type="body" idx="1"/>
          </p:nvPr>
        </p:nvSpPr>
        <p:spPr bwMode="gray">
          <a:xfrm>
            <a:off x="376238" y="3429001"/>
            <a:ext cx="7905750" cy="1566532"/>
          </a:xfrm>
        </p:spPr>
        <p:txBody>
          <a:bodyPr lIns="0" tIns="0" rIns="0" bIns="0">
            <a:noAutofit/>
          </a:bodyPr>
          <a:lstStyle>
            <a:lvl1pPr marL="0" indent="0">
              <a:lnSpc>
                <a:spcPct val="95000"/>
              </a:lnSpc>
              <a:spcAft>
                <a:spcPts val="0"/>
              </a:spcAft>
              <a:buNone/>
              <a:defRPr sz="3336">
                <a:solidFill>
                  <a:schemeClr val="bg1"/>
                </a:solidFill>
              </a:defRPr>
            </a:lvl1pPr>
            <a:lvl2pPr marL="431343" indent="0">
              <a:buNone/>
              <a:defRPr sz="1887">
                <a:solidFill>
                  <a:schemeClr val="tx1">
                    <a:tint val="75000"/>
                  </a:schemeClr>
                </a:solidFill>
              </a:defRPr>
            </a:lvl2pPr>
            <a:lvl3pPr marL="862686" indent="0">
              <a:buNone/>
              <a:defRPr sz="1698">
                <a:solidFill>
                  <a:schemeClr val="tx1">
                    <a:tint val="75000"/>
                  </a:schemeClr>
                </a:solidFill>
              </a:defRPr>
            </a:lvl3pPr>
            <a:lvl4pPr marL="1294029" indent="0">
              <a:buNone/>
              <a:defRPr sz="1509">
                <a:solidFill>
                  <a:schemeClr val="tx1">
                    <a:tint val="75000"/>
                  </a:schemeClr>
                </a:solidFill>
              </a:defRPr>
            </a:lvl4pPr>
            <a:lvl5pPr marL="1725373" indent="0">
              <a:buNone/>
              <a:defRPr sz="1509">
                <a:solidFill>
                  <a:schemeClr val="tx1">
                    <a:tint val="75000"/>
                  </a:schemeClr>
                </a:solidFill>
              </a:defRPr>
            </a:lvl5pPr>
            <a:lvl6pPr marL="2156716" indent="0">
              <a:buNone/>
              <a:defRPr sz="1509">
                <a:solidFill>
                  <a:schemeClr val="tx1">
                    <a:tint val="75000"/>
                  </a:schemeClr>
                </a:solidFill>
              </a:defRPr>
            </a:lvl6pPr>
            <a:lvl7pPr marL="2588059" indent="0">
              <a:buNone/>
              <a:defRPr sz="1509">
                <a:solidFill>
                  <a:schemeClr val="tx1">
                    <a:tint val="75000"/>
                  </a:schemeClr>
                </a:solidFill>
              </a:defRPr>
            </a:lvl7pPr>
            <a:lvl8pPr marL="3019403" indent="0">
              <a:buNone/>
              <a:defRPr sz="1509">
                <a:solidFill>
                  <a:schemeClr val="tx1">
                    <a:tint val="75000"/>
                  </a:schemeClr>
                </a:solidFill>
              </a:defRPr>
            </a:lvl8pPr>
            <a:lvl9pPr marL="3450746" indent="0">
              <a:buNone/>
              <a:defRPr sz="1509">
                <a:solidFill>
                  <a:schemeClr val="tx1">
                    <a:tint val="75000"/>
                  </a:schemeClr>
                </a:solidFill>
              </a:defRPr>
            </a:lvl9pPr>
          </a:lstStyle>
          <a:p>
            <a:pPr lvl="0"/>
            <a:r>
              <a:rPr lang="en-US" noProof="0"/>
              <a:t>Click to edit Master text styles</a:t>
            </a:r>
          </a:p>
        </p:txBody>
      </p:sp>
      <p:sp>
        <p:nvSpPr>
          <p:cNvPr id="12" name="TextBox 11"/>
          <p:cNvSpPr txBox="1"/>
          <p:nvPr/>
        </p:nvSpPr>
        <p:spPr>
          <a:xfrm>
            <a:off x="8536783" y="6477001"/>
            <a:ext cx="230981" cy="94321"/>
          </a:xfrm>
          <a:prstGeom prst="rect">
            <a:avLst/>
          </a:prstGeom>
          <a:noFill/>
        </p:spPr>
        <p:txBody>
          <a:bodyPr wrap="square" lIns="0" tIns="0" rIns="0" bIns="0" rtlCol="0">
            <a:spAutoFit/>
          </a:bodyPr>
          <a:lstStyle/>
          <a:p>
            <a:pPr algn="r">
              <a:spcBef>
                <a:spcPts val="566"/>
              </a:spcBef>
              <a:buSzPct val="100000"/>
              <a:buFont typeface="Arial"/>
              <a:buNone/>
            </a:pPr>
            <a:fld id="{C58DF478-B544-4ED8-9ED4-6A2648E2D233}" type="slidenum">
              <a:rPr lang="en-US" sz="613" smtClean="0">
                <a:solidFill>
                  <a:prstClr val="white"/>
                </a:solidFill>
              </a:rPr>
              <a:pPr algn="r">
                <a:spcBef>
                  <a:spcPts val="566"/>
                </a:spcBef>
                <a:buSzPct val="100000"/>
                <a:buFont typeface="Arial"/>
                <a:buNone/>
              </a:pPr>
              <a:t>‹#›</a:t>
            </a:fld>
            <a:endParaRPr lang="en-US" sz="613" dirty="0">
              <a:solidFill>
                <a:prstClr val="white"/>
              </a:solidFill>
            </a:endParaRPr>
          </a:p>
        </p:txBody>
      </p:sp>
    </p:spTree>
    <p:extLst>
      <p:ext uri="{BB962C8B-B14F-4D97-AF65-F5344CB8AC3E}">
        <p14:creationId xmlns:p14="http://schemas.microsoft.com/office/powerpoint/2010/main" xmlns="" val="225955261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hf hdr="0" dt="0"/>
  <p:extLst mod="1">
    <p:ext uri="{DCECCB84-F9BA-43D5-87BE-67443E8EF086}">
      <p15:sldGuideLst xmlns:p15="http://schemas.microsoft.com/office/powerpoint/2012/main" xmlns="">
        <p15:guide id="1" orient="horz" pos="2382">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p:cSld name="Divider - Deloitte dark blue">
    <p:bg bwMode="gray">
      <p:bgPr>
        <a:solidFill>
          <a:schemeClr val="accent4"/>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gray">
          <a:xfrm>
            <a:off x="376238" y="1705670"/>
            <a:ext cx="7905750" cy="1592403"/>
          </a:xfrm>
        </p:spPr>
        <p:txBody>
          <a:bodyPr anchor="b"/>
          <a:lstStyle>
            <a:lvl1pPr>
              <a:lnSpc>
                <a:spcPct val="95000"/>
              </a:lnSpc>
              <a:defRPr sz="3336" b="1">
                <a:solidFill>
                  <a:schemeClr val="bg1"/>
                </a:solidFill>
                <a:latin typeface="+mj-lt"/>
                <a:ea typeface="Open Sans" panose="020B0606030504020204" pitchFamily="34" charset="0"/>
                <a:cs typeface="Open Sans" panose="020B0606030504020204" pitchFamily="34" charset="0"/>
              </a:defRPr>
            </a:lvl1pPr>
          </a:lstStyle>
          <a:p>
            <a:r>
              <a:rPr lang="en-US" noProof="0"/>
              <a:t>Click to edit Master title style</a:t>
            </a:r>
            <a:endParaRPr lang="en-US" noProof="0" dirty="0"/>
          </a:p>
        </p:txBody>
      </p:sp>
      <p:sp>
        <p:nvSpPr>
          <p:cNvPr id="3" name="Text Placeholder 2"/>
          <p:cNvSpPr>
            <a:spLocks noGrp="1"/>
          </p:cNvSpPr>
          <p:nvPr>
            <p:ph type="body" idx="1"/>
          </p:nvPr>
        </p:nvSpPr>
        <p:spPr bwMode="gray">
          <a:xfrm>
            <a:off x="376238" y="3429001"/>
            <a:ext cx="7905750" cy="1566532"/>
          </a:xfrm>
        </p:spPr>
        <p:txBody>
          <a:bodyPr lIns="0" tIns="0" rIns="0" bIns="0">
            <a:noAutofit/>
          </a:bodyPr>
          <a:lstStyle>
            <a:lvl1pPr marL="0" indent="0">
              <a:lnSpc>
                <a:spcPct val="95000"/>
              </a:lnSpc>
              <a:spcAft>
                <a:spcPts val="0"/>
              </a:spcAft>
              <a:buNone/>
              <a:defRPr sz="3336">
                <a:solidFill>
                  <a:schemeClr val="bg1"/>
                </a:solidFill>
              </a:defRPr>
            </a:lvl1pPr>
            <a:lvl2pPr marL="431343" indent="0">
              <a:buNone/>
              <a:defRPr sz="1887">
                <a:solidFill>
                  <a:schemeClr val="tx1">
                    <a:tint val="75000"/>
                  </a:schemeClr>
                </a:solidFill>
              </a:defRPr>
            </a:lvl2pPr>
            <a:lvl3pPr marL="862686" indent="0">
              <a:buNone/>
              <a:defRPr sz="1698">
                <a:solidFill>
                  <a:schemeClr val="tx1">
                    <a:tint val="75000"/>
                  </a:schemeClr>
                </a:solidFill>
              </a:defRPr>
            </a:lvl3pPr>
            <a:lvl4pPr marL="1294029" indent="0">
              <a:buNone/>
              <a:defRPr sz="1509">
                <a:solidFill>
                  <a:schemeClr val="tx1">
                    <a:tint val="75000"/>
                  </a:schemeClr>
                </a:solidFill>
              </a:defRPr>
            </a:lvl4pPr>
            <a:lvl5pPr marL="1725373" indent="0">
              <a:buNone/>
              <a:defRPr sz="1509">
                <a:solidFill>
                  <a:schemeClr val="tx1">
                    <a:tint val="75000"/>
                  </a:schemeClr>
                </a:solidFill>
              </a:defRPr>
            </a:lvl5pPr>
            <a:lvl6pPr marL="2156716" indent="0">
              <a:buNone/>
              <a:defRPr sz="1509">
                <a:solidFill>
                  <a:schemeClr val="tx1">
                    <a:tint val="75000"/>
                  </a:schemeClr>
                </a:solidFill>
              </a:defRPr>
            </a:lvl6pPr>
            <a:lvl7pPr marL="2588059" indent="0">
              <a:buNone/>
              <a:defRPr sz="1509">
                <a:solidFill>
                  <a:schemeClr val="tx1">
                    <a:tint val="75000"/>
                  </a:schemeClr>
                </a:solidFill>
              </a:defRPr>
            </a:lvl7pPr>
            <a:lvl8pPr marL="3019403" indent="0">
              <a:buNone/>
              <a:defRPr sz="1509">
                <a:solidFill>
                  <a:schemeClr val="tx1">
                    <a:tint val="75000"/>
                  </a:schemeClr>
                </a:solidFill>
              </a:defRPr>
            </a:lvl8pPr>
            <a:lvl9pPr marL="3450746" indent="0">
              <a:buNone/>
              <a:defRPr sz="1509">
                <a:solidFill>
                  <a:schemeClr val="tx1">
                    <a:tint val="75000"/>
                  </a:schemeClr>
                </a:solidFill>
              </a:defRPr>
            </a:lvl9pPr>
          </a:lstStyle>
          <a:p>
            <a:pPr lvl="0"/>
            <a:r>
              <a:rPr lang="en-US" noProof="0"/>
              <a:t>Click to edit Master text styles</a:t>
            </a:r>
          </a:p>
        </p:txBody>
      </p:sp>
      <p:sp>
        <p:nvSpPr>
          <p:cNvPr id="10" name="TextBox 9"/>
          <p:cNvSpPr txBox="1"/>
          <p:nvPr/>
        </p:nvSpPr>
        <p:spPr>
          <a:xfrm>
            <a:off x="4751389" y="6477001"/>
            <a:ext cx="3672420" cy="188641"/>
          </a:xfrm>
          <a:prstGeom prst="rect">
            <a:avLst/>
          </a:prstGeom>
          <a:noFill/>
        </p:spPr>
        <p:txBody>
          <a:bodyPr wrap="square" lIns="0" tIns="0" rIns="0" bIns="0" rtlCol="0">
            <a:spAutoFit/>
          </a:bodyPr>
          <a:lstStyle/>
          <a:p>
            <a:pPr algn="r">
              <a:buSzPct val="100000"/>
              <a:buFont typeface="Arial"/>
              <a:buNone/>
            </a:pPr>
            <a:r>
              <a:rPr lang="en-US" sz="613" dirty="0">
                <a:solidFill>
                  <a:prstClr val="white"/>
                </a:solidFill>
              </a:rPr>
              <a:t>Presentation title</a:t>
            </a:r>
            <a:br>
              <a:rPr lang="en-US" sz="613" dirty="0">
                <a:solidFill>
                  <a:prstClr val="white"/>
                </a:solidFill>
              </a:rPr>
            </a:br>
            <a:r>
              <a:rPr lang="en-US" sz="613" dirty="0">
                <a:solidFill>
                  <a:prstClr val="white"/>
                </a:solidFill>
              </a:rPr>
              <a:t>[To edit, click View &gt; Slide Master &gt; Slide Master]</a:t>
            </a:r>
          </a:p>
        </p:txBody>
      </p:sp>
      <p:sp>
        <p:nvSpPr>
          <p:cNvPr id="12" name="TextBox 11"/>
          <p:cNvSpPr txBox="1"/>
          <p:nvPr/>
        </p:nvSpPr>
        <p:spPr>
          <a:xfrm>
            <a:off x="8536783" y="6477001"/>
            <a:ext cx="230981" cy="94321"/>
          </a:xfrm>
          <a:prstGeom prst="rect">
            <a:avLst/>
          </a:prstGeom>
          <a:noFill/>
        </p:spPr>
        <p:txBody>
          <a:bodyPr wrap="square" lIns="0" tIns="0" rIns="0" bIns="0" rtlCol="0">
            <a:spAutoFit/>
          </a:bodyPr>
          <a:lstStyle/>
          <a:p>
            <a:pPr algn="r">
              <a:spcBef>
                <a:spcPts val="566"/>
              </a:spcBef>
              <a:buSzPct val="100000"/>
              <a:buFont typeface="Arial"/>
              <a:buNone/>
            </a:pPr>
            <a:fld id="{C58DF478-B544-4ED8-9ED4-6A2648E2D233}" type="slidenum">
              <a:rPr lang="en-US" sz="613" smtClean="0">
                <a:solidFill>
                  <a:prstClr val="white"/>
                </a:solidFill>
              </a:rPr>
              <a:pPr algn="r">
                <a:spcBef>
                  <a:spcPts val="566"/>
                </a:spcBef>
                <a:buSzPct val="100000"/>
                <a:buFont typeface="Arial"/>
                <a:buNone/>
              </a:pPr>
              <a:t>‹#›</a:t>
            </a:fld>
            <a:endParaRPr lang="en-US" sz="613" dirty="0">
              <a:solidFill>
                <a:prstClr val="white"/>
              </a:solidFill>
            </a:endParaRPr>
          </a:p>
        </p:txBody>
      </p:sp>
    </p:spTree>
    <p:extLst>
      <p:ext uri="{BB962C8B-B14F-4D97-AF65-F5344CB8AC3E}">
        <p14:creationId xmlns:p14="http://schemas.microsoft.com/office/powerpoint/2010/main" xmlns="" val="242326239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hf hdr="0" dt="0"/>
  <p:extLst mod="1">
    <p:ext uri="{DCECCB84-F9BA-43D5-87BE-67443E8EF086}">
      <p15:sldGuideLst xmlns:p15="http://schemas.microsoft.com/office/powerpoint/2012/main" xmlns="">
        <p15:guide id="1" orient="horz" pos="2382">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p:cSld name="Divider - Deloitte black">
    <p:bg bwMode="gray">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gray">
          <a:xfrm>
            <a:off x="376238" y="1705670"/>
            <a:ext cx="7905750" cy="1592403"/>
          </a:xfrm>
        </p:spPr>
        <p:txBody>
          <a:bodyPr anchor="b"/>
          <a:lstStyle>
            <a:lvl1pPr>
              <a:lnSpc>
                <a:spcPct val="95000"/>
              </a:lnSpc>
              <a:defRPr sz="3336" b="1">
                <a:solidFill>
                  <a:schemeClr val="bg1"/>
                </a:solidFill>
                <a:latin typeface="+mj-lt"/>
                <a:ea typeface="Open Sans" panose="020B0606030504020204" pitchFamily="34" charset="0"/>
                <a:cs typeface="Open Sans" panose="020B0606030504020204" pitchFamily="34" charset="0"/>
              </a:defRPr>
            </a:lvl1pPr>
          </a:lstStyle>
          <a:p>
            <a:r>
              <a:rPr lang="en-US" noProof="0"/>
              <a:t>Click to edit Master title style</a:t>
            </a:r>
            <a:endParaRPr lang="en-US" noProof="0" dirty="0"/>
          </a:p>
        </p:txBody>
      </p:sp>
      <p:sp>
        <p:nvSpPr>
          <p:cNvPr id="3" name="Text Placeholder 2"/>
          <p:cNvSpPr>
            <a:spLocks noGrp="1"/>
          </p:cNvSpPr>
          <p:nvPr>
            <p:ph type="body" idx="1"/>
          </p:nvPr>
        </p:nvSpPr>
        <p:spPr bwMode="gray">
          <a:xfrm>
            <a:off x="376238" y="3429001"/>
            <a:ext cx="7905750" cy="1566532"/>
          </a:xfrm>
        </p:spPr>
        <p:txBody>
          <a:bodyPr lIns="0" tIns="0" rIns="0" bIns="0">
            <a:noAutofit/>
          </a:bodyPr>
          <a:lstStyle>
            <a:lvl1pPr marL="0" indent="0">
              <a:lnSpc>
                <a:spcPct val="95000"/>
              </a:lnSpc>
              <a:spcAft>
                <a:spcPts val="0"/>
              </a:spcAft>
              <a:buNone/>
              <a:defRPr sz="3336">
                <a:solidFill>
                  <a:schemeClr val="bg1"/>
                </a:solidFill>
              </a:defRPr>
            </a:lvl1pPr>
            <a:lvl2pPr marL="431343" indent="0">
              <a:buNone/>
              <a:defRPr sz="1887">
                <a:solidFill>
                  <a:schemeClr val="tx1">
                    <a:tint val="75000"/>
                  </a:schemeClr>
                </a:solidFill>
              </a:defRPr>
            </a:lvl2pPr>
            <a:lvl3pPr marL="862686" indent="0">
              <a:buNone/>
              <a:defRPr sz="1698">
                <a:solidFill>
                  <a:schemeClr val="tx1">
                    <a:tint val="75000"/>
                  </a:schemeClr>
                </a:solidFill>
              </a:defRPr>
            </a:lvl3pPr>
            <a:lvl4pPr marL="1294029" indent="0">
              <a:buNone/>
              <a:defRPr sz="1509">
                <a:solidFill>
                  <a:schemeClr val="tx1">
                    <a:tint val="75000"/>
                  </a:schemeClr>
                </a:solidFill>
              </a:defRPr>
            </a:lvl4pPr>
            <a:lvl5pPr marL="1725373" indent="0">
              <a:buNone/>
              <a:defRPr sz="1509">
                <a:solidFill>
                  <a:schemeClr val="tx1">
                    <a:tint val="75000"/>
                  </a:schemeClr>
                </a:solidFill>
              </a:defRPr>
            </a:lvl5pPr>
            <a:lvl6pPr marL="2156716" indent="0">
              <a:buNone/>
              <a:defRPr sz="1509">
                <a:solidFill>
                  <a:schemeClr val="tx1">
                    <a:tint val="75000"/>
                  </a:schemeClr>
                </a:solidFill>
              </a:defRPr>
            </a:lvl6pPr>
            <a:lvl7pPr marL="2588059" indent="0">
              <a:buNone/>
              <a:defRPr sz="1509">
                <a:solidFill>
                  <a:schemeClr val="tx1">
                    <a:tint val="75000"/>
                  </a:schemeClr>
                </a:solidFill>
              </a:defRPr>
            </a:lvl7pPr>
            <a:lvl8pPr marL="3019403" indent="0">
              <a:buNone/>
              <a:defRPr sz="1509">
                <a:solidFill>
                  <a:schemeClr val="tx1">
                    <a:tint val="75000"/>
                  </a:schemeClr>
                </a:solidFill>
              </a:defRPr>
            </a:lvl8pPr>
            <a:lvl9pPr marL="3450746" indent="0">
              <a:buNone/>
              <a:defRPr sz="1509">
                <a:solidFill>
                  <a:schemeClr val="tx1">
                    <a:tint val="75000"/>
                  </a:schemeClr>
                </a:solidFill>
              </a:defRPr>
            </a:lvl9pPr>
          </a:lstStyle>
          <a:p>
            <a:pPr lvl="0"/>
            <a:r>
              <a:rPr lang="en-US" noProof="0"/>
              <a:t>Click to edit Master text styles</a:t>
            </a:r>
          </a:p>
        </p:txBody>
      </p:sp>
      <p:sp>
        <p:nvSpPr>
          <p:cNvPr id="10" name="TextBox 9"/>
          <p:cNvSpPr txBox="1"/>
          <p:nvPr/>
        </p:nvSpPr>
        <p:spPr>
          <a:xfrm>
            <a:off x="4751389" y="6477001"/>
            <a:ext cx="3672420" cy="188641"/>
          </a:xfrm>
          <a:prstGeom prst="rect">
            <a:avLst/>
          </a:prstGeom>
          <a:noFill/>
        </p:spPr>
        <p:txBody>
          <a:bodyPr wrap="square" lIns="0" tIns="0" rIns="0" bIns="0" rtlCol="0">
            <a:spAutoFit/>
          </a:bodyPr>
          <a:lstStyle/>
          <a:p>
            <a:pPr algn="r">
              <a:buSzPct val="100000"/>
              <a:buFont typeface="Arial"/>
              <a:buNone/>
            </a:pPr>
            <a:r>
              <a:rPr lang="en-US" sz="613" dirty="0">
                <a:solidFill>
                  <a:prstClr val="white"/>
                </a:solidFill>
              </a:rPr>
              <a:t>Presentation title</a:t>
            </a:r>
            <a:br>
              <a:rPr lang="en-US" sz="613" dirty="0">
                <a:solidFill>
                  <a:prstClr val="white"/>
                </a:solidFill>
              </a:rPr>
            </a:br>
            <a:r>
              <a:rPr lang="en-US" sz="613" dirty="0">
                <a:solidFill>
                  <a:prstClr val="white"/>
                </a:solidFill>
              </a:rPr>
              <a:t>[To edit, click View &gt; Slide Master &gt; Slide Master]</a:t>
            </a:r>
          </a:p>
        </p:txBody>
      </p:sp>
      <p:sp>
        <p:nvSpPr>
          <p:cNvPr id="12" name="TextBox 11"/>
          <p:cNvSpPr txBox="1"/>
          <p:nvPr/>
        </p:nvSpPr>
        <p:spPr>
          <a:xfrm>
            <a:off x="8536783" y="6477001"/>
            <a:ext cx="230981" cy="94321"/>
          </a:xfrm>
          <a:prstGeom prst="rect">
            <a:avLst/>
          </a:prstGeom>
          <a:noFill/>
        </p:spPr>
        <p:txBody>
          <a:bodyPr wrap="square" lIns="0" tIns="0" rIns="0" bIns="0" rtlCol="0">
            <a:spAutoFit/>
          </a:bodyPr>
          <a:lstStyle/>
          <a:p>
            <a:pPr algn="r">
              <a:spcBef>
                <a:spcPts val="566"/>
              </a:spcBef>
              <a:buSzPct val="100000"/>
              <a:buFont typeface="Arial"/>
              <a:buNone/>
            </a:pPr>
            <a:fld id="{C58DF478-B544-4ED8-9ED4-6A2648E2D233}" type="slidenum">
              <a:rPr lang="en-US" sz="613" smtClean="0">
                <a:solidFill>
                  <a:prstClr val="white"/>
                </a:solidFill>
              </a:rPr>
              <a:pPr algn="r">
                <a:spcBef>
                  <a:spcPts val="566"/>
                </a:spcBef>
                <a:buSzPct val="100000"/>
                <a:buFont typeface="Arial"/>
                <a:buNone/>
              </a:pPr>
              <a:t>‹#›</a:t>
            </a:fld>
            <a:endParaRPr lang="en-US" sz="613" dirty="0">
              <a:solidFill>
                <a:prstClr val="white"/>
              </a:solidFill>
            </a:endParaRPr>
          </a:p>
        </p:txBody>
      </p:sp>
    </p:spTree>
    <p:extLst>
      <p:ext uri="{BB962C8B-B14F-4D97-AF65-F5344CB8AC3E}">
        <p14:creationId xmlns:p14="http://schemas.microsoft.com/office/powerpoint/2010/main" xmlns="" val="231927413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hf hdr="0" dt="0"/>
  <p:extLst mod="1">
    <p:ext uri="{DCECCB84-F9BA-43D5-87BE-67443E8EF086}">
      <p15:sldGuideLst xmlns:p15="http://schemas.microsoft.com/office/powerpoint/2012/main" xmlns="">
        <p15:guide id="1" orient="horz" pos="2382">
          <p15:clr>
            <a:srgbClr val="FBAE40"/>
          </p15:clr>
        </p15:guide>
      </p15:sldGuideLst>
    </p:ext>
  </p:extLs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oleObject" Target="../embeddings/oleObject1.bin"/><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vmlDrawing" Target="../drawings/vmlDrawing1.v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theme" Target="../theme/theme1.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p:extLst/>
          </p:nvPr>
        </p:nvGraphicFramePr>
        <p:xfrm>
          <a:off x="1589" y="1589"/>
          <a:ext cx="1587" cy="1587"/>
        </p:xfrm>
        <a:graphic>
          <a:graphicData uri="http://schemas.openxmlformats.org/presentationml/2006/ole">
            <p:oleObj spid="_x0000_s18995" name="think-cell Slide" r:id="rId50" imgW="360" imgH="360" progId="">
              <p:embed/>
            </p:oleObj>
          </a:graphicData>
        </a:graphic>
      </p:graphicFrame>
      <p:sp>
        <p:nvSpPr>
          <p:cNvPr id="2" name="Title Placeholder 1"/>
          <p:cNvSpPr>
            <a:spLocks noGrp="1"/>
          </p:cNvSpPr>
          <p:nvPr>
            <p:ph type="title"/>
          </p:nvPr>
        </p:nvSpPr>
        <p:spPr bwMode="gray">
          <a:xfrm>
            <a:off x="376238" y="317501"/>
            <a:ext cx="8391525" cy="692150"/>
          </a:xfrm>
          <a:prstGeom prst="rect">
            <a:avLst/>
          </a:prstGeom>
        </p:spPr>
        <p:txBody>
          <a:bodyPr vert="horz" lIns="0" tIns="0" rIns="0" bIns="0" rtlCol="0" anchor="t" anchorCtr="0">
            <a:noAutofit/>
          </a:bodyPr>
          <a:lstStyle/>
          <a:p>
            <a:r>
              <a:rPr lang="en-US" noProof="0" dirty="0"/>
              <a:t>Click to edit Master title style</a:t>
            </a:r>
          </a:p>
        </p:txBody>
      </p:sp>
      <p:sp>
        <p:nvSpPr>
          <p:cNvPr id="19" name="Text Placeholder 18"/>
          <p:cNvSpPr>
            <a:spLocks noGrp="1"/>
          </p:cNvSpPr>
          <p:nvPr>
            <p:ph type="body" idx="1"/>
          </p:nvPr>
        </p:nvSpPr>
        <p:spPr>
          <a:xfrm>
            <a:off x="376238" y="1665290"/>
            <a:ext cx="8391525" cy="4716462"/>
          </a:xfrm>
          <a:prstGeom prst="rect">
            <a:avLst/>
          </a:prstGeom>
        </p:spPr>
        <p:txBody>
          <a:bodyPr vert="horz" lIns="0" tIns="0" rIns="0" bIns="0" rtlCol="0">
            <a:no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3" name="TextBox 2"/>
          <p:cNvSpPr txBox="1"/>
          <p:nvPr/>
        </p:nvSpPr>
        <p:spPr>
          <a:xfrm>
            <a:off x="8536783" y="6477001"/>
            <a:ext cx="230981" cy="100027"/>
          </a:xfrm>
          <a:prstGeom prst="rect">
            <a:avLst/>
          </a:prstGeom>
          <a:noFill/>
        </p:spPr>
        <p:txBody>
          <a:bodyPr wrap="square" lIns="0" tIns="0" rIns="0" bIns="0" rtlCol="0">
            <a:noAutofit/>
          </a:bodyPr>
          <a:lstStyle/>
          <a:p>
            <a:pPr algn="r">
              <a:spcBef>
                <a:spcPts val="566"/>
              </a:spcBef>
              <a:buSzPct val="100000"/>
              <a:buFont typeface="Arial"/>
              <a:buNone/>
            </a:pPr>
            <a:fld id="{C58DF478-B544-4ED8-9ED4-6A2648E2D233}" type="slidenum">
              <a:rPr lang="en-US" sz="599" smtClean="0">
                <a:solidFill>
                  <a:prstClr val="black"/>
                </a:solidFill>
              </a:rPr>
              <a:pPr algn="r">
                <a:spcBef>
                  <a:spcPts val="566"/>
                </a:spcBef>
                <a:buSzPct val="100000"/>
                <a:buFont typeface="Arial"/>
                <a:buNone/>
              </a:pPr>
              <a:t>‹#›</a:t>
            </a:fld>
            <a:endParaRPr lang="en-US" sz="599" dirty="0">
              <a:solidFill>
                <a:prstClr val="black"/>
              </a:solidFill>
            </a:endParaRPr>
          </a:p>
        </p:txBody>
      </p:sp>
    </p:spTree>
    <p:extLst>
      <p:ext uri="{BB962C8B-B14F-4D97-AF65-F5344CB8AC3E}">
        <p14:creationId xmlns:p14="http://schemas.microsoft.com/office/powerpoint/2010/main" xmlns="" val="189583894"/>
      </p:ext>
    </p:extLst>
  </p:cSld>
  <p:clrMap bg1="lt1" tx1="dk1" bg2="lt2" tx2="dk2" accent1="accent1" accent2="accent2" accent3="accent3" accent4="accent4" accent5="accent5" accent6="accent6" hlink="hlink" folHlink="folHlink"/>
  <p:sldLayoutIdLst>
    <p:sldLayoutId id="2147484365" r:id="rId1"/>
    <p:sldLayoutId id="2147484366" r:id="rId2"/>
    <p:sldLayoutId id="2147484367" r:id="rId3"/>
    <p:sldLayoutId id="2147484368" r:id="rId4"/>
    <p:sldLayoutId id="2147484369" r:id="rId5"/>
    <p:sldLayoutId id="2147484370" r:id="rId6"/>
    <p:sldLayoutId id="2147484371" r:id="rId7"/>
    <p:sldLayoutId id="2147484372" r:id="rId8"/>
    <p:sldLayoutId id="2147484373" r:id="rId9"/>
    <p:sldLayoutId id="2147484374" r:id="rId10"/>
    <p:sldLayoutId id="2147484375" r:id="rId11"/>
    <p:sldLayoutId id="2147484376" r:id="rId12"/>
    <p:sldLayoutId id="2147484377" r:id="rId13"/>
    <p:sldLayoutId id="2147484378" r:id="rId14"/>
    <p:sldLayoutId id="2147484379" r:id="rId15"/>
    <p:sldLayoutId id="2147484380" r:id="rId16"/>
    <p:sldLayoutId id="2147484381" r:id="rId17"/>
    <p:sldLayoutId id="2147484382" r:id="rId18"/>
    <p:sldLayoutId id="2147484383" r:id="rId19"/>
    <p:sldLayoutId id="2147484384" r:id="rId20"/>
    <p:sldLayoutId id="2147484385" r:id="rId21"/>
    <p:sldLayoutId id="2147484386" r:id="rId22"/>
    <p:sldLayoutId id="2147484387" r:id="rId23"/>
    <p:sldLayoutId id="2147484388" r:id="rId24"/>
    <p:sldLayoutId id="2147484389" r:id="rId25"/>
    <p:sldLayoutId id="2147484390" r:id="rId26"/>
    <p:sldLayoutId id="2147484391" r:id="rId27"/>
    <p:sldLayoutId id="2147484392" r:id="rId28"/>
    <p:sldLayoutId id="2147484393" r:id="rId29"/>
    <p:sldLayoutId id="2147484394" r:id="rId30"/>
    <p:sldLayoutId id="2147484395" r:id="rId31"/>
    <p:sldLayoutId id="2147484396" r:id="rId32"/>
    <p:sldLayoutId id="2147484397" r:id="rId33"/>
    <p:sldLayoutId id="2147484398" r:id="rId34"/>
    <p:sldLayoutId id="2147484399" r:id="rId35"/>
    <p:sldLayoutId id="2147484400" r:id="rId36"/>
    <p:sldLayoutId id="2147484401" r:id="rId37"/>
    <p:sldLayoutId id="2147484402" r:id="rId38"/>
    <p:sldLayoutId id="2147484403" r:id="rId39"/>
    <p:sldLayoutId id="2147484404" r:id="rId40"/>
    <p:sldLayoutId id="2147484406" r:id="rId41"/>
    <p:sldLayoutId id="2147484407" r:id="rId42"/>
    <p:sldLayoutId id="2147484409" r:id="rId43"/>
    <p:sldLayoutId id="2147484410" r:id="rId44"/>
    <p:sldLayoutId id="2147484416" r:id="rId45"/>
    <p:sldLayoutId id="2147484417" r:id="rId46"/>
    <p:sldLayoutId id="2147484418" r:id="rId47"/>
  </p:sldLayoutIdLst>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hf hdr="0" dt="0"/>
  <p:txStyles>
    <p:titleStyle>
      <a:lvl1pPr algn="l" defTabSz="862686" rtl="0" eaLnBrk="1" latinLnBrk="0" hangingPunct="1">
        <a:spcBef>
          <a:spcPct val="0"/>
        </a:spcBef>
        <a:buNone/>
        <a:defRPr sz="2000" kern="1200">
          <a:solidFill>
            <a:schemeClr val="tx1"/>
          </a:solidFill>
          <a:latin typeface="+mj-lt"/>
          <a:ea typeface="+mj-ea"/>
          <a:cs typeface="+mj-cs"/>
        </a:defRPr>
      </a:lvl1pPr>
    </p:titleStyle>
    <p:bodyStyle>
      <a:lvl1pPr marL="0" indent="0" algn="l" defTabSz="862686" rtl="0" eaLnBrk="1" latinLnBrk="0" hangingPunct="1">
        <a:spcBef>
          <a:spcPts val="0"/>
        </a:spcBef>
        <a:spcAft>
          <a:spcPts val="944"/>
        </a:spcAft>
        <a:buSzPct val="100000"/>
        <a:buFont typeface="Arial" panose="020B0604020202020204" pitchFamily="34" charset="0"/>
        <a:buNone/>
        <a:defRPr sz="856" b="0" kern="1200">
          <a:solidFill>
            <a:schemeClr val="tx1"/>
          </a:solidFill>
          <a:latin typeface="+mn-lt"/>
          <a:ea typeface="+mn-ea"/>
          <a:cs typeface="+mn-cs"/>
        </a:defRPr>
      </a:lvl1pPr>
      <a:lvl2pPr marL="0" indent="0" algn="l" defTabSz="862686" rtl="0" eaLnBrk="1" latinLnBrk="0" hangingPunct="1">
        <a:spcBef>
          <a:spcPts val="0"/>
        </a:spcBef>
        <a:spcAft>
          <a:spcPts val="944"/>
        </a:spcAft>
        <a:buClrTx/>
        <a:buSzPct val="100000"/>
        <a:buFont typeface="Arial"/>
        <a:buNone/>
        <a:defRPr lang="en-US" sz="856" b="1" kern="1200" dirty="0" smtClean="0">
          <a:solidFill>
            <a:schemeClr val="tx1"/>
          </a:solidFill>
          <a:latin typeface="+mn-lt"/>
          <a:ea typeface="+mn-ea"/>
          <a:cs typeface="+mn-cs"/>
        </a:defRPr>
      </a:lvl2pPr>
      <a:lvl3pPr marL="166424" indent="-166424" algn="l" defTabSz="862686" rtl="0" eaLnBrk="1" latinLnBrk="0" hangingPunct="1">
        <a:spcBef>
          <a:spcPts val="0"/>
        </a:spcBef>
        <a:spcAft>
          <a:spcPts val="944"/>
        </a:spcAft>
        <a:buClrTx/>
        <a:buSzPct val="100000"/>
        <a:buFont typeface="Arial" panose="020B0604020202020204" pitchFamily="34" charset="0"/>
        <a:buChar char="•"/>
        <a:defRPr lang="en-US" sz="856" kern="1200" dirty="0" smtClean="0">
          <a:solidFill>
            <a:schemeClr val="tx1"/>
          </a:solidFill>
          <a:latin typeface="+mn-lt"/>
          <a:ea typeface="+mn-ea"/>
          <a:cs typeface="+mn-cs"/>
        </a:defRPr>
      </a:lvl3pPr>
      <a:lvl4pPr marL="336244" indent="-166424" algn="l" defTabSz="862686" rtl="0" eaLnBrk="1" latinLnBrk="0" hangingPunct="1">
        <a:spcBef>
          <a:spcPts val="0"/>
        </a:spcBef>
        <a:spcAft>
          <a:spcPts val="944"/>
        </a:spcAft>
        <a:buClrTx/>
        <a:buSzPct val="100000"/>
        <a:buFont typeface="Verdana" panose="020B0604030504040204" pitchFamily="34" charset="0"/>
        <a:buChar char="−"/>
        <a:defRPr lang="en-US" sz="856" kern="1200" baseline="0" dirty="0" smtClean="0">
          <a:solidFill>
            <a:schemeClr val="tx1"/>
          </a:solidFill>
          <a:latin typeface="+mn-lt"/>
          <a:ea typeface="+mn-ea"/>
          <a:cs typeface="+mn-cs"/>
        </a:defRPr>
      </a:lvl4pPr>
      <a:lvl5pPr marL="502668" indent="-166424" algn="l" defTabSz="753353" rtl="0" eaLnBrk="1" latinLnBrk="0" hangingPunct="1">
        <a:spcBef>
          <a:spcPts val="0"/>
        </a:spcBef>
        <a:spcAft>
          <a:spcPts val="944"/>
        </a:spcAft>
        <a:buClrTx/>
        <a:buSzPct val="100000"/>
        <a:buFont typeface="Verdana" panose="020B0604030504040204" pitchFamily="34" charset="0"/>
        <a:buChar char="−"/>
        <a:tabLst/>
        <a:defRPr lang="en-US" sz="856" kern="1200" baseline="0" dirty="0" smtClean="0">
          <a:solidFill>
            <a:schemeClr val="tx1"/>
          </a:solidFill>
          <a:latin typeface="+mn-lt"/>
          <a:ea typeface="+mn-ea"/>
          <a:cs typeface="+mn-cs"/>
        </a:defRPr>
      </a:lvl5pPr>
      <a:lvl6pPr marL="502668" indent="-166424" algn="l" defTabSz="862686" rtl="0" eaLnBrk="1" latinLnBrk="0" hangingPunct="1">
        <a:spcBef>
          <a:spcPts val="0"/>
        </a:spcBef>
        <a:spcAft>
          <a:spcPts val="944"/>
        </a:spcAft>
        <a:buFont typeface="Verdana" panose="020B0604030504040204" pitchFamily="34" charset="0"/>
        <a:buChar char="−"/>
        <a:defRPr sz="1132" kern="1200" baseline="0">
          <a:solidFill>
            <a:schemeClr val="tx1"/>
          </a:solidFill>
          <a:latin typeface="+mn-lt"/>
          <a:ea typeface="+mn-ea"/>
          <a:cs typeface="+mn-cs"/>
        </a:defRPr>
      </a:lvl6pPr>
      <a:lvl7pPr marL="502668" indent="-166424" algn="l" defTabSz="862686" rtl="0" eaLnBrk="1" latinLnBrk="0" hangingPunct="1">
        <a:spcBef>
          <a:spcPts val="0"/>
        </a:spcBef>
        <a:spcAft>
          <a:spcPts val="944"/>
        </a:spcAft>
        <a:buFont typeface="Verdana" panose="020B0604030504040204" pitchFamily="34" charset="0"/>
        <a:buChar char="−"/>
        <a:defRPr sz="1132" kern="1200">
          <a:solidFill>
            <a:schemeClr val="tx1"/>
          </a:solidFill>
          <a:latin typeface="+mn-lt"/>
          <a:ea typeface="+mn-ea"/>
          <a:cs typeface="+mn-cs"/>
        </a:defRPr>
      </a:lvl7pPr>
      <a:lvl8pPr marL="502668" indent="-166424" algn="l" defTabSz="862686" rtl="0" eaLnBrk="1" latinLnBrk="0" hangingPunct="1">
        <a:spcBef>
          <a:spcPts val="0"/>
        </a:spcBef>
        <a:spcAft>
          <a:spcPts val="944"/>
        </a:spcAft>
        <a:buFont typeface="Verdana" panose="020B0604030504040204" pitchFamily="34" charset="0"/>
        <a:buChar char="−"/>
        <a:defRPr sz="1132" kern="1200" baseline="0">
          <a:solidFill>
            <a:schemeClr val="tx1"/>
          </a:solidFill>
          <a:latin typeface="+mn-lt"/>
          <a:ea typeface="+mn-ea"/>
          <a:cs typeface="+mn-cs"/>
        </a:defRPr>
      </a:lvl8pPr>
      <a:lvl9pPr marL="502668" indent="-166424" algn="l" defTabSz="862686" rtl="0" eaLnBrk="1" latinLnBrk="0" hangingPunct="1">
        <a:spcBef>
          <a:spcPts val="0"/>
        </a:spcBef>
        <a:spcAft>
          <a:spcPts val="944"/>
        </a:spcAft>
        <a:buFont typeface="Verdana" panose="020B0604030504040204" pitchFamily="34" charset="0"/>
        <a:buChar char="−"/>
        <a:defRPr sz="1132" kern="1200" baseline="0">
          <a:solidFill>
            <a:schemeClr val="tx1"/>
          </a:solidFill>
          <a:latin typeface="+mn-lt"/>
          <a:ea typeface="+mn-ea"/>
          <a:cs typeface="+mn-cs"/>
        </a:defRPr>
      </a:lvl9pPr>
    </p:bodyStyle>
    <p:otherStyle>
      <a:defPPr>
        <a:defRPr lang="en-US"/>
      </a:defPPr>
      <a:lvl1pPr marL="0" algn="l" defTabSz="862686" rtl="0" eaLnBrk="1" latinLnBrk="0" hangingPunct="1">
        <a:defRPr sz="1698" kern="1200">
          <a:solidFill>
            <a:schemeClr val="tx1"/>
          </a:solidFill>
          <a:latin typeface="+mn-lt"/>
          <a:ea typeface="+mn-ea"/>
          <a:cs typeface="+mn-cs"/>
        </a:defRPr>
      </a:lvl1pPr>
      <a:lvl2pPr marL="431343" algn="l" defTabSz="862686" rtl="0" eaLnBrk="1" latinLnBrk="0" hangingPunct="1">
        <a:defRPr sz="1698" kern="1200">
          <a:solidFill>
            <a:schemeClr val="tx1"/>
          </a:solidFill>
          <a:latin typeface="+mn-lt"/>
          <a:ea typeface="+mn-ea"/>
          <a:cs typeface="+mn-cs"/>
        </a:defRPr>
      </a:lvl2pPr>
      <a:lvl3pPr marL="862686" algn="l" defTabSz="862686" rtl="0" eaLnBrk="1" latinLnBrk="0" hangingPunct="1">
        <a:defRPr sz="1698" kern="1200">
          <a:solidFill>
            <a:schemeClr val="tx1"/>
          </a:solidFill>
          <a:latin typeface="+mn-lt"/>
          <a:ea typeface="+mn-ea"/>
          <a:cs typeface="+mn-cs"/>
        </a:defRPr>
      </a:lvl3pPr>
      <a:lvl4pPr marL="1294029" algn="l" defTabSz="862686" rtl="0" eaLnBrk="1" latinLnBrk="0" hangingPunct="1">
        <a:defRPr sz="1698" kern="1200">
          <a:solidFill>
            <a:schemeClr val="tx1"/>
          </a:solidFill>
          <a:latin typeface="+mn-lt"/>
          <a:ea typeface="+mn-ea"/>
          <a:cs typeface="+mn-cs"/>
        </a:defRPr>
      </a:lvl4pPr>
      <a:lvl5pPr marL="1725373" algn="l" defTabSz="862686" rtl="0" eaLnBrk="1" latinLnBrk="0" hangingPunct="1">
        <a:defRPr sz="1698" kern="1200">
          <a:solidFill>
            <a:schemeClr val="tx1"/>
          </a:solidFill>
          <a:latin typeface="+mn-lt"/>
          <a:ea typeface="+mn-ea"/>
          <a:cs typeface="+mn-cs"/>
        </a:defRPr>
      </a:lvl5pPr>
      <a:lvl6pPr marL="2156716" algn="l" defTabSz="862686" rtl="0" eaLnBrk="1" latinLnBrk="0" hangingPunct="1">
        <a:defRPr sz="1698" kern="1200">
          <a:solidFill>
            <a:schemeClr val="tx1"/>
          </a:solidFill>
          <a:latin typeface="+mn-lt"/>
          <a:ea typeface="+mn-ea"/>
          <a:cs typeface="+mn-cs"/>
        </a:defRPr>
      </a:lvl6pPr>
      <a:lvl7pPr marL="2588059" algn="l" defTabSz="862686" rtl="0" eaLnBrk="1" latinLnBrk="0" hangingPunct="1">
        <a:defRPr sz="1698" kern="1200">
          <a:solidFill>
            <a:schemeClr val="tx1"/>
          </a:solidFill>
          <a:latin typeface="+mn-lt"/>
          <a:ea typeface="+mn-ea"/>
          <a:cs typeface="+mn-cs"/>
        </a:defRPr>
      </a:lvl7pPr>
      <a:lvl8pPr marL="3019403" algn="l" defTabSz="862686" rtl="0" eaLnBrk="1" latinLnBrk="0" hangingPunct="1">
        <a:defRPr sz="1698" kern="1200">
          <a:solidFill>
            <a:schemeClr val="tx1"/>
          </a:solidFill>
          <a:latin typeface="+mn-lt"/>
          <a:ea typeface="+mn-ea"/>
          <a:cs typeface="+mn-cs"/>
        </a:defRPr>
      </a:lvl8pPr>
      <a:lvl9pPr marL="3450746" algn="l" defTabSz="862686" rtl="0" eaLnBrk="1" latinLnBrk="0" hangingPunct="1">
        <a:defRPr sz="1698" kern="1200">
          <a:solidFill>
            <a:schemeClr val="tx1"/>
          </a:solidFill>
          <a:latin typeface="+mn-lt"/>
          <a:ea typeface="+mn-ea"/>
          <a:cs typeface="+mn-cs"/>
        </a:defRPr>
      </a:lvl9pPr>
    </p:otherStyle>
  </p:txStyles>
  <p:extLst mod="1">
    <p:ext uri="{27BBF7A9-308A-43DC-89C8-2F10F3537804}">
      <p15:sldGuideLst xmlns:p15="http://schemas.microsoft.com/office/powerpoint/2012/main" xmlns="">
        <p15:guide id="1" orient="horz" pos="4443">
          <p15:clr>
            <a:srgbClr val="F26B43"/>
          </p15:clr>
        </p15:guide>
        <p15:guide id="2" pos="277">
          <p15:clr>
            <a:srgbClr val="F26B43"/>
          </p15:clr>
        </p15:guide>
        <p15:guide id="3" pos="6464">
          <p15:clr>
            <a:srgbClr val="F26B43"/>
          </p15:clr>
        </p15:guide>
        <p15:guide id="4" orient="horz" pos="219">
          <p15:clr>
            <a:srgbClr val="F26B43"/>
          </p15:clr>
        </p15:guide>
        <p15:guide id="5" orient="horz" pos="1152">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5.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6.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6.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6.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6.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6.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6.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3" Type="http://schemas.openxmlformats.org/officeDocument/2006/relationships/hyperlink" Target="mailto:rapatil@deloitte.com" TargetMode="External"/><Relationship Id="rId2" Type="http://schemas.openxmlformats.org/officeDocument/2006/relationships/notesSlide" Target="../notesSlides/notesSlide19.xml"/><Relationship Id="rId1" Type="http://schemas.openxmlformats.org/officeDocument/2006/relationships/slideLayout" Target="../slideLayouts/slideLayout47.xml"/><Relationship Id="rId5" Type="http://schemas.microsoft.com/office/2007/relationships/hdphoto" Target="../media/hdphoto1.wdp"/><Relationship Id="rId4" Type="http://schemas.openxmlformats.org/officeDocument/2006/relationships/image" Target="../media/image6.jpeg"/></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p:cNvSpPr>
            <a:spLocks noGrp="1"/>
          </p:cNvSpPr>
          <p:nvPr>
            <p:ph type="subTitle" idx="1"/>
          </p:nvPr>
        </p:nvSpPr>
        <p:spPr>
          <a:xfrm>
            <a:off x="377993" y="5864229"/>
            <a:ext cx="8636698" cy="505645"/>
          </a:xfrm>
        </p:spPr>
        <p:txBody>
          <a:bodyPr/>
          <a:lstStyle/>
          <a:p>
            <a:r>
              <a:rPr lang="en-US" sz="1800" b="1" dirty="0" smtClean="0"/>
              <a:t>ICDS and its reporting in tax audit report</a:t>
            </a:r>
          </a:p>
          <a:p>
            <a:r>
              <a:rPr lang="en-IN" sz="1800" dirty="0" smtClean="0">
                <a:latin typeface="Verdana" panose="020B0604030504040204" pitchFamily="34" charset="0"/>
                <a:ea typeface="Verdana" panose="020B0604030504040204" pitchFamily="34" charset="0"/>
                <a:cs typeface="Verdana" panose="020B0604030504040204" pitchFamily="34" charset="0"/>
              </a:rPr>
              <a:t>CA Rajesh Patil</a:t>
            </a:r>
            <a:endParaRPr lang="en-IN" sz="1800" dirty="0">
              <a:latin typeface="Verdana" panose="020B0604030504040204" pitchFamily="34" charset="0"/>
              <a:ea typeface="Verdana" panose="020B0604030504040204" pitchFamily="34" charset="0"/>
              <a:cs typeface="Verdana" panose="020B0604030504040204" pitchFamily="34" charset="0"/>
            </a:endParaRPr>
          </a:p>
        </p:txBody>
      </p:sp>
      <p:sp>
        <p:nvSpPr>
          <p:cNvPr id="7" name="Text Placeholder 6"/>
          <p:cNvSpPr>
            <a:spLocks noGrp="1"/>
          </p:cNvSpPr>
          <p:nvPr>
            <p:ph type="body" sz="quarter" idx="10"/>
          </p:nvPr>
        </p:nvSpPr>
        <p:spPr/>
        <p:txBody>
          <a:bodyPr/>
          <a:lstStyle/>
          <a:p>
            <a:r>
              <a:rPr lang="en-US" sz="1000" dirty="0" smtClean="0"/>
              <a:t>September 2018</a:t>
            </a:r>
            <a:endParaRPr lang="en-US" sz="1000" dirty="0"/>
          </a:p>
        </p:txBody>
      </p:sp>
      <p:pic>
        <p:nvPicPr>
          <p:cNvPr id="2" name="Picture 1"/>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2373727" y="1470853"/>
            <a:ext cx="4091747" cy="4091747"/>
          </a:xfrm>
          <a:prstGeom prst="rect">
            <a:avLst/>
          </a:prstGeom>
        </p:spPr>
      </p:pic>
      <p:sp>
        <p:nvSpPr>
          <p:cNvPr id="5" name="Subtitle 5"/>
          <p:cNvSpPr txBox="1">
            <a:spLocks/>
          </p:cNvSpPr>
          <p:nvPr/>
        </p:nvSpPr>
        <p:spPr bwMode="gray">
          <a:xfrm>
            <a:off x="377993" y="589499"/>
            <a:ext cx="8636698" cy="249260"/>
          </a:xfrm>
          <a:prstGeom prst="rect">
            <a:avLst/>
          </a:prstGeom>
        </p:spPr>
        <p:txBody>
          <a:bodyPr vert="horz" lIns="0" tIns="0" rIns="0" bIns="0" rtlCol="0" anchor="b" anchorCtr="0">
            <a:noAutofit/>
          </a:bodyPr>
          <a:lstStyle>
            <a:lvl1pPr marL="0" indent="0" algn="l" defTabSz="862686" rtl="0" eaLnBrk="1" latinLnBrk="0" hangingPunct="1">
              <a:lnSpc>
                <a:spcPct val="100000"/>
              </a:lnSpc>
              <a:spcBef>
                <a:spcPts val="0"/>
              </a:spcBef>
              <a:spcAft>
                <a:spcPts val="0"/>
              </a:spcAft>
              <a:buSzPct val="100000"/>
              <a:buFont typeface="Arial" panose="020B0604020202020204" pitchFamily="34" charset="0"/>
              <a:buNone/>
              <a:defRPr sz="1509" b="0" kern="1200">
                <a:solidFill>
                  <a:schemeClr val="bg1"/>
                </a:solidFill>
                <a:latin typeface="+mn-lt"/>
                <a:ea typeface="+mn-ea"/>
                <a:cs typeface="+mn-cs"/>
              </a:defRPr>
            </a:lvl1pPr>
            <a:lvl2pPr marL="431343" indent="0" algn="ctr" defTabSz="862686" rtl="0" eaLnBrk="1" latinLnBrk="0" hangingPunct="1">
              <a:spcBef>
                <a:spcPts val="0"/>
              </a:spcBef>
              <a:spcAft>
                <a:spcPts val="944"/>
              </a:spcAft>
              <a:buClrTx/>
              <a:buSzPct val="100000"/>
              <a:buFont typeface="Arial"/>
              <a:buNone/>
              <a:defRPr lang="en-US" sz="1887" b="1" kern="1200">
                <a:solidFill>
                  <a:schemeClr val="tx1"/>
                </a:solidFill>
                <a:latin typeface="+mn-lt"/>
                <a:ea typeface="+mn-ea"/>
                <a:cs typeface="+mn-cs"/>
              </a:defRPr>
            </a:lvl2pPr>
            <a:lvl3pPr marL="862686" indent="0" algn="ctr" defTabSz="862686" rtl="0" eaLnBrk="1" latinLnBrk="0" hangingPunct="1">
              <a:spcBef>
                <a:spcPts val="0"/>
              </a:spcBef>
              <a:spcAft>
                <a:spcPts val="944"/>
              </a:spcAft>
              <a:buClrTx/>
              <a:buSzPct val="100000"/>
              <a:buFont typeface="Arial" panose="020B0604020202020204" pitchFamily="34" charset="0"/>
              <a:buNone/>
              <a:defRPr lang="en-US" sz="1698" kern="1200">
                <a:solidFill>
                  <a:schemeClr val="tx1"/>
                </a:solidFill>
                <a:latin typeface="+mn-lt"/>
                <a:ea typeface="+mn-ea"/>
                <a:cs typeface="+mn-cs"/>
              </a:defRPr>
            </a:lvl3pPr>
            <a:lvl4pPr marL="1294029" indent="0" algn="ctr" defTabSz="862686" rtl="0" eaLnBrk="1" latinLnBrk="0" hangingPunct="1">
              <a:spcBef>
                <a:spcPts val="0"/>
              </a:spcBef>
              <a:spcAft>
                <a:spcPts val="944"/>
              </a:spcAft>
              <a:buClrTx/>
              <a:buSzPct val="100000"/>
              <a:buFont typeface="Verdana" panose="020B0604030504040204" pitchFamily="34" charset="0"/>
              <a:buNone/>
              <a:defRPr lang="en-US" sz="1509" kern="1200" baseline="0">
                <a:solidFill>
                  <a:schemeClr val="tx1"/>
                </a:solidFill>
                <a:latin typeface="+mn-lt"/>
                <a:ea typeface="+mn-ea"/>
                <a:cs typeface="+mn-cs"/>
              </a:defRPr>
            </a:lvl4pPr>
            <a:lvl5pPr marL="1725373" indent="0" algn="ctr" defTabSz="753353" rtl="0" eaLnBrk="1" latinLnBrk="0" hangingPunct="1">
              <a:spcBef>
                <a:spcPts val="0"/>
              </a:spcBef>
              <a:spcAft>
                <a:spcPts val="944"/>
              </a:spcAft>
              <a:buClrTx/>
              <a:buSzPct val="100000"/>
              <a:buFont typeface="Verdana" panose="020B0604030504040204" pitchFamily="34" charset="0"/>
              <a:buNone/>
              <a:tabLst/>
              <a:defRPr lang="en-US" sz="1509" kern="1200" baseline="0">
                <a:solidFill>
                  <a:schemeClr val="tx1"/>
                </a:solidFill>
                <a:latin typeface="+mn-lt"/>
                <a:ea typeface="+mn-ea"/>
                <a:cs typeface="+mn-cs"/>
              </a:defRPr>
            </a:lvl5pPr>
            <a:lvl6pPr marL="2156716" indent="0" algn="ctr" defTabSz="862686" rtl="0" eaLnBrk="1" latinLnBrk="0" hangingPunct="1">
              <a:spcBef>
                <a:spcPts val="0"/>
              </a:spcBef>
              <a:spcAft>
                <a:spcPts val="944"/>
              </a:spcAft>
              <a:buFont typeface="Verdana" panose="020B0604030504040204" pitchFamily="34" charset="0"/>
              <a:buNone/>
              <a:defRPr sz="1509" kern="1200" baseline="0">
                <a:solidFill>
                  <a:schemeClr val="tx1"/>
                </a:solidFill>
                <a:latin typeface="+mn-lt"/>
                <a:ea typeface="+mn-ea"/>
                <a:cs typeface="+mn-cs"/>
              </a:defRPr>
            </a:lvl6pPr>
            <a:lvl7pPr marL="2588059" indent="0" algn="ctr" defTabSz="862686" rtl="0" eaLnBrk="1" latinLnBrk="0" hangingPunct="1">
              <a:spcBef>
                <a:spcPts val="0"/>
              </a:spcBef>
              <a:spcAft>
                <a:spcPts val="944"/>
              </a:spcAft>
              <a:buFont typeface="Verdana" panose="020B0604030504040204" pitchFamily="34" charset="0"/>
              <a:buNone/>
              <a:defRPr sz="1509" kern="1200">
                <a:solidFill>
                  <a:schemeClr val="tx1"/>
                </a:solidFill>
                <a:latin typeface="+mn-lt"/>
                <a:ea typeface="+mn-ea"/>
                <a:cs typeface="+mn-cs"/>
              </a:defRPr>
            </a:lvl7pPr>
            <a:lvl8pPr marL="3019403" indent="0" algn="ctr" defTabSz="862686" rtl="0" eaLnBrk="1" latinLnBrk="0" hangingPunct="1">
              <a:spcBef>
                <a:spcPts val="0"/>
              </a:spcBef>
              <a:spcAft>
                <a:spcPts val="944"/>
              </a:spcAft>
              <a:buFont typeface="Verdana" panose="020B0604030504040204" pitchFamily="34" charset="0"/>
              <a:buNone/>
              <a:defRPr sz="1509" kern="1200" baseline="0">
                <a:solidFill>
                  <a:schemeClr val="tx1"/>
                </a:solidFill>
                <a:latin typeface="+mn-lt"/>
                <a:ea typeface="+mn-ea"/>
                <a:cs typeface="+mn-cs"/>
              </a:defRPr>
            </a:lvl8pPr>
            <a:lvl9pPr marL="3450746" indent="0" algn="ctr" defTabSz="862686" rtl="0" eaLnBrk="1" latinLnBrk="0" hangingPunct="1">
              <a:spcBef>
                <a:spcPts val="0"/>
              </a:spcBef>
              <a:spcAft>
                <a:spcPts val="944"/>
              </a:spcAft>
              <a:buFont typeface="Verdana" panose="020B0604030504040204" pitchFamily="34" charset="0"/>
              <a:buNone/>
              <a:defRPr sz="1509" kern="1200" baseline="0">
                <a:solidFill>
                  <a:schemeClr val="tx1"/>
                </a:solidFill>
                <a:latin typeface="+mn-lt"/>
                <a:ea typeface="+mn-ea"/>
                <a:cs typeface="+mn-cs"/>
              </a:defRPr>
            </a:lvl9pPr>
          </a:lstStyle>
          <a:p>
            <a:r>
              <a:rPr lang="en-US" sz="2000" b="1" dirty="0" smtClean="0"/>
              <a:t>Vasai Branch of WIRC / </a:t>
            </a:r>
            <a:r>
              <a:rPr lang="en-US" sz="2000" b="1" dirty="0" err="1" smtClean="0"/>
              <a:t>Bhayander</a:t>
            </a:r>
            <a:r>
              <a:rPr lang="en-US" sz="2000" b="1" dirty="0" smtClean="0"/>
              <a:t> CPE Study Circle</a:t>
            </a:r>
            <a:endParaRPr lang="en-IN" sz="2000"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xmlns="" val="216597733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US" dirty="0" smtClean="0"/>
              <a:t>Disclosure in tax audit report </a:t>
            </a:r>
            <a:endParaRPr lang="en-US" dirty="0"/>
          </a:p>
        </p:txBody>
      </p:sp>
      <p:sp>
        <p:nvSpPr>
          <p:cNvPr id="3" name="Title 2"/>
          <p:cNvSpPr>
            <a:spLocks noGrp="1"/>
          </p:cNvSpPr>
          <p:nvPr>
            <p:ph type="title"/>
          </p:nvPr>
        </p:nvSpPr>
        <p:spPr/>
        <p:txBody>
          <a:bodyPr/>
          <a:lstStyle/>
          <a:p>
            <a:r>
              <a:rPr lang="en-US" dirty="0" smtClean="0"/>
              <a:t>Background</a:t>
            </a:r>
            <a:endParaRPr lang="en-US" dirty="0"/>
          </a:p>
        </p:txBody>
      </p:sp>
      <p:pic>
        <p:nvPicPr>
          <p:cNvPr id="6" name="Picture 5"/>
          <p:cNvPicPr>
            <a:picLocks noChangeAspect="1"/>
          </p:cNvPicPr>
          <p:nvPr/>
        </p:nvPicPr>
        <p:blipFill>
          <a:blip r:embed="rId2"/>
          <a:stretch>
            <a:fillRect/>
          </a:stretch>
        </p:blipFill>
        <p:spPr>
          <a:xfrm>
            <a:off x="165370" y="1310296"/>
            <a:ext cx="5389123" cy="4613850"/>
          </a:xfrm>
          <a:prstGeom prst="rect">
            <a:avLst/>
          </a:prstGeom>
        </p:spPr>
      </p:pic>
      <p:pic>
        <p:nvPicPr>
          <p:cNvPr id="8" name="Picture 7"/>
          <p:cNvPicPr>
            <a:picLocks noChangeAspect="1"/>
          </p:cNvPicPr>
          <p:nvPr/>
        </p:nvPicPr>
        <p:blipFill rotWithShape="1">
          <a:blip r:embed="rId3"/>
          <a:srcRect t="-20770" b="-20770"/>
          <a:stretch/>
        </p:blipFill>
        <p:spPr>
          <a:xfrm>
            <a:off x="5278753" y="865756"/>
            <a:ext cx="3674272" cy="2704294"/>
          </a:xfrm>
          <a:prstGeom prst="rect">
            <a:avLst/>
          </a:prstGeom>
        </p:spPr>
      </p:pic>
    </p:spTree>
    <p:extLst>
      <p:ext uri="{BB962C8B-B14F-4D97-AF65-F5344CB8AC3E}">
        <p14:creationId xmlns:p14="http://schemas.microsoft.com/office/powerpoint/2010/main" xmlns="" val="139247145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US" dirty="0" smtClean="0"/>
              <a:t>ICDS in Income tax return forms (Assessment year 2018-19)</a:t>
            </a:r>
            <a:endParaRPr lang="en-US" dirty="0"/>
          </a:p>
        </p:txBody>
      </p:sp>
      <p:sp>
        <p:nvSpPr>
          <p:cNvPr id="3" name="Title 2"/>
          <p:cNvSpPr>
            <a:spLocks noGrp="1"/>
          </p:cNvSpPr>
          <p:nvPr>
            <p:ph type="title"/>
          </p:nvPr>
        </p:nvSpPr>
        <p:spPr/>
        <p:txBody>
          <a:bodyPr/>
          <a:lstStyle/>
          <a:p>
            <a:r>
              <a:rPr lang="en-US" dirty="0" smtClean="0"/>
              <a:t>Background</a:t>
            </a:r>
            <a:endParaRPr lang="en-US" dirty="0"/>
          </a:p>
        </p:txBody>
      </p:sp>
      <p:graphicFrame>
        <p:nvGraphicFramePr>
          <p:cNvPr id="8" name="Table 7"/>
          <p:cNvGraphicFramePr>
            <a:graphicFrameLocks noGrp="1"/>
          </p:cNvGraphicFramePr>
          <p:nvPr>
            <p:extLst/>
          </p:nvPr>
        </p:nvGraphicFramePr>
        <p:xfrm>
          <a:off x="366732" y="1403504"/>
          <a:ext cx="8378433" cy="4394182"/>
        </p:xfrm>
        <a:graphic>
          <a:graphicData uri="http://schemas.openxmlformats.org/drawingml/2006/table">
            <a:tbl>
              <a:tblPr>
                <a:tableStyleId>{5C22544A-7EE6-4342-B048-85BDC9FD1C3A}</a:tableStyleId>
              </a:tblPr>
              <a:tblGrid>
                <a:gridCol w="903213">
                  <a:extLst>
                    <a:ext uri="{9D8B030D-6E8A-4147-A177-3AD203B41FA5}">
                      <a16:colId xmlns:a16="http://schemas.microsoft.com/office/drawing/2014/main" xmlns="" val="20000"/>
                    </a:ext>
                  </a:extLst>
                </a:gridCol>
                <a:gridCol w="5906286">
                  <a:extLst>
                    <a:ext uri="{9D8B030D-6E8A-4147-A177-3AD203B41FA5}">
                      <a16:colId xmlns:a16="http://schemas.microsoft.com/office/drawing/2014/main" xmlns="" val="20001"/>
                    </a:ext>
                  </a:extLst>
                </a:gridCol>
                <a:gridCol w="1568934">
                  <a:extLst>
                    <a:ext uri="{9D8B030D-6E8A-4147-A177-3AD203B41FA5}">
                      <a16:colId xmlns:a16="http://schemas.microsoft.com/office/drawing/2014/main" xmlns="" val="20002"/>
                    </a:ext>
                  </a:extLst>
                </a:gridCol>
              </a:tblGrid>
              <a:tr h="463619">
                <a:tc>
                  <a:txBody>
                    <a:bodyPr/>
                    <a:lstStyle/>
                    <a:p>
                      <a:pPr algn="ctr" fontAlgn="b"/>
                      <a:r>
                        <a:rPr lang="en-IN" sz="1200" b="1" u="none" strike="noStrike" dirty="0">
                          <a:solidFill>
                            <a:schemeClr val="bg1"/>
                          </a:solidFill>
                          <a:effectLst/>
                          <a:latin typeface="+mn-lt"/>
                        </a:rPr>
                        <a:t>ITR</a:t>
                      </a:r>
                      <a:endParaRPr lang="en-IN" sz="1200" b="1" i="0" u="none" strike="noStrike" dirty="0">
                        <a:solidFill>
                          <a:schemeClr val="bg1"/>
                        </a:solidFill>
                        <a:effectLst/>
                        <a:latin typeface="+mn-lt"/>
                      </a:endParaRPr>
                    </a:p>
                  </a:txBody>
                  <a:tcPr marL="45720" marR="45720" anchor="ctr">
                    <a:lnB w="12700" cap="flat" cmpd="sng" algn="ctr">
                      <a:solidFill>
                        <a:srgbClr val="00B0F0"/>
                      </a:solidFill>
                      <a:prstDash val="solid"/>
                      <a:round/>
                      <a:headEnd type="none" w="med" len="med"/>
                      <a:tailEnd type="none" w="med" len="med"/>
                    </a:lnB>
                    <a:solidFill>
                      <a:srgbClr val="00B0F0"/>
                    </a:solidFill>
                  </a:tcPr>
                </a:tc>
                <a:tc>
                  <a:txBody>
                    <a:bodyPr/>
                    <a:lstStyle/>
                    <a:p>
                      <a:pPr algn="ctr" fontAlgn="b"/>
                      <a:r>
                        <a:rPr lang="en-IN" sz="1200" b="1" u="none" strike="noStrike" dirty="0">
                          <a:solidFill>
                            <a:schemeClr val="bg1"/>
                          </a:solidFill>
                          <a:effectLst/>
                          <a:latin typeface="+mn-lt"/>
                        </a:rPr>
                        <a:t>Description</a:t>
                      </a:r>
                      <a:endParaRPr lang="en-IN" sz="1200" b="1" i="0" u="none" strike="noStrike" dirty="0">
                        <a:solidFill>
                          <a:schemeClr val="bg1"/>
                        </a:solidFill>
                        <a:effectLst/>
                        <a:latin typeface="+mn-lt"/>
                      </a:endParaRPr>
                    </a:p>
                  </a:txBody>
                  <a:tcPr marL="45720" marR="45720" anchor="ctr">
                    <a:lnB w="12700" cap="flat" cmpd="sng" algn="ctr">
                      <a:solidFill>
                        <a:srgbClr val="00B0F0"/>
                      </a:solidFill>
                      <a:prstDash val="solid"/>
                      <a:round/>
                      <a:headEnd type="none" w="med" len="med"/>
                      <a:tailEnd type="none" w="med" len="med"/>
                    </a:lnB>
                    <a:solidFill>
                      <a:srgbClr val="00B0F0"/>
                    </a:solidFill>
                  </a:tcPr>
                </a:tc>
                <a:tc>
                  <a:txBody>
                    <a:bodyPr/>
                    <a:lstStyle/>
                    <a:p>
                      <a:pPr algn="ctr" fontAlgn="b"/>
                      <a:r>
                        <a:rPr lang="en-IN" sz="1200" b="1" u="none" strike="noStrike" dirty="0">
                          <a:solidFill>
                            <a:schemeClr val="bg1"/>
                          </a:solidFill>
                          <a:effectLst/>
                          <a:latin typeface="+mn-lt"/>
                        </a:rPr>
                        <a:t>ICDS </a:t>
                      </a:r>
                      <a:r>
                        <a:rPr lang="en-IN" sz="1200" b="1" u="none" strike="noStrike" dirty="0" smtClean="0">
                          <a:solidFill>
                            <a:schemeClr val="bg1"/>
                          </a:solidFill>
                          <a:effectLst/>
                          <a:latin typeface="+mn-lt"/>
                        </a:rPr>
                        <a:t>schedule</a:t>
                      </a:r>
                      <a:endParaRPr lang="en-IN" sz="1200" b="1" i="0" u="none" strike="noStrike" dirty="0">
                        <a:solidFill>
                          <a:schemeClr val="bg1"/>
                        </a:solidFill>
                        <a:effectLst/>
                        <a:latin typeface="+mn-lt"/>
                      </a:endParaRPr>
                    </a:p>
                  </a:txBody>
                  <a:tcPr marL="45720" marR="45720" anchor="ctr">
                    <a:lnB w="12700" cap="flat" cmpd="sng" algn="ctr">
                      <a:solidFill>
                        <a:srgbClr val="00B0F0"/>
                      </a:solidFill>
                      <a:prstDash val="solid"/>
                      <a:round/>
                      <a:headEnd type="none" w="med" len="med"/>
                      <a:tailEnd type="none" w="med" len="med"/>
                    </a:lnB>
                    <a:solidFill>
                      <a:srgbClr val="00B0F0"/>
                    </a:solidFill>
                  </a:tcPr>
                </a:tc>
                <a:extLst>
                  <a:ext uri="{0D108BD9-81ED-4DB2-BD59-A6C34878D82A}">
                    <a16:rowId xmlns:a16="http://schemas.microsoft.com/office/drawing/2014/main" xmlns="" val="10000"/>
                  </a:ext>
                </a:extLst>
              </a:tr>
              <a:tr h="692029">
                <a:tc>
                  <a:txBody>
                    <a:bodyPr/>
                    <a:lstStyle/>
                    <a:p>
                      <a:pPr algn="ctr" fontAlgn="ctr"/>
                      <a:r>
                        <a:rPr lang="en-IN" sz="1200" u="none" strike="noStrike" dirty="0">
                          <a:effectLst/>
                          <a:latin typeface="+mn-lt"/>
                        </a:rPr>
                        <a:t>1</a:t>
                      </a:r>
                      <a:endParaRPr lang="en-IN" sz="1200" b="0" i="0" u="none" strike="noStrike" dirty="0">
                        <a:solidFill>
                          <a:srgbClr val="000000"/>
                        </a:solidFill>
                        <a:effectLst/>
                        <a:latin typeface="+mn-lt"/>
                      </a:endParaRPr>
                    </a:p>
                  </a:txBody>
                  <a:tcPr marL="45720" marR="45720"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noFill/>
                  </a:tcPr>
                </a:tc>
                <a:tc>
                  <a:txBody>
                    <a:bodyPr/>
                    <a:lstStyle/>
                    <a:p>
                      <a:pPr algn="just" fontAlgn="b"/>
                      <a:r>
                        <a:rPr lang="en-US" sz="1200" u="none" strike="noStrike" dirty="0">
                          <a:effectLst/>
                          <a:latin typeface="+mn-lt"/>
                        </a:rPr>
                        <a:t>For Individuals having Income from Salaries, one house property, other sources (Interest etc.) and having total income </a:t>
                      </a:r>
                      <a:r>
                        <a:rPr lang="en-US" sz="1200" u="none" strike="noStrike" dirty="0" err="1">
                          <a:effectLst/>
                          <a:latin typeface="+mn-lt"/>
                        </a:rPr>
                        <a:t>upto</a:t>
                      </a:r>
                      <a:r>
                        <a:rPr lang="en-US" sz="1200" u="none" strike="noStrike" dirty="0">
                          <a:effectLst/>
                          <a:latin typeface="+mn-lt"/>
                        </a:rPr>
                        <a:t> Rs.50 lakh</a:t>
                      </a:r>
                      <a:endParaRPr lang="en-US" sz="1200" b="0" i="0" u="none" strike="noStrike" dirty="0">
                        <a:solidFill>
                          <a:srgbClr val="000000"/>
                        </a:solidFill>
                        <a:effectLst/>
                        <a:latin typeface="+mn-lt"/>
                      </a:endParaRPr>
                    </a:p>
                  </a:txBody>
                  <a:tcPr marL="45720" marR="45720"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noFill/>
                  </a:tcPr>
                </a:tc>
                <a:tc>
                  <a:txBody>
                    <a:bodyPr/>
                    <a:lstStyle/>
                    <a:p>
                      <a:pPr algn="ctr" fontAlgn="ctr"/>
                      <a:r>
                        <a:rPr lang="en-IN" sz="1200" u="none" strike="noStrike" dirty="0">
                          <a:effectLst/>
                          <a:latin typeface="+mn-lt"/>
                        </a:rPr>
                        <a:t>No</a:t>
                      </a:r>
                      <a:endParaRPr lang="en-IN" sz="1200" b="0" i="0" u="none" strike="noStrike" dirty="0">
                        <a:solidFill>
                          <a:srgbClr val="000000"/>
                        </a:solidFill>
                        <a:effectLst/>
                        <a:latin typeface="+mn-lt"/>
                      </a:endParaRPr>
                    </a:p>
                  </a:txBody>
                  <a:tcPr marL="45720" marR="45720"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noFill/>
                  </a:tcPr>
                </a:tc>
                <a:extLst>
                  <a:ext uri="{0D108BD9-81ED-4DB2-BD59-A6C34878D82A}">
                    <a16:rowId xmlns:a16="http://schemas.microsoft.com/office/drawing/2014/main" xmlns="" val="10001"/>
                  </a:ext>
                </a:extLst>
              </a:tr>
              <a:tr h="692029">
                <a:tc>
                  <a:txBody>
                    <a:bodyPr/>
                    <a:lstStyle/>
                    <a:p>
                      <a:pPr algn="ctr" fontAlgn="ctr"/>
                      <a:r>
                        <a:rPr lang="en-IN" sz="1200" u="none" strike="noStrike" dirty="0">
                          <a:effectLst/>
                          <a:latin typeface="+mn-lt"/>
                        </a:rPr>
                        <a:t>2</a:t>
                      </a:r>
                      <a:endParaRPr lang="en-IN" sz="1200" b="0" i="0" u="none" strike="noStrike" dirty="0">
                        <a:solidFill>
                          <a:srgbClr val="000000"/>
                        </a:solidFill>
                        <a:effectLst/>
                        <a:latin typeface="+mn-lt"/>
                      </a:endParaRPr>
                    </a:p>
                  </a:txBody>
                  <a:tcPr marL="45720" marR="45720"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noFill/>
                  </a:tcPr>
                </a:tc>
                <a:tc>
                  <a:txBody>
                    <a:bodyPr/>
                    <a:lstStyle/>
                    <a:p>
                      <a:pPr algn="just" fontAlgn="b"/>
                      <a:r>
                        <a:rPr lang="en-US" sz="1200" u="none" strike="noStrike" dirty="0">
                          <a:effectLst/>
                          <a:latin typeface="+mn-lt"/>
                        </a:rPr>
                        <a:t>For Individuals and HUFs not carrying out business or profession under any </a:t>
                      </a:r>
                      <a:r>
                        <a:rPr lang="en-US" sz="1200" u="none" strike="noStrike" dirty="0" smtClean="0">
                          <a:effectLst/>
                          <a:latin typeface="+mn-lt"/>
                        </a:rPr>
                        <a:t>proprietorship</a:t>
                      </a:r>
                      <a:endParaRPr lang="en-US" sz="1200" b="0" i="0" u="none" strike="noStrike" dirty="0">
                        <a:solidFill>
                          <a:srgbClr val="000000"/>
                        </a:solidFill>
                        <a:effectLst/>
                        <a:latin typeface="+mn-lt"/>
                      </a:endParaRPr>
                    </a:p>
                  </a:txBody>
                  <a:tcPr marL="45720" marR="45720"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noFill/>
                  </a:tcPr>
                </a:tc>
                <a:tc>
                  <a:txBody>
                    <a:bodyPr/>
                    <a:lstStyle/>
                    <a:p>
                      <a:pPr algn="ctr" fontAlgn="ctr"/>
                      <a:r>
                        <a:rPr lang="en-IN" sz="1200" u="none" strike="noStrike">
                          <a:effectLst/>
                          <a:latin typeface="+mn-lt"/>
                        </a:rPr>
                        <a:t>No</a:t>
                      </a:r>
                      <a:endParaRPr lang="en-IN" sz="1200" b="0" i="0" u="none" strike="noStrike">
                        <a:solidFill>
                          <a:srgbClr val="000000"/>
                        </a:solidFill>
                        <a:effectLst/>
                        <a:latin typeface="+mn-lt"/>
                      </a:endParaRPr>
                    </a:p>
                  </a:txBody>
                  <a:tcPr marL="45720" marR="45720"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noFill/>
                  </a:tcPr>
                </a:tc>
                <a:extLst>
                  <a:ext uri="{0D108BD9-81ED-4DB2-BD59-A6C34878D82A}">
                    <a16:rowId xmlns:a16="http://schemas.microsoft.com/office/drawing/2014/main" xmlns="" val="10002"/>
                  </a:ext>
                </a:extLst>
              </a:tr>
              <a:tr h="463619">
                <a:tc>
                  <a:txBody>
                    <a:bodyPr/>
                    <a:lstStyle/>
                    <a:p>
                      <a:pPr algn="ctr" fontAlgn="ctr"/>
                      <a:r>
                        <a:rPr lang="en-IN" sz="1200" u="none" strike="noStrike" dirty="0">
                          <a:effectLst/>
                          <a:latin typeface="+mn-lt"/>
                        </a:rPr>
                        <a:t>3</a:t>
                      </a:r>
                      <a:endParaRPr lang="en-IN" sz="1200" b="0" i="0" u="none" strike="noStrike" dirty="0">
                        <a:solidFill>
                          <a:srgbClr val="000000"/>
                        </a:solidFill>
                        <a:effectLst/>
                        <a:latin typeface="+mn-lt"/>
                      </a:endParaRPr>
                    </a:p>
                  </a:txBody>
                  <a:tcPr marL="45720" marR="45720"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noFill/>
                  </a:tcPr>
                </a:tc>
                <a:tc>
                  <a:txBody>
                    <a:bodyPr/>
                    <a:lstStyle/>
                    <a:p>
                      <a:pPr algn="just" fontAlgn="b"/>
                      <a:r>
                        <a:rPr lang="en-US" sz="1200" u="none" strike="noStrike" dirty="0">
                          <a:effectLst/>
                          <a:latin typeface="+mn-lt"/>
                        </a:rPr>
                        <a:t>For individuals and HUFs having income from a proprietary business or profession</a:t>
                      </a:r>
                      <a:endParaRPr lang="en-US" sz="1200" b="0" i="0" u="none" strike="noStrike" dirty="0">
                        <a:solidFill>
                          <a:srgbClr val="000000"/>
                        </a:solidFill>
                        <a:effectLst/>
                        <a:latin typeface="+mn-lt"/>
                      </a:endParaRPr>
                    </a:p>
                  </a:txBody>
                  <a:tcPr marL="45720" marR="45720"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noFill/>
                  </a:tcPr>
                </a:tc>
                <a:tc>
                  <a:txBody>
                    <a:bodyPr/>
                    <a:lstStyle/>
                    <a:p>
                      <a:pPr algn="ctr" fontAlgn="ctr"/>
                      <a:r>
                        <a:rPr lang="en-IN" sz="1200" u="none" strike="noStrike">
                          <a:effectLst/>
                          <a:latin typeface="+mn-lt"/>
                        </a:rPr>
                        <a:t>Yes</a:t>
                      </a:r>
                      <a:endParaRPr lang="en-IN" sz="1200" b="0" i="0" u="none" strike="noStrike">
                        <a:solidFill>
                          <a:srgbClr val="000000"/>
                        </a:solidFill>
                        <a:effectLst/>
                        <a:latin typeface="+mn-lt"/>
                      </a:endParaRPr>
                    </a:p>
                  </a:txBody>
                  <a:tcPr marL="45720" marR="45720"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noFill/>
                  </a:tcPr>
                </a:tc>
                <a:extLst>
                  <a:ext uri="{0D108BD9-81ED-4DB2-BD59-A6C34878D82A}">
                    <a16:rowId xmlns:a16="http://schemas.microsoft.com/office/drawing/2014/main" xmlns="" val="10003"/>
                  </a:ext>
                </a:extLst>
              </a:tr>
              <a:tr h="463619">
                <a:tc>
                  <a:txBody>
                    <a:bodyPr/>
                    <a:lstStyle/>
                    <a:p>
                      <a:pPr algn="ctr" fontAlgn="ctr"/>
                      <a:r>
                        <a:rPr lang="en-IN" sz="1200" u="none" strike="noStrike" dirty="0">
                          <a:effectLst/>
                          <a:latin typeface="+mn-lt"/>
                        </a:rPr>
                        <a:t>4 (</a:t>
                      </a:r>
                      <a:r>
                        <a:rPr lang="en-IN" sz="1200" u="none" strike="noStrike" dirty="0" err="1">
                          <a:effectLst/>
                          <a:latin typeface="+mn-lt"/>
                        </a:rPr>
                        <a:t>Sugam</a:t>
                      </a:r>
                      <a:r>
                        <a:rPr lang="en-IN" sz="1200" u="none" strike="noStrike" dirty="0">
                          <a:effectLst/>
                          <a:latin typeface="+mn-lt"/>
                        </a:rPr>
                        <a:t>)</a:t>
                      </a:r>
                      <a:endParaRPr lang="en-IN" sz="1200" b="0" i="0" u="none" strike="noStrike" dirty="0">
                        <a:solidFill>
                          <a:srgbClr val="000000"/>
                        </a:solidFill>
                        <a:effectLst/>
                        <a:latin typeface="+mn-lt"/>
                      </a:endParaRPr>
                    </a:p>
                  </a:txBody>
                  <a:tcPr marL="45720" marR="45720"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noFill/>
                  </a:tcPr>
                </a:tc>
                <a:tc>
                  <a:txBody>
                    <a:bodyPr/>
                    <a:lstStyle/>
                    <a:p>
                      <a:pPr algn="just" fontAlgn="b"/>
                      <a:r>
                        <a:rPr lang="en-US" sz="1200" u="none" strike="noStrike" dirty="0">
                          <a:effectLst/>
                          <a:latin typeface="+mn-lt"/>
                        </a:rPr>
                        <a:t>For presumptive income from Business &amp; Profession</a:t>
                      </a:r>
                      <a:endParaRPr lang="en-US" sz="1200" b="0" i="0" u="none" strike="noStrike" dirty="0">
                        <a:solidFill>
                          <a:srgbClr val="000000"/>
                        </a:solidFill>
                        <a:effectLst/>
                        <a:latin typeface="+mn-lt"/>
                      </a:endParaRPr>
                    </a:p>
                  </a:txBody>
                  <a:tcPr marL="45720" marR="45720"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noFill/>
                  </a:tcPr>
                </a:tc>
                <a:tc>
                  <a:txBody>
                    <a:bodyPr/>
                    <a:lstStyle/>
                    <a:p>
                      <a:pPr algn="ctr" fontAlgn="ctr"/>
                      <a:r>
                        <a:rPr lang="en-IN" sz="1200" u="none" strike="noStrike">
                          <a:effectLst/>
                          <a:latin typeface="+mn-lt"/>
                        </a:rPr>
                        <a:t>No</a:t>
                      </a:r>
                      <a:endParaRPr lang="en-IN" sz="1200" b="0" i="0" u="none" strike="noStrike">
                        <a:solidFill>
                          <a:srgbClr val="000000"/>
                        </a:solidFill>
                        <a:effectLst/>
                        <a:latin typeface="+mn-lt"/>
                      </a:endParaRPr>
                    </a:p>
                  </a:txBody>
                  <a:tcPr marL="45720" marR="45720"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noFill/>
                  </a:tcPr>
                </a:tc>
                <a:extLst>
                  <a:ext uri="{0D108BD9-81ED-4DB2-BD59-A6C34878D82A}">
                    <a16:rowId xmlns:a16="http://schemas.microsoft.com/office/drawing/2014/main" xmlns="" val="10004"/>
                  </a:ext>
                </a:extLst>
              </a:tr>
              <a:tr h="463619">
                <a:tc>
                  <a:txBody>
                    <a:bodyPr/>
                    <a:lstStyle/>
                    <a:p>
                      <a:pPr algn="ctr" fontAlgn="ctr"/>
                      <a:r>
                        <a:rPr lang="en-IN" sz="1200" u="none" strike="noStrike" dirty="0">
                          <a:effectLst/>
                          <a:latin typeface="+mn-lt"/>
                        </a:rPr>
                        <a:t>5</a:t>
                      </a:r>
                      <a:endParaRPr lang="en-IN" sz="1200" b="0" i="0" u="none" strike="noStrike" dirty="0">
                        <a:solidFill>
                          <a:srgbClr val="000000"/>
                        </a:solidFill>
                        <a:effectLst/>
                        <a:latin typeface="+mn-lt"/>
                      </a:endParaRPr>
                    </a:p>
                  </a:txBody>
                  <a:tcPr marL="45720" marR="45720"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noFill/>
                  </a:tcPr>
                </a:tc>
                <a:tc>
                  <a:txBody>
                    <a:bodyPr/>
                    <a:lstStyle/>
                    <a:p>
                      <a:pPr algn="just" fontAlgn="b"/>
                      <a:r>
                        <a:rPr lang="en-US" sz="1200" u="none" strike="noStrike" dirty="0">
                          <a:effectLst/>
                          <a:latin typeface="+mn-lt"/>
                        </a:rPr>
                        <a:t>For persons other than,- (i) individual, (ii) HUF, (iii) company and (iv) person filing Form ITR-7</a:t>
                      </a:r>
                      <a:endParaRPr lang="en-US" sz="1200" b="0" i="0" u="none" strike="noStrike" dirty="0">
                        <a:solidFill>
                          <a:srgbClr val="000000"/>
                        </a:solidFill>
                        <a:effectLst/>
                        <a:latin typeface="+mn-lt"/>
                      </a:endParaRPr>
                    </a:p>
                  </a:txBody>
                  <a:tcPr marL="45720" marR="45720"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noFill/>
                  </a:tcPr>
                </a:tc>
                <a:tc>
                  <a:txBody>
                    <a:bodyPr/>
                    <a:lstStyle/>
                    <a:p>
                      <a:pPr algn="ctr" fontAlgn="ctr"/>
                      <a:r>
                        <a:rPr lang="en-IN" sz="1200" u="none" strike="noStrike">
                          <a:effectLst/>
                          <a:latin typeface="+mn-lt"/>
                        </a:rPr>
                        <a:t>Yes</a:t>
                      </a:r>
                      <a:endParaRPr lang="en-IN" sz="1200" b="0" i="0" u="none" strike="noStrike">
                        <a:solidFill>
                          <a:srgbClr val="000000"/>
                        </a:solidFill>
                        <a:effectLst/>
                        <a:latin typeface="+mn-lt"/>
                      </a:endParaRPr>
                    </a:p>
                  </a:txBody>
                  <a:tcPr marL="45720" marR="45720"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noFill/>
                  </a:tcPr>
                </a:tc>
                <a:extLst>
                  <a:ext uri="{0D108BD9-81ED-4DB2-BD59-A6C34878D82A}">
                    <a16:rowId xmlns:a16="http://schemas.microsoft.com/office/drawing/2014/main" xmlns="" val="10005"/>
                  </a:ext>
                </a:extLst>
              </a:tr>
              <a:tr h="463619">
                <a:tc>
                  <a:txBody>
                    <a:bodyPr/>
                    <a:lstStyle/>
                    <a:p>
                      <a:pPr algn="ctr" fontAlgn="ctr"/>
                      <a:r>
                        <a:rPr lang="en-IN" sz="1200" u="none" strike="noStrike" dirty="0">
                          <a:effectLst/>
                          <a:latin typeface="+mn-lt"/>
                        </a:rPr>
                        <a:t>6</a:t>
                      </a:r>
                      <a:endParaRPr lang="en-IN" sz="1200" b="0" i="0" u="none" strike="noStrike" dirty="0">
                        <a:solidFill>
                          <a:srgbClr val="000000"/>
                        </a:solidFill>
                        <a:effectLst/>
                        <a:latin typeface="+mn-lt"/>
                      </a:endParaRPr>
                    </a:p>
                  </a:txBody>
                  <a:tcPr marL="45720" marR="45720"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noFill/>
                  </a:tcPr>
                </a:tc>
                <a:tc>
                  <a:txBody>
                    <a:bodyPr/>
                    <a:lstStyle/>
                    <a:p>
                      <a:pPr algn="just" fontAlgn="b"/>
                      <a:r>
                        <a:rPr lang="en-US" sz="1200" u="none" strike="noStrike" dirty="0">
                          <a:effectLst/>
                          <a:latin typeface="+mn-lt"/>
                        </a:rPr>
                        <a:t>For Companies other than companies claiming exemption under section 11</a:t>
                      </a:r>
                      <a:endParaRPr lang="en-US" sz="1200" b="0" i="0" u="none" strike="noStrike" dirty="0">
                        <a:solidFill>
                          <a:srgbClr val="333333"/>
                        </a:solidFill>
                        <a:effectLst/>
                        <a:latin typeface="+mn-lt"/>
                      </a:endParaRPr>
                    </a:p>
                  </a:txBody>
                  <a:tcPr marL="45720" marR="45720"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noFill/>
                  </a:tcPr>
                </a:tc>
                <a:tc>
                  <a:txBody>
                    <a:bodyPr/>
                    <a:lstStyle/>
                    <a:p>
                      <a:pPr algn="ctr" fontAlgn="ctr"/>
                      <a:r>
                        <a:rPr lang="en-IN" sz="1200" u="none" strike="noStrike">
                          <a:effectLst/>
                          <a:latin typeface="+mn-lt"/>
                        </a:rPr>
                        <a:t>Yes</a:t>
                      </a:r>
                      <a:endParaRPr lang="en-IN" sz="1200" b="0" i="0" u="none" strike="noStrike">
                        <a:solidFill>
                          <a:srgbClr val="000000"/>
                        </a:solidFill>
                        <a:effectLst/>
                        <a:latin typeface="+mn-lt"/>
                      </a:endParaRPr>
                    </a:p>
                  </a:txBody>
                  <a:tcPr marL="45720" marR="45720"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noFill/>
                  </a:tcPr>
                </a:tc>
                <a:extLst>
                  <a:ext uri="{0D108BD9-81ED-4DB2-BD59-A6C34878D82A}">
                    <a16:rowId xmlns:a16="http://schemas.microsoft.com/office/drawing/2014/main" xmlns="" val="10006"/>
                  </a:ext>
                </a:extLst>
              </a:tr>
              <a:tr h="692029">
                <a:tc>
                  <a:txBody>
                    <a:bodyPr/>
                    <a:lstStyle/>
                    <a:p>
                      <a:pPr algn="ctr" fontAlgn="ctr"/>
                      <a:r>
                        <a:rPr lang="en-IN" sz="1200" u="none" strike="noStrike" dirty="0">
                          <a:effectLst/>
                          <a:latin typeface="+mn-lt"/>
                        </a:rPr>
                        <a:t>7</a:t>
                      </a:r>
                      <a:endParaRPr lang="en-IN" sz="1200" b="0" i="0" u="none" strike="noStrike" dirty="0">
                        <a:solidFill>
                          <a:srgbClr val="000000"/>
                        </a:solidFill>
                        <a:effectLst/>
                        <a:latin typeface="+mn-lt"/>
                      </a:endParaRPr>
                    </a:p>
                  </a:txBody>
                  <a:tcPr marL="45720" marR="45720"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noFill/>
                  </a:tcPr>
                </a:tc>
                <a:tc>
                  <a:txBody>
                    <a:bodyPr/>
                    <a:lstStyle/>
                    <a:p>
                      <a:pPr algn="just" fontAlgn="b"/>
                      <a:r>
                        <a:rPr lang="en-US" sz="1200" u="none" strike="noStrike" dirty="0">
                          <a:effectLst/>
                          <a:latin typeface="+mn-lt"/>
                        </a:rPr>
                        <a:t>For persons including companies required to furnish return under sections 139(4A) or 139(4B) or 139(4C) or 139(4D) or 139(4E) or 139(4F)</a:t>
                      </a:r>
                      <a:endParaRPr lang="en-US" sz="1200" b="0" i="0" u="none" strike="noStrike" dirty="0">
                        <a:solidFill>
                          <a:srgbClr val="000000"/>
                        </a:solidFill>
                        <a:effectLst/>
                        <a:latin typeface="+mn-lt"/>
                      </a:endParaRPr>
                    </a:p>
                  </a:txBody>
                  <a:tcPr marL="45720" marR="45720"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noFill/>
                  </a:tcPr>
                </a:tc>
                <a:tc>
                  <a:txBody>
                    <a:bodyPr/>
                    <a:lstStyle/>
                    <a:p>
                      <a:pPr algn="ctr" fontAlgn="ctr"/>
                      <a:r>
                        <a:rPr lang="en-IN" sz="1200" u="none" strike="noStrike" dirty="0">
                          <a:effectLst/>
                          <a:latin typeface="+mn-lt"/>
                        </a:rPr>
                        <a:t>No</a:t>
                      </a:r>
                      <a:endParaRPr lang="en-IN" sz="1200" b="0" i="0" u="none" strike="noStrike" dirty="0">
                        <a:solidFill>
                          <a:srgbClr val="000000"/>
                        </a:solidFill>
                        <a:effectLst/>
                        <a:latin typeface="+mn-lt"/>
                      </a:endParaRPr>
                    </a:p>
                  </a:txBody>
                  <a:tcPr marL="45720" marR="45720"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noFill/>
                  </a:tcPr>
                </a:tc>
                <a:extLst>
                  <a:ext uri="{0D108BD9-81ED-4DB2-BD59-A6C34878D82A}">
                    <a16:rowId xmlns:a16="http://schemas.microsoft.com/office/drawing/2014/main" xmlns="" val="10007"/>
                  </a:ext>
                </a:extLst>
              </a:tr>
            </a:tbl>
          </a:graphicData>
        </a:graphic>
      </p:graphicFrame>
    </p:spTree>
    <p:extLst>
      <p:ext uri="{BB962C8B-B14F-4D97-AF65-F5344CB8AC3E}">
        <p14:creationId xmlns:p14="http://schemas.microsoft.com/office/powerpoint/2010/main" xmlns="" val="73720205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ICDS I: Accounting Policies</a:t>
            </a:r>
            <a:endParaRPr lang="en-US" dirty="0"/>
          </a:p>
        </p:txBody>
      </p:sp>
    </p:spTree>
    <p:extLst>
      <p:ext uri="{BB962C8B-B14F-4D97-AF65-F5344CB8AC3E}">
        <p14:creationId xmlns:p14="http://schemas.microsoft.com/office/powerpoint/2010/main" xmlns="" val="353126118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US" dirty="0" smtClean="0"/>
              <a:t>Highlights </a:t>
            </a:r>
            <a:endParaRPr lang="en-US" dirty="0"/>
          </a:p>
        </p:txBody>
      </p:sp>
      <p:sp>
        <p:nvSpPr>
          <p:cNvPr id="3" name="Title 2"/>
          <p:cNvSpPr>
            <a:spLocks noGrp="1"/>
          </p:cNvSpPr>
          <p:nvPr>
            <p:ph type="title"/>
          </p:nvPr>
        </p:nvSpPr>
        <p:spPr/>
        <p:txBody>
          <a:bodyPr/>
          <a:lstStyle/>
          <a:p>
            <a:r>
              <a:rPr lang="en-US" dirty="0" smtClean="0"/>
              <a:t>ICDS I: Accounting Policies</a:t>
            </a:r>
            <a:endParaRPr lang="en-US" dirty="0"/>
          </a:p>
        </p:txBody>
      </p:sp>
      <p:sp>
        <p:nvSpPr>
          <p:cNvPr id="4" name="Content Placeholder 3"/>
          <p:cNvSpPr>
            <a:spLocks noGrp="1"/>
          </p:cNvSpPr>
          <p:nvPr>
            <p:ph idx="1"/>
          </p:nvPr>
        </p:nvSpPr>
        <p:spPr>
          <a:xfrm>
            <a:off x="376239" y="1460245"/>
            <a:ext cx="8374062" cy="4285374"/>
          </a:xfrm>
        </p:spPr>
        <p:txBody>
          <a:bodyPr/>
          <a:lstStyle/>
          <a:p>
            <a:pPr marL="285750" indent="-285750" algn="just">
              <a:buFont typeface="Arial" panose="020B0604020202020204" pitchFamily="34" charset="0"/>
              <a:buChar char="•"/>
            </a:pPr>
            <a:r>
              <a:rPr lang="en-US" sz="1300" dirty="0" smtClean="0"/>
              <a:t>Deals with fundamental accounting assumptions</a:t>
            </a:r>
          </a:p>
          <a:p>
            <a:pPr marL="621994" lvl="3" indent="-285750" algn="just">
              <a:spcAft>
                <a:spcPts val="300"/>
              </a:spcAft>
            </a:pPr>
            <a:r>
              <a:rPr lang="en-US" sz="1300" dirty="0" smtClean="0"/>
              <a:t>Going concern</a:t>
            </a:r>
            <a:endParaRPr lang="en-US" sz="1300" dirty="0"/>
          </a:p>
          <a:p>
            <a:pPr marL="621994" lvl="3" indent="-285750" algn="just">
              <a:spcAft>
                <a:spcPts val="300"/>
              </a:spcAft>
            </a:pPr>
            <a:r>
              <a:rPr lang="en-US" sz="1300" dirty="0" smtClean="0"/>
              <a:t>Consistency</a:t>
            </a:r>
            <a:endParaRPr lang="en-US" sz="1300" dirty="0"/>
          </a:p>
          <a:p>
            <a:pPr marL="621994" lvl="3" indent="-285750" algn="just"/>
            <a:r>
              <a:rPr lang="en-US" sz="1300" dirty="0" smtClean="0"/>
              <a:t>Accrual</a:t>
            </a:r>
            <a:endParaRPr lang="en-US" sz="1300" dirty="0"/>
          </a:p>
          <a:p>
            <a:pPr marL="285750" indent="-285750" algn="just">
              <a:buFont typeface="Arial" panose="020B0604020202020204" pitchFamily="34" charset="0"/>
              <a:buChar char="•"/>
            </a:pPr>
            <a:r>
              <a:rPr lang="en-US" sz="1300" dirty="0" smtClean="0"/>
              <a:t>It also covers accounting policies and considerations in selecting accounting policy.</a:t>
            </a:r>
          </a:p>
          <a:p>
            <a:pPr marL="285750" indent="-285750" algn="just">
              <a:buFont typeface="Arial" panose="020B0604020202020204" pitchFamily="34" charset="0"/>
              <a:buChar char="•"/>
            </a:pPr>
            <a:r>
              <a:rPr lang="en-US" sz="1300" dirty="0" smtClean="0"/>
              <a:t>Mark </a:t>
            </a:r>
            <a:r>
              <a:rPr lang="en-US" sz="1300" dirty="0"/>
              <a:t>to Market loss and Expected Loss shall not be recognized unless it is in accordance with the provisions of any other </a:t>
            </a:r>
            <a:r>
              <a:rPr lang="en-US" sz="1300" dirty="0" smtClean="0"/>
              <a:t>ICDS</a:t>
            </a:r>
          </a:p>
          <a:p>
            <a:pPr marL="285750" indent="-285750" algn="just">
              <a:buFont typeface="Arial" panose="020B0604020202020204" pitchFamily="34" charset="0"/>
              <a:buChar char="•"/>
            </a:pPr>
            <a:r>
              <a:rPr lang="en-US" sz="1300" dirty="0" smtClean="0"/>
              <a:t>Same principle as applicable to </a:t>
            </a:r>
            <a:r>
              <a:rPr lang="en-US" sz="1300" dirty="0"/>
              <a:t>Mark to Market loss </a:t>
            </a:r>
            <a:r>
              <a:rPr lang="en-US" sz="1300" dirty="0" smtClean="0"/>
              <a:t>or an </a:t>
            </a:r>
            <a:r>
              <a:rPr lang="en-US" sz="1300" dirty="0"/>
              <a:t>e</a:t>
            </a:r>
            <a:r>
              <a:rPr lang="en-US" sz="1300" dirty="0" smtClean="0"/>
              <a:t>xpected loss shall apply mutatis mutandis to Mark to Market gains or an expected profit </a:t>
            </a:r>
            <a:r>
              <a:rPr lang="en-US" sz="1300" b="1" dirty="0" smtClean="0">
                <a:solidFill>
                  <a:srgbClr val="046A38"/>
                </a:solidFill>
              </a:rPr>
              <a:t>(Q-8 of Clarification Circular No. 10/2017)</a:t>
            </a:r>
          </a:p>
          <a:p>
            <a:pPr marL="285750" indent="-285750" algn="just">
              <a:buFont typeface="Arial" panose="020B0604020202020204" pitchFamily="34" charset="0"/>
              <a:buChar char="•"/>
            </a:pPr>
            <a:r>
              <a:rPr lang="en-US" sz="1300" dirty="0" smtClean="0"/>
              <a:t>Accounting Policy shall not be changed unless reasonable cause.</a:t>
            </a:r>
            <a:r>
              <a:rPr lang="en-US" sz="1300" dirty="0"/>
              <a:t> </a:t>
            </a:r>
            <a:r>
              <a:rPr lang="en-US" sz="1300" dirty="0" smtClean="0"/>
              <a:t>‘Reasonable cause’ is an existing concept under the Act and has evolved well over the years conferring desired flexibility to the tax payer in deserving cases </a:t>
            </a:r>
            <a:r>
              <a:rPr lang="en-US" sz="1300" b="1" dirty="0" smtClean="0">
                <a:solidFill>
                  <a:srgbClr val="046A38"/>
                </a:solidFill>
              </a:rPr>
              <a:t>(Q-9 of Clarification </a:t>
            </a:r>
            <a:r>
              <a:rPr lang="en-US" sz="1300" b="1" dirty="0">
                <a:solidFill>
                  <a:srgbClr val="046A38"/>
                </a:solidFill>
              </a:rPr>
              <a:t>Circular No. 10/2017</a:t>
            </a:r>
            <a:r>
              <a:rPr lang="en-US" sz="1300" b="1" dirty="0" smtClean="0">
                <a:solidFill>
                  <a:srgbClr val="046A38"/>
                </a:solidFill>
              </a:rPr>
              <a:t>)</a:t>
            </a:r>
          </a:p>
          <a:p>
            <a:pPr marL="285750" indent="-285750" algn="just">
              <a:buFont typeface="Arial" panose="020B0604020202020204" pitchFamily="34" charset="0"/>
              <a:buChar char="•"/>
            </a:pPr>
            <a:r>
              <a:rPr lang="en-US" sz="1300" dirty="0"/>
              <a:t>Reasonable cause can be reasonably said to be a cause which prevents a </a:t>
            </a:r>
            <a:r>
              <a:rPr lang="en-US" sz="1300" dirty="0" smtClean="0"/>
              <a:t>man of </a:t>
            </a:r>
            <a:r>
              <a:rPr lang="en-US" sz="1300" dirty="0"/>
              <a:t>average intelligence and ordinary prudence, acting under </a:t>
            </a:r>
            <a:r>
              <a:rPr lang="en-US" sz="1300" dirty="0" smtClean="0"/>
              <a:t>normal circumstances </a:t>
            </a:r>
            <a:r>
              <a:rPr lang="en-US" sz="1300" dirty="0"/>
              <a:t>without negligence, inaction or want of </a:t>
            </a:r>
            <a:r>
              <a:rPr lang="en-US" sz="1300" dirty="0" err="1"/>
              <a:t>bonafide</a:t>
            </a:r>
            <a:r>
              <a:rPr lang="en-US" sz="1300" dirty="0"/>
              <a:t> – </a:t>
            </a:r>
            <a:r>
              <a:rPr lang="en-US" sz="1300" b="1" dirty="0" err="1" smtClean="0">
                <a:solidFill>
                  <a:srgbClr val="046A38"/>
                </a:solidFill>
              </a:rPr>
              <a:t>Azadi</a:t>
            </a:r>
            <a:r>
              <a:rPr lang="en-US" sz="1300" b="1" dirty="0" smtClean="0">
                <a:solidFill>
                  <a:srgbClr val="046A38"/>
                </a:solidFill>
              </a:rPr>
              <a:t> </a:t>
            </a:r>
            <a:r>
              <a:rPr lang="en-US" sz="1300" b="1" dirty="0" err="1" smtClean="0">
                <a:solidFill>
                  <a:srgbClr val="046A38"/>
                </a:solidFill>
              </a:rPr>
              <a:t>Bachao</a:t>
            </a:r>
            <a:r>
              <a:rPr lang="en-US" sz="1300" b="1" dirty="0" smtClean="0">
                <a:solidFill>
                  <a:srgbClr val="046A38"/>
                </a:solidFill>
              </a:rPr>
              <a:t> </a:t>
            </a:r>
            <a:r>
              <a:rPr lang="en-US" sz="1300" b="1" dirty="0" err="1" smtClean="0">
                <a:solidFill>
                  <a:srgbClr val="046A38"/>
                </a:solidFill>
              </a:rPr>
              <a:t>Andolan</a:t>
            </a:r>
            <a:r>
              <a:rPr lang="en-US" sz="1300" b="1" dirty="0" smtClean="0">
                <a:solidFill>
                  <a:srgbClr val="046A38"/>
                </a:solidFill>
              </a:rPr>
              <a:t> [2001] 252 </a:t>
            </a:r>
            <a:r>
              <a:rPr lang="en-US" sz="1300" b="1" dirty="0">
                <a:solidFill>
                  <a:srgbClr val="046A38"/>
                </a:solidFill>
              </a:rPr>
              <a:t>ITR </a:t>
            </a:r>
            <a:r>
              <a:rPr lang="en-US" sz="1300" b="1" dirty="0" smtClean="0">
                <a:solidFill>
                  <a:srgbClr val="046A38"/>
                </a:solidFill>
              </a:rPr>
              <a:t>471 (Del</a:t>
            </a:r>
            <a:r>
              <a:rPr lang="en-US" sz="1300" b="1" dirty="0">
                <a:solidFill>
                  <a:srgbClr val="046A38"/>
                </a:solidFill>
              </a:rPr>
              <a:t>)</a:t>
            </a:r>
            <a:endParaRPr lang="en-US" sz="1300" b="1" dirty="0" smtClean="0">
              <a:solidFill>
                <a:srgbClr val="046A38"/>
              </a:solidFill>
            </a:endParaRPr>
          </a:p>
          <a:p>
            <a:pPr marL="285750" indent="-285750" algn="just">
              <a:buFont typeface="Arial" panose="020B0604020202020204" pitchFamily="34" charset="0"/>
              <a:buChar char="•"/>
            </a:pPr>
            <a:r>
              <a:rPr lang="en-US" sz="1300" dirty="0" smtClean="0"/>
              <a:t>The </a:t>
            </a:r>
            <a:r>
              <a:rPr lang="en-US" sz="1300" dirty="0"/>
              <a:t>principle of Materiality and Prudence not </a:t>
            </a:r>
            <a:r>
              <a:rPr lang="en-US" sz="1300" dirty="0" smtClean="0"/>
              <a:t>recognized</a:t>
            </a:r>
            <a:endParaRPr lang="en-US" sz="1300" dirty="0"/>
          </a:p>
        </p:txBody>
      </p:sp>
    </p:spTree>
    <p:extLst>
      <p:ext uri="{BB962C8B-B14F-4D97-AF65-F5344CB8AC3E}">
        <p14:creationId xmlns:p14="http://schemas.microsoft.com/office/powerpoint/2010/main" xmlns="" val="3109239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US" dirty="0" smtClean="0"/>
              <a:t>Amendment in Act </a:t>
            </a:r>
            <a:endParaRPr lang="en-US" dirty="0"/>
          </a:p>
        </p:txBody>
      </p:sp>
      <p:sp>
        <p:nvSpPr>
          <p:cNvPr id="3" name="Title 2"/>
          <p:cNvSpPr>
            <a:spLocks noGrp="1"/>
          </p:cNvSpPr>
          <p:nvPr>
            <p:ph type="title"/>
          </p:nvPr>
        </p:nvSpPr>
        <p:spPr/>
        <p:txBody>
          <a:bodyPr/>
          <a:lstStyle/>
          <a:p>
            <a:r>
              <a:rPr lang="en-US" dirty="0" smtClean="0"/>
              <a:t>ICDS I: Accounting Policies</a:t>
            </a:r>
            <a:endParaRPr lang="en-US" dirty="0"/>
          </a:p>
        </p:txBody>
      </p:sp>
      <p:graphicFrame>
        <p:nvGraphicFramePr>
          <p:cNvPr id="11" name="Table 10"/>
          <p:cNvGraphicFramePr>
            <a:graphicFrameLocks noGrp="1"/>
          </p:cNvGraphicFramePr>
          <p:nvPr>
            <p:extLst>
              <p:ext uri="{D42A27DB-BD31-4B8C-83A1-F6EECF244321}">
                <p14:modId xmlns:p14="http://schemas.microsoft.com/office/powerpoint/2010/main" xmlns="" val="565694257"/>
              </p:ext>
            </p:extLst>
          </p:nvPr>
        </p:nvGraphicFramePr>
        <p:xfrm>
          <a:off x="376238" y="1156195"/>
          <a:ext cx="8371762" cy="3048000"/>
        </p:xfrm>
        <a:graphic>
          <a:graphicData uri="http://schemas.openxmlformats.org/drawingml/2006/table">
            <a:tbl>
              <a:tblPr firstRow="1" bandRow="1">
                <a:tableStyleId>{5C22544A-7EE6-4342-B048-85BDC9FD1C3A}</a:tableStyleId>
              </a:tblPr>
              <a:tblGrid>
                <a:gridCol w="2515797">
                  <a:extLst>
                    <a:ext uri="{9D8B030D-6E8A-4147-A177-3AD203B41FA5}">
                      <a16:colId xmlns:a16="http://schemas.microsoft.com/office/drawing/2014/main" xmlns="" val="1356759566"/>
                    </a:ext>
                  </a:extLst>
                </a:gridCol>
                <a:gridCol w="2722837">
                  <a:extLst>
                    <a:ext uri="{9D8B030D-6E8A-4147-A177-3AD203B41FA5}">
                      <a16:colId xmlns:a16="http://schemas.microsoft.com/office/drawing/2014/main" xmlns="" val="3530232880"/>
                    </a:ext>
                  </a:extLst>
                </a:gridCol>
                <a:gridCol w="3133128">
                  <a:extLst>
                    <a:ext uri="{9D8B030D-6E8A-4147-A177-3AD203B41FA5}">
                      <a16:colId xmlns:a16="http://schemas.microsoft.com/office/drawing/2014/main" xmlns="" val="941765724"/>
                    </a:ext>
                  </a:extLst>
                </a:gridCol>
              </a:tblGrid>
              <a:tr h="280839">
                <a:tc>
                  <a:txBody>
                    <a:bodyPr/>
                    <a:lstStyle/>
                    <a:p>
                      <a:pPr algn="just"/>
                      <a:r>
                        <a:rPr lang="en-US" sz="1300" dirty="0" smtClean="0"/>
                        <a:t>Issue </a:t>
                      </a:r>
                      <a:endParaRPr lang="en-IN" sz="1300" dirty="0"/>
                    </a:p>
                  </a:txBody>
                  <a:tcPr/>
                </a:tc>
                <a:tc>
                  <a:txBody>
                    <a:bodyPr/>
                    <a:lstStyle/>
                    <a:p>
                      <a:pPr algn="just"/>
                      <a:r>
                        <a:rPr lang="en-US" sz="1300" dirty="0" smtClean="0"/>
                        <a:t>Held by the Delhi HC</a:t>
                      </a:r>
                      <a:endParaRPr lang="en-IN" sz="1300" dirty="0"/>
                    </a:p>
                  </a:txBody>
                  <a:tcPr/>
                </a:tc>
                <a:tc>
                  <a:txBody>
                    <a:bodyPr/>
                    <a:lstStyle/>
                    <a:p>
                      <a:pPr algn="just"/>
                      <a:r>
                        <a:rPr lang="en-US" sz="1300" dirty="0" smtClean="0"/>
                        <a:t>Manner of validation</a:t>
                      </a:r>
                      <a:endParaRPr lang="en-IN" sz="1300" dirty="0"/>
                    </a:p>
                  </a:txBody>
                  <a:tcPr/>
                </a:tc>
                <a:extLst>
                  <a:ext uri="{0D108BD9-81ED-4DB2-BD59-A6C34878D82A}">
                    <a16:rowId xmlns:a16="http://schemas.microsoft.com/office/drawing/2014/main" xmlns="" val="3485966495"/>
                  </a:ext>
                </a:extLst>
              </a:tr>
              <a:tr h="748902">
                <a:tc>
                  <a:txBody>
                    <a:bodyPr/>
                    <a:lstStyle/>
                    <a:p>
                      <a:pPr marL="176213" indent="-176213" algn="just">
                        <a:buFont typeface="Arial" panose="020B0604020202020204" pitchFamily="34" charset="0"/>
                        <a:buChar char="•"/>
                      </a:pPr>
                      <a:r>
                        <a:rPr lang="en-US" sz="1300" b="1" kern="1200" baseline="0" dirty="0" smtClean="0">
                          <a:solidFill>
                            <a:srgbClr val="046A38"/>
                          </a:solidFill>
                          <a:latin typeface="+mn-lt"/>
                          <a:ea typeface="+mn-ea"/>
                          <a:cs typeface="+mn-cs"/>
                        </a:rPr>
                        <a:t>Expected and marked-to-market losses</a:t>
                      </a:r>
                      <a:r>
                        <a:rPr lang="en-US" sz="1300" b="1" kern="1200" baseline="0" dirty="0" smtClean="0">
                          <a:solidFill>
                            <a:srgbClr val="2C5234"/>
                          </a:solidFill>
                          <a:latin typeface="+mn-lt"/>
                          <a:ea typeface="+mn-ea"/>
                          <a:cs typeface="+mn-cs"/>
                        </a:rPr>
                        <a:t> </a:t>
                      </a:r>
                      <a:r>
                        <a:rPr lang="en-US" sz="1300" kern="1200" baseline="0" dirty="0" smtClean="0">
                          <a:solidFill>
                            <a:schemeClr val="dk1"/>
                          </a:solidFill>
                          <a:latin typeface="+mn-lt"/>
                          <a:ea typeface="+mn-ea"/>
                          <a:cs typeface="+mn-cs"/>
                        </a:rPr>
                        <a:t>are not to be recognized/allowed as per ICDS</a:t>
                      </a:r>
                    </a:p>
                  </a:txBody>
                  <a:tcPr/>
                </a:tc>
                <a:tc>
                  <a:txBody>
                    <a:bodyPr/>
                    <a:lstStyle/>
                    <a:p>
                      <a:pPr marL="171450" indent="-171450" algn="just">
                        <a:buFont typeface="Arial" panose="020B0604020202020204" pitchFamily="34" charset="0"/>
                        <a:buChar char="•"/>
                      </a:pPr>
                      <a:r>
                        <a:rPr lang="en-US" sz="1300" kern="1200" dirty="0" smtClean="0">
                          <a:solidFill>
                            <a:schemeClr val="dk1"/>
                          </a:solidFill>
                          <a:latin typeface="+mn-lt"/>
                          <a:ea typeface="+mn-ea"/>
                          <a:cs typeface="+mn-cs"/>
                        </a:rPr>
                        <a:t>ICDS</a:t>
                      </a:r>
                      <a:r>
                        <a:rPr lang="en-US" sz="1300" dirty="0" smtClean="0"/>
                        <a:t> I held</a:t>
                      </a:r>
                      <a:r>
                        <a:rPr lang="en-US" sz="1300" baseline="0" dirty="0" smtClean="0"/>
                        <a:t> </a:t>
                      </a:r>
                      <a:r>
                        <a:rPr lang="en-US" sz="1300" dirty="0" smtClean="0"/>
                        <a:t>unsustainable in law to this</a:t>
                      </a:r>
                      <a:r>
                        <a:rPr lang="en-US" sz="1300" baseline="0" dirty="0" smtClean="0"/>
                        <a:t> extent</a:t>
                      </a:r>
                      <a:endParaRPr lang="en-US" sz="1300" dirty="0" smtClean="0"/>
                    </a:p>
                  </a:txBody>
                  <a:tcPr/>
                </a:tc>
                <a:tc>
                  <a:txBody>
                    <a:bodyPr/>
                    <a:lstStyle/>
                    <a:p>
                      <a:pPr marL="171450" indent="-171450" algn="just">
                        <a:buFont typeface="Arial" panose="020B0604020202020204" pitchFamily="34" charset="0"/>
                        <a:buChar char="•"/>
                      </a:pPr>
                      <a:r>
                        <a:rPr lang="en-US" sz="1300" b="1" dirty="0" smtClean="0">
                          <a:solidFill>
                            <a:srgbClr val="046A38"/>
                          </a:solidFill>
                        </a:rPr>
                        <a:t>Section 36(1)(xviii) inserted</a:t>
                      </a:r>
                      <a:r>
                        <a:rPr lang="en-US" sz="1300" b="1" dirty="0" smtClean="0">
                          <a:solidFill>
                            <a:srgbClr val="2C5234"/>
                          </a:solidFill>
                        </a:rPr>
                        <a:t>: </a:t>
                      </a:r>
                      <a:r>
                        <a:rPr lang="en-US" sz="1300" dirty="0" smtClean="0"/>
                        <a:t>Mark-to-market loss or other expected loss as computed in the manner provided in ICDS shall be allowed as deduction.</a:t>
                      </a:r>
                    </a:p>
                    <a:p>
                      <a:pPr algn="just"/>
                      <a:endParaRPr lang="en-US" sz="1300" dirty="0" smtClean="0"/>
                    </a:p>
                    <a:p>
                      <a:pPr marL="171450" indent="-171450" algn="just">
                        <a:buFont typeface="Arial" panose="020B0604020202020204" pitchFamily="34" charset="0"/>
                        <a:buChar char="•"/>
                      </a:pPr>
                      <a:r>
                        <a:rPr lang="en-US" sz="1300" b="1" dirty="0" smtClean="0">
                          <a:solidFill>
                            <a:srgbClr val="046A38"/>
                          </a:solidFill>
                        </a:rPr>
                        <a:t>Section 40A(13) inserted</a:t>
                      </a:r>
                      <a:r>
                        <a:rPr lang="en-US" sz="1300" dirty="0" smtClean="0"/>
                        <a:t>: No deduction for losses other than that covered by section 36(1)(xviii)</a:t>
                      </a:r>
                      <a:endParaRPr lang="en-IN" sz="1300" dirty="0"/>
                    </a:p>
                  </a:txBody>
                  <a:tcPr/>
                </a:tc>
                <a:extLst>
                  <a:ext uri="{0D108BD9-81ED-4DB2-BD59-A6C34878D82A}">
                    <a16:rowId xmlns:a16="http://schemas.microsoft.com/office/drawing/2014/main" xmlns="" val="1424746798"/>
                  </a:ext>
                </a:extLst>
              </a:tr>
              <a:tr h="468063">
                <a:tc>
                  <a:txBody>
                    <a:bodyPr/>
                    <a:lstStyle/>
                    <a:p>
                      <a:pPr marL="176213" indent="-176213" algn="just">
                        <a:buFont typeface="Arial" panose="020B0604020202020204" pitchFamily="34" charset="0"/>
                        <a:buChar char="•"/>
                      </a:pPr>
                      <a:r>
                        <a:rPr lang="en-US" sz="1300" kern="1200" baseline="0" dirty="0" smtClean="0">
                          <a:solidFill>
                            <a:schemeClr val="dk1"/>
                          </a:solidFill>
                          <a:latin typeface="+mn-lt"/>
                          <a:ea typeface="+mn-ea"/>
                          <a:cs typeface="+mn-cs"/>
                        </a:rPr>
                        <a:t>Concept of </a:t>
                      </a:r>
                      <a:r>
                        <a:rPr lang="en-US" sz="1300" b="1" kern="1200" baseline="0" dirty="0" smtClean="0">
                          <a:solidFill>
                            <a:srgbClr val="2C5234"/>
                          </a:solidFill>
                          <a:latin typeface="+mn-lt"/>
                          <a:ea typeface="+mn-ea"/>
                          <a:cs typeface="+mn-cs"/>
                        </a:rPr>
                        <a:t>'</a:t>
                      </a:r>
                      <a:r>
                        <a:rPr lang="en-US" sz="1300" b="1" kern="1200" baseline="0" dirty="0" smtClean="0">
                          <a:solidFill>
                            <a:srgbClr val="046A38"/>
                          </a:solidFill>
                          <a:latin typeface="+mn-lt"/>
                          <a:ea typeface="+mn-ea"/>
                          <a:cs typeface="+mn-cs"/>
                        </a:rPr>
                        <a:t>Prudence</a:t>
                      </a:r>
                      <a:r>
                        <a:rPr lang="en-US" sz="1300" b="1" kern="1200" baseline="0" dirty="0" smtClean="0">
                          <a:solidFill>
                            <a:srgbClr val="2C5234"/>
                          </a:solidFill>
                          <a:latin typeface="+mn-lt"/>
                          <a:ea typeface="+mn-ea"/>
                          <a:cs typeface="+mn-cs"/>
                        </a:rPr>
                        <a:t>'</a:t>
                      </a:r>
                      <a:r>
                        <a:rPr lang="en-US" sz="1300" kern="1200" baseline="0" dirty="0" smtClean="0">
                          <a:solidFill>
                            <a:schemeClr val="dk1"/>
                          </a:solidFill>
                          <a:latin typeface="+mn-lt"/>
                          <a:ea typeface="+mn-ea"/>
                          <a:cs typeface="+mn-cs"/>
                        </a:rPr>
                        <a:t> is done away with in ICDS</a:t>
                      </a:r>
                      <a:endParaRPr lang="en-IN" sz="1300" kern="1200" baseline="0" dirty="0">
                        <a:solidFill>
                          <a:schemeClr val="dk1"/>
                        </a:solidFill>
                        <a:latin typeface="+mn-lt"/>
                        <a:ea typeface="+mn-ea"/>
                        <a:cs typeface="+mn-cs"/>
                      </a:endParaRPr>
                    </a:p>
                  </a:txBody>
                  <a:tcPr/>
                </a:tc>
                <a:tc>
                  <a:txBody>
                    <a:bodyPr/>
                    <a:lstStyle/>
                    <a:p>
                      <a:pPr marL="176213" indent="-176213" algn="just">
                        <a:buFont typeface="Arial" panose="020B0604020202020204" pitchFamily="34" charset="0"/>
                        <a:buChar char="•"/>
                      </a:pPr>
                      <a:r>
                        <a:rPr lang="en-US" sz="1300" dirty="0" smtClean="0"/>
                        <a:t>ICDS I is struck down to the extent to which it does not allow prudence</a:t>
                      </a:r>
                      <a:endParaRPr lang="en-IN" sz="1300" dirty="0"/>
                    </a:p>
                  </a:txBody>
                  <a:tcPr/>
                </a:tc>
                <a:tc>
                  <a:txBody>
                    <a:bodyPr/>
                    <a:lstStyle/>
                    <a:p>
                      <a:pPr marL="171450" indent="-171450" algn="just">
                        <a:buFont typeface="Arial" panose="020B0604020202020204" pitchFamily="34" charset="0"/>
                        <a:buChar char="•"/>
                      </a:pPr>
                      <a:r>
                        <a:rPr lang="en-US" sz="1300" dirty="0" smtClean="0"/>
                        <a:t>Nothing specific</a:t>
                      </a:r>
                    </a:p>
                  </a:txBody>
                  <a:tcPr/>
                </a:tc>
                <a:extLst>
                  <a:ext uri="{0D108BD9-81ED-4DB2-BD59-A6C34878D82A}">
                    <a16:rowId xmlns:a16="http://schemas.microsoft.com/office/drawing/2014/main" xmlns="" val="2759236138"/>
                  </a:ext>
                </a:extLst>
              </a:tr>
            </a:tbl>
          </a:graphicData>
        </a:graphic>
      </p:graphicFrame>
    </p:spTree>
    <p:extLst>
      <p:ext uri="{BB962C8B-B14F-4D97-AF65-F5344CB8AC3E}">
        <p14:creationId xmlns:p14="http://schemas.microsoft.com/office/powerpoint/2010/main" xmlns="" val="172871808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US" dirty="0" smtClean="0"/>
              <a:t>Disclosure requirements </a:t>
            </a:r>
            <a:endParaRPr lang="en-US" dirty="0"/>
          </a:p>
        </p:txBody>
      </p:sp>
      <p:sp>
        <p:nvSpPr>
          <p:cNvPr id="3" name="Title 2"/>
          <p:cNvSpPr>
            <a:spLocks noGrp="1"/>
          </p:cNvSpPr>
          <p:nvPr>
            <p:ph type="title"/>
          </p:nvPr>
        </p:nvSpPr>
        <p:spPr/>
        <p:txBody>
          <a:bodyPr/>
          <a:lstStyle/>
          <a:p>
            <a:r>
              <a:rPr lang="en-US" dirty="0" smtClean="0"/>
              <a:t>ICDS I: Accounting Policies</a:t>
            </a:r>
            <a:endParaRPr lang="en-US" dirty="0"/>
          </a:p>
        </p:txBody>
      </p:sp>
      <p:sp>
        <p:nvSpPr>
          <p:cNvPr id="4" name="Content Placeholder 3"/>
          <p:cNvSpPr>
            <a:spLocks noGrp="1"/>
          </p:cNvSpPr>
          <p:nvPr>
            <p:ph idx="1"/>
          </p:nvPr>
        </p:nvSpPr>
        <p:spPr>
          <a:xfrm>
            <a:off x="376239" y="1416700"/>
            <a:ext cx="8374062" cy="4285374"/>
          </a:xfrm>
        </p:spPr>
        <p:txBody>
          <a:bodyPr/>
          <a:lstStyle/>
          <a:p>
            <a:pPr marL="285750" indent="-285750" algn="just">
              <a:buFont typeface="Arial" panose="020B0604020202020204" pitchFamily="34" charset="0"/>
              <a:buChar char="•"/>
            </a:pPr>
            <a:r>
              <a:rPr lang="en-US" sz="1300" dirty="0" smtClean="0"/>
              <a:t>All significant accounting policies</a:t>
            </a:r>
          </a:p>
          <a:p>
            <a:pPr marL="285750" indent="-285750" algn="just">
              <a:buFont typeface="Arial" panose="020B0604020202020204" pitchFamily="34" charset="0"/>
              <a:buChar char="•"/>
            </a:pPr>
            <a:r>
              <a:rPr lang="en-US" sz="1300" dirty="0" smtClean="0"/>
              <a:t>Any change in accounting policy which </a:t>
            </a:r>
            <a:r>
              <a:rPr lang="en-US" sz="1300" dirty="0"/>
              <a:t>has a material effect shall be </a:t>
            </a:r>
            <a:r>
              <a:rPr lang="en-US" sz="1300" dirty="0" smtClean="0"/>
              <a:t>disclosed:</a:t>
            </a:r>
          </a:p>
          <a:p>
            <a:pPr marL="621994" lvl="3" indent="-285750" algn="just">
              <a:spcAft>
                <a:spcPts val="300"/>
              </a:spcAft>
            </a:pPr>
            <a:r>
              <a:rPr lang="en-US" sz="1300" dirty="0" smtClean="0"/>
              <a:t>Where amount is ascertainable – amount also to be disclosed</a:t>
            </a:r>
            <a:endParaRPr lang="en-US" sz="1300" dirty="0"/>
          </a:p>
          <a:p>
            <a:pPr marL="621994" lvl="3" indent="-285750" algn="just">
              <a:spcAft>
                <a:spcPts val="300"/>
              </a:spcAft>
            </a:pPr>
            <a:r>
              <a:rPr lang="en-US" sz="1300" dirty="0" smtClean="0"/>
              <a:t>Where </a:t>
            </a:r>
            <a:r>
              <a:rPr lang="en-US" sz="1300" dirty="0"/>
              <a:t>amount </a:t>
            </a:r>
            <a:r>
              <a:rPr lang="en-US" sz="1300" dirty="0" smtClean="0"/>
              <a:t>is not ascertainable  - the fact shall be indicated</a:t>
            </a:r>
          </a:p>
          <a:p>
            <a:pPr marL="621994" lvl="3" indent="-285750" algn="just">
              <a:spcAft>
                <a:spcPts val="300"/>
              </a:spcAft>
            </a:pPr>
            <a:endParaRPr lang="en-US" sz="1300" dirty="0"/>
          </a:p>
          <a:p>
            <a:pPr marL="285750" indent="-285750" algn="just">
              <a:buFont typeface="Arial" panose="020B0604020202020204" pitchFamily="34" charset="0"/>
              <a:buChar char="•"/>
            </a:pPr>
            <a:r>
              <a:rPr lang="en-US" sz="1300" dirty="0" smtClean="0"/>
              <a:t>Material effect if not in current year but is expected in future years, such change shall be appropriately disclosed in the year of change and also in the year in which such change has material effect for the first time.</a:t>
            </a:r>
            <a:endParaRPr lang="en-US" sz="1300" dirty="0"/>
          </a:p>
          <a:p>
            <a:pPr marL="285750" indent="-285750" algn="just">
              <a:buFont typeface="Arial" panose="020B0604020202020204" pitchFamily="34" charset="0"/>
              <a:buChar char="•"/>
            </a:pPr>
            <a:r>
              <a:rPr lang="en-US" sz="1300" dirty="0" smtClean="0"/>
              <a:t>Cannot remedy a wrong or inappropriate treatment of an item</a:t>
            </a:r>
            <a:endParaRPr lang="en-US" sz="1300" dirty="0"/>
          </a:p>
        </p:txBody>
      </p:sp>
    </p:spTree>
    <p:extLst>
      <p:ext uri="{BB962C8B-B14F-4D97-AF65-F5344CB8AC3E}">
        <p14:creationId xmlns:p14="http://schemas.microsoft.com/office/powerpoint/2010/main" xmlns="" val="403121621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lstStyle/>
          <a:p>
            <a:pPr lvl="0">
              <a:buClr>
                <a:schemeClr val="tx2"/>
              </a:buClr>
            </a:pPr>
            <a:r>
              <a:rPr lang="en-US" sz="1400" b="1" dirty="0" smtClean="0">
                <a:solidFill>
                  <a:schemeClr val="tx1"/>
                </a:solidFill>
              </a:rPr>
              <a:t>Issue</a:t>
            </a:r>
          </a:p>
          <a:p>
            <a:pPr marL="274638" lvl="0" indent="-274638">
              <a:buClr>
                <a:schemeClr val="tx2"/>
              </a:buClr>
              <a:buFont typeface="Arial" pitchFamily="34" charset="0"/>
              <a:buChar char="•"/>
            </a:pPr>
            <a:r>
              <a:rPr lang="en-US" sz="1400" dirty="0" smtClean="0">
                <a:solidFill>
                  <a:schemeClr val="tx1"/>
                </a:solidFill>
              </a:rPr>
              <a:t>Oil prices are fluctuating significantly</a:t>
            </a:r>
          </a:p>
          <a:p>
            <a:pPr marL="274638" lvl="0" indent="-274638">
              <a:buClr>
                <a:schemeClr val="tx2"/>
              </a:buClr>
              <a:buFont typeface="Arial" pitchFamily="34" charset="0"/>
              <a:buChar char="•"/>
            </a:pPr>
            <a:r>
              <a:rPr lang="en-US" sz="1400" dirty="0" smtClean="0">
                <a:solidFill>
                  <a:schemeClr val="tx1"/>
                </a:solidFill>
              </a:rPr>
              <a:t>Company A, engaged in oil exploration and production, proposes to change inventory valuation from weighted average to FIFO. Other companies in the industry follow FIFO</a:t>
            </a:r>
          </a:p>
          <a:p>
            <a:pPr marL="274638" lvl="0" indent="-274638">
              <a:buClr>
                <a:schemeClr val="tx2"/>
              </a:buClr>
              <a:buFont typeface="Arial" pitchFamily="34" charset="0"/>
              <a:buChar char="•"/>
            </a:pPr>
            <a:r>
              <a:rPr lang="en-US" sz="1400" dirty="0" smtClean="0">
                <a:solidFill>
                  <a:schemeClr val="tx1"/>
                </a:solidFill>
              </a:rPr>
              <a:t>Can it change its method of inventory valuation?</a:t>
            </a:r>
          </a:p>
          <a:p>
            <a:pPr lvl="0">
              <a:buClr>
                <a:schemeClr val="tx2"/>
              </a:buClr>
            </a:pPr>
            <a:r>
              <a:rPr lang="en-US" sz="1400" b="1" dirty="0" smtClean="0">
                <a:solidFill>
                  <a:schemeClr val="tx1"/>
                </a:solidFill>
              </a:rPr>
              <a:t>ICDS</a:t>
            </a:r>
            <a:endParaRPr lang="en-US" sz="1400" b="1" dirty="0">
              <a:solidFill>
                <a:schemeClr val="tx1"/>
              </a:solidFill>
            </a:endParaRPr>
          </a:p>
          <a:p>
            <a:pPr marL="274638" indent="-274638">
              <a:buClr>
                <a:schemeClr val="tx2"/>
              </a:buClr>
              <a:buFont typeface="Arial" pitchFamily="34" charset="0"/>
              <a:buChar char="•"/>
            </a:pPr>
            <a:r>
              <a:rPr lang="en-US" sz="1400" b="1" dirty="0" smtClean="0">
                <a:solidFill>
                  <a:schemeClr val="accent2"/>
                </a:solidFill>
              </a:rPr>
              <a:t>Accounting policy can be changed </a:t>
            </a:r>
            <a:r>
              <a:rPr lang="en-US" sz="1400" dirty="0" smtClean="0">
                <a:solidFill>
                  <a:srgbClr val="313131"/>
                </a:solidFill>
              </a:rPr>
              <a:t>if there is </a:t>
            </a:r>
            <a:r>
              <a:rPr lang="en-US" sz="1400" b="1" dirty="0" smtClean="0">
                <a:solidFill>
                  <a:schemeClr val="accent2"/>
                </a:solidFill>
              </a:rPr>
              <a:t>reasonable cause </a:t>
            </a:r>
            <a:r>
              <a:rPr lang="en-US" sz="1400" dirty="0" smtClean="0">
                <a:solidFill>
                  <a:srgbClr val="313131"/>
                </a:solidFill>
              </a:rPr>
              <a:t>to do so</a:t>
            </a:r>
          </a:p>
        </p:txBody>
      </p:sp>
      <p:sp>
        <p:nvSpPr>
          <p:cNvPr id="5" name="Title 4"/>
          <p:cNvSpPr>
            <a:spLocks noGrp="1"/>
          </p:cNvSpPr>
          <p:nvPr>
            <p:ph type="title"/>
          </p:nvPr>
        </p:nvSpPr>
        <p:spPr/>
        <p:txBody>
          <a:bodyPr/>
          <a:lstStyle/>
          <a:p>
            <a:r>
              <a:rPr lang="en-US" dirty="0"/>
              <a:t>ICDS I – accounting policies</a:t>
            </a:r>
            <a:endParaRPr lang="en-GB" dirty="0"/>
          </a:p>
        </p:txBody>
      </p:sp>
      <p:sp>
        <p:nvSpPr>
          <p:cNvPr id="7" name="Text Placeholder 6"/>
          <p:cNvSpPr>
            <a:spLocks noGrp="1"/>
          </p:cNvSpPr>
          <p:nvPr>
            <p:ph type="body" sz="quarter" idx="13"/>
          </p:nvPr>
        </p:nvSpPr>
        <p:spPr/>
        <p:txBody>
          <a:bodyPr>
            <a:normAutofit/>
          </a:bodyPr>
          <a:lstStyle/>
          <a:p>
            <a:r>
              <a:rPr lang="en-US" sz="1711" dirty="0">
                <a:solidFill>
                  <a:srgbClr val="575757"/>
                </a:solidFill>
              </a:rPr>
              <a:t>Case study 1</a:t>
            </a:r>
          </a:p>
        </p:txBody>
      </p:sp>
    </p:spTree>
    <p:extLst>
      <p:ext uri="{BB962C8B-B14F-4D97-AF65-F5344CB8AC3E}">
        <p14:creationId xmlns:p14="http://schemas.microsoft.com/office/powerpoint/2010/main" xmlns="" val="123190967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370113" y="1245460"/>
            <a:ext cx="8388000" cy="4536504"/>
          </a:xfrm>
        </p:spPr>
        <p:txBody>
          <a:bodyPr/>
          <a:lstStyle/>
          <a:p>
            <a:pPr lvl="0" algn="just">
              <a:buClr>
                <a:schemeClr val="tx2"/>
              </a:buClr>
            </a:pPr>
            <a:r>
              <a:rPr lang="en-US" sz="1400" b="1" dirty="0" smtClean="0">
                <a:solidFill>
                  <a:schemeClr val="tx1"/>
                </a:solidFill>
              </a:rPr>
              <a:t>Analysis</a:t>
            </a:r>
          </a:p>
          <a:p>
            <a:pPr marL="282575" indent="-282575" algn="just">
              <a:buFont typeface="Arial" panose="020B0604020202020204" pitchFamily="34" charset="0"/>
              <a:buChar char="•"/>
            </a:pPr>
            <a:r>
              <a:rPr lang="en-US" sz="1400" b="1" u="sng" dirty="0">
                <a:solidFill>
                  <a:srgbClr val="046A38"/>
                </a:solidFill>
              </a:rPr>
              <a:t>Positive case laws</a:t>
            </a:r>
            <a:r>
              <a:rPr lang="en-US" sz="1400" u="sng" dirty="0">
                <a:solidFill>
                  <a:srgbClr val="046A38"/>
                </a:solidFill>
              </a:rPr>
              <a:t> </a:t>
            </a:r>
            <a:endParaRPr lang="en-US" sz="1400" dirty="0">
              <a:solidFill>
                <a:srgbClr val="046A38"/>
              </a:solidFill>
            </a:endParaRPr>
          </a:p>
          <a:p>
            <a:pPr marL="577850" indent="-285750" algn="just">
              <a:spcBef>
                <a:spcPts val="300"/>
              </a:spcBef>
              <a:buFont typeface="Wingdings" panose="05000000000000000000" pitchFamily="2" charset="2"/>
              <a:buChar char="Ø"/>
            </a:pPr>
            <a:r>
              <a:rPr lang="en-US" sz="1400" dirty="0" err="1"/>
              <a:t>Uniflex</a:t>
            </a:r>
            <a:r>
              <a:rPr lang="en-US" sz="1400" dirty="0"/>
              <a:t> Industries (Lucknow ITAT</a:t>
            </a:r>
            <a:r>
              <a:rPr lang="en-US" sz="1400" dirty="0" smtClean="0"/>
              <a:t>) [2007] 15 </a:t>
            </a:r>
            <a:r>
              <a:rPr lang="en-US" sz="1400" dirty="0"/>
              <a:t>SOT </a:t>
            </a:r>
            <a:r>
              <a:rPr lang="en-US" sz="1400" dirty="0" smtClean="0"/>
              <a:t>246 </a:t>
            </a:r>
            <a:r>
              <a:rPr lang="en-US" sz="1400" dirty="0"/>
              <a:t>and Discount &amp; Finance House of India (Mumbai ITAT</a:t>
            </a:r>
            <a:r>
              <a:rPr lang="en-US" sz="1400" dirty="0" smtClean="0"/>
              <a:t>) [2007] 14 </a:t>
            </a:r>
            <a:r>
              <a:rPr lang="en-US" sz="1400" dirty="0"/>
              <a:t>SOT </a:t>
            </a:r>
            <a:r>
              <a:rPr lang="en-US" sz="1400" dirty="0" smtClean="0"/>
              <a:t>334 </a:t>
            </a:r>
            <a:r>
              <a:rPr lang="en-US" sz="1400" dirty="0"/>
              <a:t>– post section 145A</a:t>
            </a:r>
          </a:p>
          <a:p>
            <a:pPr marL="577850" indent="-285750" algn="just">
              <a:spcBef>
                <a:spcPts val="300"/>
              </a:spcBef>
              <a:buFont typeface="Wingdings" panose="05000000000000000000" pitchFamily="2" charset="2"/>
              <a:buChar char="Ø"/>
            </a:pPr>
            <a:r>
              <a:rPr lang="en-US" sz="1400" dirty="0" err="1"/>
              <a:t>Atul</a:t>
            </a:r>
            <a:r>
              <a:rPr lang="en-US" sz="1400" dirty="0"/>
              <a:t> Products Ltd. (Gujarat HC) </a:t>
            </a:r>
            <a:r>
              <a:rPr lang="en-US" sz="1400" dirty="0" smtClean="0"/>
              <a:t>[2002] 255 ITR 85</a:t>
            </a:r>
          </a:p>
          <a:p>
            <a:pPr marL="577850" indent="-285750" algn="just">
              <a:spcBef>
                <a:spcPts val="300"/>
              </a:spcBef>
              <a:buFont typeface="Wingdings" panose="05000000000000000000" pitchFamily="2" charset="2"/>
              <a:buChar char="Ø"/>
            </a:pPr>
            <a:r>
              <a:rPr lang="en-US" sz="1400" dirty="0" smtClean="0"/>
              <a:t>Mopeds </a:t>
            </a:r>
            <a:r>
              <a:rPr lang="en-US" sz="1400" dirty="0"/>
              <a:t>(Andhra Pradesh HC) </a:t>
            </a:r>
            <a:r>
              <a:rPr lang="en-US" sz="1400" dirty="0" smtClean="0"/>
              <a:t>[1988] 173 ITR 347</a:t>
            </a:r>
            <a:endParaRPr lang="en-US" sz="1400" dirty="0"/>
          </a:p>
          <a:p>
            <a:pPr marL="287338" indent="-285750" algn="just">
              <a:buFont typeface="Arial" pitchFamily="34" charset="0"/>
              <a:buChar char="•"/>
            </a:pPr>
            <a:r>
              <a:rPr lang="en-US" sz="1400" dirty="0"/>
              <a:t>Not required to change opening stock – also supported by </a:t>
            </a:r>
            <a:r>
              <a:rPr lang="en-US" sz="1400" dirty="0" smtClean="0"/>
              <a:t>ICDS</a:t>
            </a:r>
          </a:p>
          <a:p>
            <a:pPr marL="287338" indent="-285750" algn="just">
              <a:buFont typeface="Arial" pitchFamily="34" charset="0"/>
              <a:buChar char="•"/>
            </a:pPr>
            <a:endParaRPr lang="en-US" sz="1400" u="sng" dirty="0" smtClean="0">
              <a:solidFill>
                <a:schemeClr val="tx1"/>
              </a:solidFill>
            </a:endParaRPr>
          </a:p>
          <a:p>
            <a:pPr marL="282575" indent="-282575" algn="just">
              <a:buFont typeface="Arial" panose="020B0604020202020204" pitchFamily="34" charset="0"/>
              <a:buChar char="•"/>
            </a:pPr>
            <a:r>
              <a:rPr lang="en-US" sz="1400" b="1" u="sng" dirty="0" smtClean="0"/>
              <a:t>Negative case laws</a:t>
            </a:r>
            <a:r>
              <a:rPr lang="en-US" sz="1400" b="1" u="sng" dirty="0" smtClean="0">
                <a:solidFill>
                  <a:srgbClr val="FF0000"/>
                </a:solidFill>
              </a:rPr>
              <a:t> </a:t>
            </a:r>
          </a:p>
          <a:p>
            <a:pPr marL="573088" indent="-282575" algn="just">
              <a:buFont typeface="Wingdings" pitchFamily="2" charset="2"/>
              <a:buChar char="Ø"/>
            </a:pPr>
            <a:r>
              <a:rPr lang="en-US" sz="1400" dirty="0" smtClean="0">
                <a:solidFill>
                  <a:schemeClr val="tx1"/>
                </a:solidFill>
              </a:rPr>
              <a:t>Ajanta Raj Proteins Ltd (Delhi ITAT) [2009] 32 SOT 517 – accounting standards notified u/s 145 are irrelevant for 145A, Act is inflexible regarding valuation of purchase/sale of goods and inventory once a method has been regularly employed</a:t>
            </a:r>
          </a:p>
          <a:p>
            <a:pPr marL="573088" indent="-282575" algn="just">
              <a:buFont typeface="Wingdings" pitchFamily="2" charset="2"/>
              <a:buChar char="Ø"/>
            </a:pPr>
            <a:r>
              <a:rPr lang="en-US" sz="1400" dirty="0" smtClean="0">
                <a:solidFill>
                  <a:schemeClr val="tx1"/>
                </a:solidFill>
              </a:rPr>
              <a:t>Luxor Writing Instruments </a:t>
            </a:r>
            <a:r>
              <a:rPr lang="en-US" sz="1400" dirty="0">
                <a:solidFill>
                  <a:schemeClr val="tx1"/>
                </a:solidFill>
              </a:rPr>
              <a:t>(Delhi ITAT</a:t>
            </a:r>
            <a:r>
              <a:rPr lang="en-US" sz="1400" dirty="0" smtClean="0">
                <a:solidFill>
                  <a:schemeClr val="tx1"/>
                </a:solidFill>
              </a:rPr>
              <a:t>) [2012] 52 SOT 4</a:t>
            </a:r>
          </a:p>
          <a:p>
            <a:pPr marL="573088" indent="-282575" algn="just">
              <a:buFont typeface="Wingdings" pitchFamily="2" charset="2"/>
              <a:buChar char="Ø"/>
            </a:pPr>
            <a:r>
              <a:rPr lang="en-US" sz="1400" dirty="0" err="1" smtClean="0">
                <a:solidFill>
                  <a:schemeClr val="tx1"/>
                </a:solidFill>
              </a:rPr>
              <a:t>Annamalaiar</a:t>
            </a:r>
            <a:r>
              <a:rPr lang="en-US" sz="1400" dirty="0" smtClean="0">
                <a:solidFill>
                  <a:schemeClr val="tx1"/>
                </a:solidFill>
              </a:rPr>
              <a:t> Mill Pvt. Ltd (Madras Tribunal) [2008] 22 TTJ 204 – the </a:t>
            </a:r>
            <a:r>
              <a:rPr lang="en-US" sz="1400" dirty="0" smtClean="0"/>
              <a:t>a</a:t>
            </a:r>
            <a:r>
              <a:rPr lang="en-US" sz="1400" dirty="0" smtClean="0">
                <a:solidFill>
                  <a:schemeClr val="tx1"/>
                </a:solidFill>
              </a:rPr>
              <a:t>ssessee was not allowed to claim deduction which it was justly entitled to, on account of change in accounting policy</a:t>
            </a:r>
          </a:p>
          <a:p>
            <a:pPr marL="287338" indent="-285750" algn="just">
              <a:spcBef>
                <a:spcPts val="300"/>
              </a:spcBef>
              <a:buFont typeface="Arial" pitchFamily="34" charset="0"/>
              <a:buChar char="•"/>
            </a:pPr>
            <a:endParaRPr lang="en-US" sz="1400" dirty="0">
              <a:solidFill>
                <a:schemeClr val="tx1"/>
              </a:solidFill>
            </a:endParaRPr>
          </a:p>
        </p:txBody>
      </p:sp>
      <p:sp>
        <p:nvSpPr>
          <p:cNvPr id="5" name="Title 4"/>
          <p:cNvSpPr>
            <a:spLocks noGrp="1"/>
          </p:cNvSpPr>
          <p:nvPr>
            <p:ph type="title"/>
          </p:nvPr>
        </p:nvSpPr>
        <p:spPr/>
        <p:txBody>
          <a:bodyPr/>
          <a:lstStyle/>
          <a:p>
            <a:r>
              <a:rPr lang="en-US" dirty="0"/>
              <a:t>ICDS I – accounting policies</a:t>
            </a:r>
            <a:endParaRPr lang="en-GB" dirty="0"/>
          </a:p>
        </p:txBody>
      </p:sp>
      <p:sp>
        <p:nvSpPr>
          <p:cNvPr id="7" name="Text Placeholder 6"/>
          <p:cNvSpPr>
            <a:spLocks noGrp="1"/>
          </p:cNvSpPr>
          <p:nvPr>
            <p:ph type="body" sz="quarter" idx="13"/>
          </p:nvPr>
        </p:nvSpPr>
        <p:spPr>
          <a:xfrm>
            <a:off x="370113" y="663420"/>
            <a:ext cx="8388000" cy="362676"/>
          </a:xfrm>
        </p:spPr>
        <p:txBody>
          <a:bodyPr>
            <a:normAutofit/>
          </a:bodyPr>
          <a:lstStyle/>
          <a:p>
            <a:r>
              <a:rPr lang="en-US" sz="1711" dirty="0">
                <a:solidFill>
                  <a:srgbClr val="575757"/>
                </a:solidFill>
              </a:rPr>
              <a:t>Case study 1</a:t>
            </a:r>
          </a:p>
        </p:txBody>
      </p:sp>
      <p:sp>
        <p:nvSpPr>
          <p:cNvPr id="14" name="Slide Number Placeholder 4"/>
          <p:cNvSpPr txBox="1">
            <a:spLocks/>
          </p:cNvSpPr>
          <p:nvPr/>
        </p:nvSpPr>
        <p:spPr>
          <a:xfrm>
            <a:off x="8028384" y="6407835"/>
            <a:ext cx="792088" cy="2520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sz="800" dirty="0" smtClean="0">
                <a:solidFill>
                  <a:srgbClr val="8C8C8C"/>
                </a:solidFill>
              </a:rPr>
              <a:t>8</a:t>
            </a:r>
            <a:endParaRPr lang="en-GB" sz="800" dirty="0">
              <a:solidFill>
                <a:srgbClr val="8C8C8C"/>
              </a:solidFill>
            </a:endParaRPr>
          </a:p>
        </p:txBody>
      </p:sp>
      <p:sp>
        <p:nvSpPr>
          <p:cNvPr id="2" name="Rectangle 1"/>
          <p:cNvSpPr/>
          <p:nvPr/>
        </p:nvSpPr>
        <p:spPr>
          <a:xfrm>
            <a:off x="370113" y="6019800"/>
            <a:ext cx="8388000" cy="533400"/>
          </a:xfrm>
          <a:prstGeom prst="rect">
            <a:avLst/>
          </a:prstGeom>
          <a:solidFill>
            <a:schemeClr val="bg2">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smtClean="0"/>
              <a:t>Actual facts of case must be seen – industry practice, statutory requirement, etc.</a:t>
            </a:r>
            <a:endParaRPr lang="en-US" sz="1600" b="1" dirty="0"/>
          </a:p>
        </p:txBody>
      </p:sp>
    </p:spTree>
    <p:extLst>
      <p:ext uri="{BB962C8B-B14F-4D97-AF65-F5344CB8AC3E}">
        <p14:creationId xmlns:p14="http://schemas.microsoft.com/office/powerpoint/2010/main" xmlns="" val="12618756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7" end="7"/>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
                                            <p:txEl>
                                              <p:pRg st="8" end="8"/>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6">
                                            <p:txEl>
                                              <p:pRg st="9" end="9"/>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6">
                                            <p:txEl>
                                              <p:pRg st="10" end="10"/>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ICDS II: Inventories</a:t>
            </a:r>
            <a:endParaRPr lang="en-US" dirty="0"/>
          </a:p>
        </p:txBody>
      </p:sp>
    </p:spTree>
    <p:extLst>
      <p:ext uri="{BB962C8B-B14F-4D97-AF65-F5344CB8AC3E}">
        <p14:creationId xmlns:p14="http://schemas.microsoft.com/office/powerpoint/2010/main" xmlns="" val="139268004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US" dirty="0" smtClean="0"/>
              <a:t>Highlights </a:t>
            </a:r>
            <a:endParaRPr lang="en-US" dirty="0"/>
          </a:p>
        </p:txBody>
      </p:sp>
      <p:sp>
        <p:nvSpPr>
          <p:cNvPr id="3" name="Title 2"/>
          <p:cNvSpPr>
            <a:spLocks noGrp="1"/>
          </p:cNvSpPr>
          <p:nvPr>
            <p:ph type="title"/>
          </p:nvPr>
        </p:nvSpPr>
        <p:spPr/>
        <p:txBody>
          <a:bodyPr/>
          <a:lstStyle/>
          <a:p>
            <a:r>
              <a:rPr lang="en-US" dirty="0" smtClean="0"/>
              <a:t>ICDS II: Inventories</a:t>
            </a:r>
            <a:endParaRPr lang="en-US" dirty="0"/>
          </a:p>
        </p:txBody>
      </p:sp>
      <p:sp>
        <p:nvSpPr>
          <p:cNvPr id="4" name="Content Placeholder 3"/>
          <p:cNvSpPr>
            <a:spLocks noGrp="1"/>
          </p:cNvSpPr>
          <p:nvPr>
            <p:ph idx="1"/>
          </p:nvPr>
        </p:nvSpPr>
        <p:spPr>
          <a:xfrm>
            <a:off x="376238" y="1099763"/>
            <a:ext cx="8374062" cy="5036349"/>
          </a:xfrm>
        </p:spPr>
        <p:txBody>
          <a:bodyPr/>
          <a:lstStyle/>
          <a:p>
            <a:pPr marL="285750" indent="-285750" algn="just">
              <a:buFont typeface="Arial" panose="020B0604020202020204" pitchFamily="34" charset="0"/>
              <a:buChar char="•"/>
            </a:pPr>
            <a:r>
              <a:rPr lang="en-US" sz="1300" dirty="0"/>
              <a:t>Inventories defined as </a:t>
            </a:r>
            <a:r>
              <a:rPr lang="en-US" sz="1300" dirty="0" smtClean="0"/>
              <a:t>assets:</a:t>
            </a:r>
          </a:p>
          <a:p>
            <a:pPr marL="621994" lvl="3" indent="-285750" algn="just">
              <a:spcAft>
                <a:spcPts val="300"/>
              </a:spcAft>
            </a:pPr>
            <a:r>
              <a:rPr lang="en-US" sz="1300" dirty="0" smtClean="0"/>
              <a:t>Held for sale in ordinary course of business </a:t>
            </a:r>
          </a:p>
          <a:p>
            <a:pPr marL="621994" lvl="3" indent="-285750" algn="just">
              <a:spcAft>
                <a:spcPts val="300"/>
              </a:spcAft>
            </a:pPr>
            <a:r>
              <a:rPr lang="en-US" sz="1300" dirty="0" smtClean="0"/>
              <a:t>In the process of production for such sale </a:t>
            </a:r>
          </a:p>
          <a:p>
            <a:pPr marL="621994" lvl="3" indent="-285750" algn="just">
              <a:spcAft>
                <a:spcPts val="300"/>
              </a:spcAft>
            </a:pPr>
            <a:r>
              <a:rPr lang="en-US" sz="1300" dirty="0" smtClean="0"/>
              <a:t>In the form of materials or supplies to be consumed in production process or rendering of services</a:t>
            </a:r>
            <a:endParaRPr lang="en-US" sz="1200" dirty="0" smtClean="0"/>
          </a:p>
          <a:p>
            <a:pPr marL="285750" indent="-285750" algn="just">
              <a:buFont typeface="Arial" panose="020B0604020202020204" pitchFamily="34" charset="0"/>
              <a:buChar char="•"/>
            </a:pPr>
            <a:r>
              <a:rPr lang="en-US" sz="1300" dirty="0" smtClean="0"/>
              <a:t>Exclusions:</a:t>
            </a:r>
            <a:endParaRPr lang="en-US" sz="1300" dirty="0"/>
          </a:p>
          <a:p>
            <a:pPr marL="621994" lvl="3" indent="-285750" algn="just">
              <a:spcAft>
                <a:spcPts val="300"/>
              </a:spcAft>
            </a:pPr>
            <a:r>
              <a:rPr lang="en-US" sz="1300" dirty="0" smtClean="0"/>
              <a:t>WIP under construction contract / other ICDS, </a:t>
            </a:r>
          </a:p>
          <a:p>
            <a:pPr marL="621994" lvl="3" indent="-285750" algn="just">
              <a:spcAft>
                <a:spcPts val="300"/>
              </a:spcAft>
            </a:pPr>
            <a:r>
              <a:rPr lang="en-US" sz="1300" dirty="0" smtClean="0"/>
              <a:t>Shares, debentures and Financial instrument held as stock-in-trade</a:t>
            </a:r>
          </a:p>
          <a:p>
            <a:pPr marL="621994" lvl="3" indent="-285750" algn="just">
              <a:spcAft>
                <a:spcPts val="300"/>
              </a:spcAft>
            </a:pPr>
            <a:r>
              <a:rPr lang="en-US" sz="1300" dirty="0" smtClean="0"/>
              <a:t>Producer’s Inventories of livestock, agriculture, etc. to the extent measured at NRV</a:t>
            </a:r>
          </a:p>
          <a:p>
            <a:pPr marL="621994" lvl="3" indent="-285750" algn="just">
              <a:spcAft>
                <a:spcPts val="300"/>
              </a:spcAft>
            </a:pPr>
            <a:r>
              <a:rPr lang="en-US" sz="1300" dirty="0" smtClean="0"/>
              <a:t>Machinery spares which can be used in connection with Tangible Assets – irregular in use</a:t>
            </a:r>
          </a:p>
          <a:p>
            <a:pPr marL="285750" indent="-285750" algn="just">
              <a:buFont typeface="Arial" panose="020B0604020202020204" pitchFamily="34" charset="0"/>
              <a:buChar char="•"/>
            </a:pPr>
            <a:endParaRPr lang="en-US" sz="200" dirty="0" smtClean="0"/>
          </a:p>
          <a:p>
            <a:pPr marL="285750" indent="-285750" algn="just">
              <a:buFont typeface="Arial" panose="020B0604020202020204" pitchFamily="34" charset="0"/>
              <a:buChar char="•"/>
            </a:pPr>
            <a:r>
              <a:rPr lang="en-US" sz="1300" dirty="0" smtClean="0"/>
              <a:t>Measurement of inventories at lower of cost or NRV</a:t>
            </a:r>
          </a:p>
          <a:p>
            <a:pPr marL="285750" indent="-285750" algn="just">
              <a:buFont typeface="Arial" panose="020B0604020202020204" pitchFamily="34" charset="0"/>
              <a:buChar char="•"/>
            </a:pPr>
            <a:r>
              <a:rPr lang="en-US" sz="1300" dirty="0"/>
              <a:t>Method of valuation once adopted cannot be changed without reasonable </a:t>
            </a:r>
            <a:r>
              <a:rPr lang="en-US" sz="1300" dirty="0" smtClean="0"/>
              <a:t>cause</a:t>
            </a:r>
          </a:p>
          <a:p>
            <a:pPr marL="285750" indent="-285750" algn="just">
              <a:buFont typeface="Arial" panose="020B0604020202020204" pitchFamily="34" charset="0"/>
              <a:buChar char="•"/>
            </a:pPr>
            <a:r>
              <a:rPr lang="en-US" sz="1300" dirty="0" smtClean="0"/>
              <a:t>Cost of inventories to include Costs of purchases, Costs of services, Costs of conversion and Other costs incurred in bringing the inventories to their present location and condition</a:t>
            </a:r>
          </a:p>
          <a:p>
            <a:pPr marL="285750" indent="-285750" algn="just">
              <a:buFont typeface="Arial" panose="020B0604020202020204" pitchFamily="34" charset="0"/>
              <a:buChar char="•"/>
            </a:pPr>
            <a:r>
              <a:rPr lang="en-US" sz="1300" dirty="0" smtClean="0"/>
              <a:t>Cost Formulae – Specific Identification Method, FIFO Method and Weighted Average Method.</a:t>
            </a:r>
          </a:p>
          <a:p>
            <a:pPr marL="285750" indent="-285750" algn="just">
              <a:buFont typeface="Arial" panose="020B0604020202020204" pitchFamily="34" charset="0"/>
              <a:buChar char="•"/>
            </a:pPr>
            <a:r>
              <a:rPr lang="en-US" sz="1300" dirty="0" smtClean="0"/>
              <a:t>Techniques for measurement of cost – Standard cost method or Retail method</a:t>
            </a:r>
          </a:p>
          <a:p>
            <a:pPr marL="285750" indent="-285750" algn="just">
              <a:buFont typeface="Arial" panose="020B0604020202020204" pitchFamily="34" charset="0"/>
              <a:buChar char="•"/>
            </a:pPr>
            <a:r>
              <a:rPr lang="en-US" sz="1300" dirty="0" smtClean="0"/>
              <a:t>Value of opening inventory – closing inventory as per immediately preceding previous year</a:t>
            </a:r>
          </a:p>
          <a:p>
            <a:pPr marL="285750" indent="-285750" algn="just">
              <a:buFont typeface="Arial" panose="020B0604020202020204" pitchFamily="34" charset="0"/>
              <a:buChar char="•"/>
            </a:pPr>
            <a:r>
              <a:rPr lang="en-US" sz="1300" dirty="0" smtClean="0"/>
              <a:t>Valuation of inventory in case of dissolution of firm, AOP or BOI shall be at </a:t>
            </a:r>
            <a:r>
              <a:rPr lang="en-US" sz="1300" dirty="0"/>
              <a:t>NRV </a:t>
            </a:r>
            <a:r>
              <a:rPr lang="en-US" sz="1300" b="1" dirty="0">
                <a:solidFill>
                  <a:srgbClr val="046A38"/>
                </a:solidFill>
              </a:rPr>
              <a:t>(</a:t>
            </a:r>
            <a:r>
              <a:rPr lang="en-US" sz="1300" b="1" dirty="0" smtClean="0">
                <a:solidFill>
                  <a:srgbClr val="046A38"/>
                </a:solidFill>
              </a:rPr>
              <a:t>In </a:t>
            </a:r>
            <a:r>
              <a:rPr lang="en-US" sz="1300" b="1" dirty="0">
                <a:solidFill>
                  <a:srgbClr val="046A38"/>
                </a:solidFill>
              </a:rPr>
              <a:t>A.L.A </a:t>
            </a:r>
            <a:r>
              <a:rPr lang="en-US" sz="1300" b="1" dirty="0" smtClean="0">
                <a:solidFill>
                  <a:srgbClr val="046A38"/>
                </a:solidFill>
              </a:rPr>
              <a:t>Firm [</a:t>
            </a:r>
            <a:r>
              <a:rPr lang="en-US" sz="1300" b="1" dirty="0">
                <a:solidFill>
                  <a:srgbClr val="046A38"/>
                </a:solidFill>
              </a:rPr>
              <a:t>1991</a:t>
            </a:r>
            <a:r>
              <a:rPr lang="en-US" sz="1300" b="1" dirty="0" smtClean="0">
                <a:solidFill>
                  <a:srgbClr val="046A38"/>
                </a:solidFill>
              </a:rPr>
              <a:t>] 189 </a:t>
            </a:r>
            <a:r>
              <a:rPr lang="en-US" sz="1300" b="1" dirty="0">
                <a:solidFill>
                  <a:srgbClr val="046A38"/>
                </a:solidFill>
              </a:rPr>
              <a:t>ITR </a:t>
            </a:r>
            <a:r>
              <a:rPr lang="en-US" sz="1300" b="1" dirty="0" smtClean="0">
                <a:solidFill>
                  <a:srgbClr val="046A38"/>
                </a:solidFill>
              </a:rPr>
              <a:t>285, </a:t>
            </a:r>
            <a:r>
              <a:rPr lang="en-US" sz="1300" b="1" dirty="0">
                <a:solidFill>
                  <a:srgbClr val="046A38"/>
                </a:solidFill>
              </a:rPr>
              <a:t>SC upheld valuation at NRV </a:t>
            </a:r>
            <a:r>
              <a:rPr lang="en-US" sz="1300" b="1" dirty="0" smtClean="0">
                <a:solidFill>
                  <a:srgbClr val="046A38"/>
                </a:solidFill>
              </a:rPr>
              <a:t>since business </a:t>
            </a:r>
            <a:r>
              <a:rPr lang="en-US" sz="1300" b="1" dirty="0">
                <a:solidFill>
                  <a:srgbClr val="046A38"/>
                </a:solidFill>
              </a:rPr>
              <a:t>was discontinued on </a:t>
            </a:r>
            <a:r>
              <a:rPr lang="en-US" sz="1300" b="1" dirty="0" smtClean="0">
                <a:solidFill>
                  <a:srgbClr val="046A38"/>
                </a:solidFill>
              </a:rPr>
              <a:t>dissolution)</a:t>
            </a:r>
          </a:p>
          <a:p>
            <a:pPr algn="just"/>
            <a:endParaRPr lang="en-US" sz="1300" dirty="0" smtClean="0"/>
          </a:p>
          <a:p>
            <a:pPr lvl="3" indent="0" algn="just">
              <a:spcAft>
                <a:spcPts val="300"/>
              </a:spcAft>
              <a:buNone/>
            </a:pPr>
            <a:endParaRPr lang="en-US" sz="1300" dirty="0"/>
          </a:p>
          <a:p>
            <a:pPr marL="285750" indent="-285750" algn="just">
              <a:buFont typeface="Arial" panose="020B0604020202020204" pitchFamily="34" charset="0"/>
              <a:buChar char="•"/>
            </a:pPr>
            <a:endParaRPr lang="en-US" sz="1300" dirty="0" smtClean="0"/>
          </a:p>
          <a:p>
            <a:pPr marL="285750" indent="-285750" algn="just">
              <a:buFont typeface="Arial" panose="020B0604020202020204" pitchFamily="34" charset="0"/>
              <a:buChar char="•"/>
            </a:pPr>
            <a:endParaRPr lang="en-US" sz="1300" dirty="0" smtClean="0"/>
          </a:p>
          <a:p>
            <a:pPr marL="285750" indent="-285750" algn="just">
              <a:buFont typeface="Arial" panose="020B0604020202020204" pitchFamily="34" charset="0"/>
              <a:buChar char="•"/>
            </a:pPr>
            <a:endParaRPr lang="en-US" sz="1300" dirty="0" smtClean="0"/>
          </a:p>
          <a:p>
            <a:pPr marL="285750" indent="-285750" algn="just">
              <a:buFont typeface="Arial" panose="020B0604020202020204" pitchFamily="34" charset="0"/>
              <a:buChar char="•"/>
            </a:pPr>
            <a:endParaRPr lang="en-US" sz="1300" dirty="0" smtClean="0"/>
          </a:p>
          <a:p>
            <a:pPr marL="285750" indent="-285750" algn="just">
              <a:buFont typeface="Arial" panose="020B0604020202020204" pitchFamily="34" charset="0"/>
              <a:buChar char="•"/>
            </a:pPr>
            <a:endParaRPr lang="en-US" sz="1300" dirty="0"/>
          </a:p>
        </p:txBody>
      </p:sp>
    </p:spTree>
    <p:extLst>
      <p:ext uri="{BB962C8B-B14F-4D97-AF65-F5344CB8AC3E}">
        <p14:creationId xmlns:p14="http://schemas.microsoft.com/office/powerpoint/2010/main" xmlns="" val="208428319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
                                            <p:txEl>
                                              <p:pRg st="7" end="7"/>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4">
                                            <p:txEl>
                                              <p:pRg st="11" end="11"/>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4">
                                            <p:txEl>
                                              <p:pRg st="12" end="12"/>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4">
                                            <p:txEl>
                                              <p:pRg st="13" end="13"/>
                                            </p:txEl>
                                          </p:spTgt>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4">
                                            <p:txEl>
                                              <p:pRg st="14" end="14"/>
                                            </p:txEl>
                                          </p:spTgt>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4">
                                            <p:txEl>
                                              <p:pRg st="15" end="15"/>
                                            </p:txEl>
                                          </p:spTgt>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4">
                                            <p:txEl>
                                              <p:pRg st="16" end="1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Contents</a:t>
            </a:r>
            <a:endParaRPr lang="en-US" dirty="0"/>
          </a:p>
        </p:txBody>
      </p:sp>
      <p:sp>
        <p:nvSpPr>
          <p:cNvPr id="4" name="Content Placeholder 3"/>
          <p:cNvSpPr>
            <a:spLocks noGrp="1"/>
          </p:cNvSpPr>
          <p:nvPr>
            <p:ph idx="1"/>
          </p:nvPr>
        </p:nvSpPr>
        <p:spPr/>
        <p:txBody>
          <a:bodyPr/>
          <a:lstStyle/>
          <a:p>
            <a:pPr marL="285750" indent="-285750">
              <a:buFont typeface="Arial" panose="020B0604020202020204" pitchFamily="34" charset="0"/>
              <a:buChar char="•"/>
            </a:pPr>
            <a:r>
              <a:rPr lang="en-US" sz="1200" dirty="0" smtClean="0"/>
              <a:t>Background</a:t>
            </a:r>
          </a:p>
          <a:p>
            <a:pPr marL="285750" indent="-285750">
              <a:buFont typeface="Arial" panose="020B0604020202020204" pitchFamily="34" charset="0"/>
              <a:buChar char="•"/>
            </a:pPr>
            <a:r>
              <a:rPr lang="en-US" sz="1200" dirty="0" smtClean="0"/>
              <a:t>ICDS I – Accounting Policies</a:t>
            </a:r>
          </a:p>
          <a:p>
            <a:pPr marL="285750" indent="-285750">
              <a:buFont typeface="Arial" panose="020B0604020202020204" pitchFamily="34" charset="0"/>
              <a:buChar char="•"/>
            </a:pPr>
            <a:r>
              <a:rPr lang="en-US" sz="1200" dirty="0" smtClean="0"/>
              <a:t>ICDS II – Valuation of Inventories</a:t>
            </a:r>
          </a:p>
          <a:p>
            <a:pPr marL="285750" indent="-285750">
              <a:buFont typeface="Arial" panose="020B0604020202020204" pitchFamily="34" charset="0"/>
              <a:buChar char="•"/>
            </a:pPr>
            <a:r>
              <a:rPr lang="en-US" sz="1200" dirty="0" smtClean="0"/>
              <a:t>ICDS III – Construction Contracts</a:t>
            </a:r>
          </a:p>
          <a:p>
            <a:pPr marL="285750" indent="-285750">
              <a:buFont typeface="Arial" panose="020B0604020202020204" pitchFamily="34" charset="0"/>
              <a:buChar char="•"/>
            </a:pPr>
            <a:r>
              <a:rPr lang="en-US" sz="1200" dirty="0" smtClean="0"/>
              <a:t>ICDS IV – Revenue Recognition</a:t>
            </a:r>
          </a:p>
          <a:p>
            <a:pPr marL="285750" indent="-285750">
              <a:buFont typeface="Arial" panose="020B0604020202020204" pitchFamily="34" charset="0"/>
              <a:buChar char="•"/>
            </a:pPr>
            <a:r>
              <a:rPr lang="en-US" sz="1200" dirty="0" smtClean="0"/>
              <a:t>ICDS V – Tangible Fixed Assets</a:t>
            </a:r>
          </a:p>
          <a:p>
            <a:pPr marL="285750" indent="-285750">
              <a:buFont typeface="Arial" panose="020B0604020202020204" pitchFamily="34" charset="0"/>
              <a:buChar char="•"/>
            </a:pPr>
            <a:r>
              <a:rPr lang="en-US" sz="1200" dirty="0" smtClean="0"/>
              <a:t>ICDS VI – Effects of changes in foreign exchange rates</a:t>
            </a:r>
          </a:p>
          <a:p>
            <a:pPr marL="285750" indent="-285750">
              <a:buFont typeface="Arial" panose="020B0604020202020204" pitchFamily="34" charset="0"/>
              <a:buChar char="•"/>
            </a:pPr>
            <a:r>
              <a:rPr lang="en-US" sz="1200" dirty="0" smtClean="0"/>
              <a:t>ICDS VII – Government grants</a:t>
            </a:r>
          </a:p>
          <a:p>
            <a:pPr marL="285750" indent="-285750">
              <a:buFont typeface="Arial" panose="020B0604020202020204" pitchFamily="34" charset="0"/>
              <a:buChar char="•"/>
            </a:pPr>
            <a:r>
              <a:rPr lang="en-US" sz="1200" dirty="0" smtClean="0"/>
              <a:t>ICDS VIII – Securities</a:t>
            </a:r>
          </a:p>
          <a:p>
            <a:pPr marL="285750" indent="-285750">
              <a:buFont typeface="Arial" panose="020B0604020202020204" pitchFamily="34" charset="0"/>
              <a:buChar char="•"/>
            </a:pPr>
            <a:r>
              <a:rPr lang="en-US" sz="1200" dirty="0" smtClean="0"/>
              <a:t>ICDS IX – Borrowing Costs</a:t>
            </a:r>
          </a:p>
          <a:p>
            <a:pPr marL="285750" indent="-285750">
              <a:buFont typeface="Arial" panose="020B0604020202020204" pitchFamily="34" charset="0"/>
              <a:buChar char="•"/>
            </a:pPr>
            <a:r>
              <a:rPr lang="en-US" sz="1200" dirty="0" smtClean="0"/>
              <a:t>ICDS X – Provisions, Contingent liabilities and Contingent assets</a:t>
            </a:r>
          </a:p>
          <a:p>
            <a:pPr marL="285750" indent="-285750">
              <a:buFont typeface="Arial" panose="020B0604020202020204" pitchFamily="34" charset="0"/>
              <a:buChar char="•"/>
            </a:pPr>
            <a:endParaRPr lang="en-US" sz="1200" dirty="0"/>
          </a:p>
          <a:p>
            <a:pPr marL="285750" indent="-285750">
              <a:buFont typeface="Arial" panose="020B0604020202020204" pitchFamily="34" charset="0"/>
              <a:buChar char="•"/>
            </a:pPr>
            <a:endParaRPr lang="en-US" sz="1100" dirty="0"/>
          </a:p>
        </p:txBody>
      </p:sp>
    </p:spTree>
    <p:extLst>
      <p:ext uri="{BB962C8B-B14F-4D97-AF65-F5344CB8AC3E}">
        <p14:creationId xmlns:p14="http://schemas.microsoft.com/office/powerpoint/2010/main" xmlns="" val="178993065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US" dirty="0" smtClean="0"/>
              <a:t>Amendment in Act </a:t>
            </a:r>
            <a:endParaRPr lang="en-US" dirty="0"/>
          </a:p>
        </p:txBody>
      </p:sp>
      <p:sp>
        <p:nvSpPr>
          <p:cNvPr id="3" name="Title 2"/>
          <p:cNvSpPr>
            <a:spLocks noGrp="1"/>
          </p:cNvSpPr>
          <p:nvPr>
            <p:ph type="title"/>
          </p:nvPr>
        </p:nvSpPr>
        <p:spPr/>
        <p:txBody>
          <a:bodyPr/>
          <a:lstStyle/>
          <a:p>
            <a:r>
              <a:rPr lang="en-US" dirty="0" smtClean="0"/>
              <a:t>ICDS II: Inventories</a:t>
            </a:r>
            <a:endParaRPr lang="en-US" dirty="0"/>
          </a:p>
        </p:txBody>
      </p:sp>
      <p:graphicFrame>
        <p:nvGraphicFramePr>
          <p:cNvPr id="11" name="Table 10"/>
          <p:cNvGraphicFramePr>
            <a:graphicFrameLocks noGrp="1"/>
          </p:cNvGraphicFramePr>
          <p:nvPr>
            <p:extLst>
              <p:ext uri="{D42A27DB-BD31-4B8C-83A1-F6EECF244321}">
                <p14:modId xmlns:p14="http://schemas.microsoft.com/office/powerpoint/2010/main" xmlns="" val="3667755147"/>
              </p:ext>
            </p:extLst>
          </p:nvPr>
        </p:nvGraphicFramePr>
        <p:xfrm>
          <a:off x="385474" y="1103415"/>
          <a:ext cx="8371762" cy="5035719"/>
        </p:xfrm>
        <a:graphic>
          <a:graphicData uri="http://schemas.openxmlformats.org/drawingml/2006/table">
            <a:tbl>
              <a:tblPr firstRow="1" bandRow="1">
                <a:tableStyleId>{5C22544A-7EE6-4342-B048-85BDC9FD1C3A}</a:tableStyleId>
              </a:tblPr>
              <a:tblGrid>
                <a:gridCol w="2080635">
                  <a:extLst>
                    <a:ext uri="{9D8B030D-6E8A-4147-A177-3AD203B41FA5}">
                      <a16:colId xmlns:a16="http://schemas.microsoft.com/office/drawing/2014/main" xmlns="" val="1356759566"/>
                    </a:ext>
                  </a:extLst>
                </a:gridCol>
                <a:gridCol w="3521251">
                  <a:extLst>
                    <a:ext uri="{9D8B030D-6E8A-4147-A177-3AD203B41FA5}">
                      <a16:colId xmlns:a16="http://schemas.microsoft.com/office/drawing/2014/main" xmlns="" val="3530232880"/>
                    </a:ext>
                  </a:extLst>
                </a:gridCol>
                <a:gridCol w="2769876">
                  <a:extLst>
                    <a:ext uri="{9D8B030D-6E8A-4147-A177-3AD203B41FA5}">
                      <a16:colId xmlns:a16="http://schemas.microsoft.com/office/drawing/2014/main" xmlns="" val="941765724"/>
                    </a:ext>
                  </a:extLst>
                </a:gridCol>
              </a:tblGrid>
              <a:tr h="280839">
                <a:tc>
                  <a:txBody>
                    <a:bodyPr/>
                    <a:lstStyle/>
                    <a:p>
                      <a:r>
                        <a:rPr lang="en-US" sz="1200" dirty="0" smtClean="0"/>
                        <a:t>Issue </a:t>
                      </a:r>
                      <a:endParaRPr lang="en-IN" sz="1200" dirty="0"/>
                    </a:p>
                  </a:txBody>
                  <a:tcPr/>
                </a:tc>
                <a:tc>
                  <a:txBody>
                    <a:bodyPr/>
                    <a:lstStyle/>
                    <a:p>
                      <a:r>
                        <a:rPr lang="en-US" sz="1200" dirty="0" smtClean="0"/>
                        <a:t>Held by the Delhi HC</a:t>
                      </a:r>
                      <a:endParaRPr lang="en-IN" sz="1200" dirty="0"/>
                    </a:p>
                  </a:txBody>
                  <a:tcPr/>
                </a:tc>
                <a:tc>
                  <a:txBody>
                    <a:bodyPr/>
                    <a:lstStyle/>
                    <a:p>
                      <a:r>
                        <a:rPr lang="en-US" sz="1200" dirty="0" smtClean="0"/>
                        <a:t>Manner of validation</a:t>
                      </a:r>
                      <a:endParaRPr lang="en-IN" sz="1200" dirty="0"/>
                    </a:p>
                  </a:txBody>
                  <a:tcPr/>
                </a:tc>
                <a:extLst>
                  <a:ext uri="{0D108BD9-81ED-4DB2-BD59-A6C34878D82A}">
                    <a16:rowId xmlns:a16="http://schemas.microsoft.com/office/drawing/2014/main" xmlns="" val="3485966495"/>
                  </a:ext>
                </a:extLst>
              </a:tr>
              <a:tr h="748902">
                <a:tc>
                  <a:txBody>
                    <a:bodyPr/>
                    <a:lstStyle/>
                    <a:p>
                      <a:pPr marL="176213" indent="-176213" algn="just">
                        <a:buFont typeface="Arial" panose="020B0604020202020204" pitchFamily="34" charset="0"/>
                        <a:buChar char="•"/>
                      </a:pPr>
                      <a:r>
                        <a:rPr lang="en-US" sz="1200" kern="1200" baseline="0" dirty="0" smtClean="0">
                          <a:solidFill>
                            <a:schemeClr val="tx1"/>
                          </a:solidFill>
                          <a:latin typeface="+mn-lt"/>
                          <a:ea typeface="+mn-ea"/>
                          <a:cs typeface="+mn-cs"/>
                        </a:rPr>
                        <a:t>ICDS prescribes </a:t>
                      </a:r>
                      <a:r>
                        <a:rPr lang="en-US" sz="1200" b="1" kern="1200" baseline="0" dirty="0" smtClean="0">
                          <a:solidFill>
                            <a:srgbClr val="046A38"/>
                          </a:solidFill>
                          <a:latin typeface="+mn-lt"/>
                          <a:ea typeface="+mn-ea"/>
                          <a:cs typeface="+mn-cs"/>
                        </a:rPr>
                        <a:t>valuation of inventories at NRV on dissolution of firm</a:t>
                      </a:r>
                      <a:r>
                        <a:rPr lang="en-US" sz="1200" b="1" kern="1200" baseline="0" dirty="0" smtClean="0">
                          <a:solidFill>
                            <a:srgbClr val="2C5234"/>
                          </a:solidFill>
                          <a:latin typeface="+mn-lt"/>
                          <a:ea typeface="+mn-ea"/>
                          <a:cs typeface="+mn-cs"/>
                        </a:rPr>
                        <a:t>, when business is not discontinued and is taken over by partners</a:t>
                      </a:r>
                    </a:p>
                    <a:p>
                      <a:pPr marL="176213" indent="-176213" algn="just">
                        <a:buFont typeface="Arial" panose="020B0604020202020204" pitchFamily="34" charset="0"/>
                        <a:buChar char="•"/>
                      </a:pPr>
                      <a:endParaRPr lang="en-US" sz="1200" kern="1200" baseline="0" dirty="0" smtClean="0">
                        <a:solidFill>
                          <a:schemeClr val="tx1"/>
                        </a:solidFill>
                        <a:latin typeface="+mn-lt"/>
                        <a:ea typeface="+mn-ea"/>
                        <a:cs typeface="+mn-cs"/>
                      </a:endParaRPr>
                    </a:p>
                    <a:p>
                      <a:pPr marL="0" indent="0" algn="just">
                        <a:buFont typeface="Arial" panose="020B0604020202020204" pitchFamily="34" charset="0"/>
                        <a:buNone/>
                      </a:pPr>
                      <a:endParaRPr lang="en-US" sz="1200" kern="1200" baseline="0" dirty="0" smtClean="0">
                        <a:solidFill>
                          <a:schemeClr val="tx1"/>
                        </a:solidFill>
                        <a:latin typeface="+mn-lt"/>
                        <a:ea typeface="+mn-ea"/>
                        <a:cs typeface="+mn-cs"/>
                      </a:endParaRPr>
                    </a:p>
                  </a:txBody>
                  <a:tcPr/>
                </a:tc>
                <a:tc>
                  <a:txBody>
                    <a:bodyPr/>
                    <a:lstStyle/>
                    <a:p>
                      <a:pPr marL="176213" indent="-176213" algn="just">
                        <a:buFont typeface="Arial" panose="020B0604020202020204" pitchFamily="34" charset="0"/>
                        <a:buChar char="•"/>
                      </a:pPr>
                      <a:r>
                        <a:rPr lang="en-US" sz="1200" baseline="0" dirty="0" smtClean="0">
                          <a:solidFill>
                            <a:srgbClr val="046A38"/>
                          </a:solidFill>
                        </a:rPr>
                        <a:t>SC in </a:t>
                      </a:r>
                      <a:r>
                        <a:rPr lang="en-US" sz="1200" b="1" baseline="0" dirty="0" err="1" smtClean="0">
                          <a:solidFill>
                            <a:srgbClr val="046A38"/>
                          </a:solidFill>
                        </a:rPr>
                        <a:t>Sakhti</a:t>
                      </a:r>
                      <a:r>
                        <a:rPr lang="en-US" sz="1200" b="1" baseline="0" dirty="0" smtClean="0">
                          <a:solidFill>
                            <a:srgbClr val="046A38"/>
                          </a:solidFill>
                        </a:rPr>
                        <a:t> Trading Co. V. CIT (2001) 250 ITR 871 (SC) </a:t>
                      </a:r>
                      <a:r>
                        <a:rPr lang="en-US" sz="1200" baseline="0" dirty="0" smtClean="0">
                          <a:solidFill>
                            <a:schemeClr val="tx1"/>
                          </a:solidFill>
                        </a:rPr>
                        <a:t>held that on the dissolution of a firm, </a:t>
                      </a:r>
                      <a:r>
                        <a:rPr lang="en-US" sz="1200" b="1" baseline="0" dirty="0" smtClean="0">
                          <a:solidFill>
                            <a:srgbClr val="046A38"/>
                          </a:solidFill>
                        </a:rPr>
                        <a:t>where the business of firm is not discontinued</a:t>
                      </a:r>
                      <a:r>
                        <a:rPr lang="en-US" sz="1200" baseline="0" dirty="0" smtClean="0">
                          <a:solidFill>
                            <a:schemeClr val="tx1"/>
                          </a:solidFill>
                        </a:rPr>
                        <a:t> and is taken over by other partners, the stock-in-trade of the firm can be valued at cost or market value, whichever is lower.  </a:t>
                      </a:r>
                    </a:p>
                    <a:p>
                      <a:pPr marL="176213" indent="-176213" algn="just">
                        <a:buFont typeface="Arial" panose="020B0604020202020204" pitchFamily="34" charset="0"/>
                        <a:buChar char="•"/>
                      </a:pPr>
                      <a:r>
                        <a:rPr lang="en-US" sz="1200" baseline="0" dirty="0" smtClean="0">
                          <a:solidFill>
                            <a:schemeClr val="tx1"/>
                          </a:solidFill>
                        </a:rPr>
                        <a:t>ICDS provisions is an attempt to overreach the binding judicial precedents by the device of notifications issued by the CG. It is an exercise of excessive delegation of legislative power which is impermissible in law. </a:t>
                      </a:r>
                    </a:p>
                  </a:txBody>
                  <a:tcPr/>
                </a:tc>
                <a:tc>
                  <a:txBody>
                    <a:bodyPr/>
                    <a:lstStyle/>
                    <a:p>
                      <a:pPr marL="171450" indent="-171450" algn="just">
                        <a:buFont typeface="Arial" panose="020B0604020202020204" pitchFamily="34" charset="0"/>
                        <a:buChar char="•"/>
                      </a:pPr>
                      <a:r>
                        <a:rPr lang="en-US" sz="1200" b="1" dirty="0" smtClean="0">
                          <a:solidFill>
                            <a:srgbClr val="046A38"/>
                          </a:solidFill>
                        </a:rPr>
                        <a:t>Section 145A </a:t>
                      </a:r>
                      <a:r>
                        <a:rPr lang="en-US" sz="1200" dirty="0" smtClean="0">
                          <a:solidFill>
                            <a:schemeClr val="tx1"/>
                          </a:solidFill>
                        </a:rPr>
                        <a:t>amended to include ‘Valuation of inventory at cost or Net Realizable value (NRV) whichever is less as computed under this ICDS’</a:t>
                      </a:r>
                    </a:p>
                    <a:p>
                      <a:pPr marL="171450" indent="-171450" algn="just">
                        <a:buFont typeface="Arial" panose="020B0604020202020204" pitchFamily="34" charset="0"/>
                        <a:buChar char="•"/>
                      </a:pPr>
                      <a:r>
                        <a:rPr lang="en-US" sz="1200" dirty="0" smtClean="0">
                          <a:solidFill>
                            <a:schemeClr val="tx1"/>
                          </a:solidFill>
                        </a:rPr>
                        <a:t>No specific amendment </a:t>
                      </a:r>
                      <a:r>
                        <a:rPr lang="en-US" sz="1200" baseline="0" dirty="0" smtClean="0">
                          <a:solidFill>
                            <a:schemeClr val="tx1"/>
                          </a:solidFill>
                        </a:rPr>
                        <a:t>is made in the Act </a:t>
                      </a:r>
                      <a:r>
                        <a:rPr lang="en-US" sz="1200" dirty="0" smtClean="0">
                          <a:solidFill>
                            <a:schemeClr val="tx1"/>
                          </a:solidFill>
                        </a:rPr>
                        <a:t>with</a:t>
                      </a:r>
                      <a:r>
                        <a:rPr lang="en-US" sz="1200" baseline="0" dirty="0" smtClean="0">
                          <a:solidFill>
                            <a:schemeClr val="tx1"/>
                          </a:solidFill>
                        </a:rPr>
                        <a:t> respect to valuation of inventory on dissolution of firm.</a:t>
                      </a:r>
                    </a:p>
                    <a:p>
                      <a:pPr marL="171450" indent="-171450" algn="just">
                        <a:buFont typeface="Arial" panose="020B0604020202020204" pitchFamily="34" charset="0"/>
                        <a:buChar char="•"/>
                      </a:pPr>
                      <a:r>
                        <a:rPr lang="en-US" sz="1200" baseline="0" dirty="0" smtClean="0">
                          <a:solidFill>
                            <a:schemeClr val="tx1"/>
                          </a:solidFill>
                        </a:rPr>
                        <a:t>Therefore, in case of dissolution and business is taken over by partners, one may value the inventory at lower of cost or NRV relying on the decision of  </a:t>
                      </a:r>
                      <a:r>
                        <a:rPr lang="en-US" sz="1200" baseline="0" dirty="0" err="1" smtClean="0">
                          <a:solidFill>
                            <a:schemeClr val="tx1"/>
                          </a:solidFill>
                        </a:rPr>
                        <a:t>Sakhti</a:t>
                      </a:r>
                      <a:r>
                        <a:rPr lang="en-US" sz="1200" baseline="0" dirty="0" smtClean="0">
                          <a:solidFill>
                            <a:schemeClr val="tx1"/>
                          </a:solidFill>
                        </a:rPr>
                        <a:t> Trading Co. 250 ITR 871 (SC) </a:t>
                      </a:r>
                      <a:endParaRPr lang="en-US" sz="1200" dirty="0" smtClean="0">
                        <a:solidFill>
                          <a:schemeClr val="tx1"/>
                        </a:solidFill>
                      </a:endParaRPr>
                    </a:p>
                  </a:txBody>
                  <a:tcPr/>
                </a:tc>
                <a:extLst>
                  <a:ext uri="{0D108BD9-81ED-4DB2-BD59-A6C34878D82A}">
                    <a16:rowId xmlns:a16="http://schemas.microsoft.com/office/drawing/2014/main" xmlns="" val="1424746798"/>
                  </a:ext>
                </a:extLst>
              </a:tr>
              <a:tr h="468063">
                <a:tc>
                  <a:txBody>
                    <a:bodyPr/>
                    <a:lstStyle/>
                    <a:p>
                      <a:pPr marL="176213" indent="-176213" algn="just">
                        <a:buFont typeface="Arial" panose="020B0604020202020204" pitchFamily="34" charset="0"/>
                        <a:buChar char="•"/>
                      </a:pPr>
                      <a:r>
                        <a:rPr lang="en-US" sz="1200" kern="1200" baseline="0" dirty="0" smtClean="0">
                          <a:solidFill>
                            <a:schemeClr val="dk1"/>
                          </a:solidFill>
                          <a:latin typeface="+mn-lt"/>
                          <a:ea typeface="+mn-ea"/>
                          <a:cs typeface="+mn-cs"/>
                        </a:rPr>
                        <a:t>ICDS states that costs of purchase shall consist of purchase price including duties and taxes, freight inwards and other expenditure directly attributable to the acquisition. </a:t>
                      </a:r>
                      <a:endParaRPr lang="en-IN" sz="1200" kern="1200" baseline="0" dirty="0">
                        <a:solidFill>
                          <a:schemeClr val="dk1"/>
                        </a:solidFill>
                        <a:latin typeface="+mn-lt"/>
                        <a:ea typeface="+mn-ea"/>
                        <a:cs typeface="+mn-cs"/>
                      </a:endParaRPr>
                    </a:p>
                  </a:txBody>
                  <a:tcPr/>
                </a:tc>
                <a:tc>
                  <a:txBody>
                    <a:bodyPr/>
                    <a:lstStyle/>
                    <a:p>
                      <a:pPr marL="176213" indent="-176213">
                        <a:buFont typeface="Arial" panose="020B0604020202020204" pitchFamily="34" charset="0"/>
                        <a:buChar char="•"/>
                      </a:pPr>
                      <a:r>
                        <a:rPr lang="en-US" sz="1200" dirty="0" smtClean="0"/>
                        <a:t>Nothing specific</a:t>
                      </a:r>
                      <a:endParaRPr lang="en-IN" sz="1200" dirty="0"/>
                    </a:p>
                  </a:txBody>
                  <a:tcPr/>
                </a:tc>
                <a:tc>
                  <a:txBody>
                    <a:bodyPr/>
                    <a:lstStyle/>
                    <a:p>
                      <a:pPr marL="171450" marR="0" lvl="0" indent="-171450" algn="just" defTabSz="862686"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dirty="0" smtClean="0">
                          <a:solidFill>
                            <a:srgbClr val="046A38"/>
                          </a:solidFill>
                        </a:rPr>
                        <a:t>Section 145A</a:t>
                      </a:r>
                      <a:r>
                        <a:rPr lang="en-US" sz="1200" dirty="0" smtClean="0"/>
                        <a:t> amended to include ‘Valuation of purchase and sale and of inventory will include allied tax, duty, </a:t>
                      </a:r>
                      <a:r>
                        <a:rPr lang="en-US" sz="1200" dirty="0" err="1" smtClean="0"/>
                        <a:t>cess</a:t>
                      </a:r>
                      <a:r>
                        <a:rPr lang="en-US" sz="1200" dirty="0" smtClean="0"/>
                        <a:t> or fee which were incurred to bring the goods or services to the place of its location and condition’</a:t>
                      </a:r>
                      <a:endParaRPr lang="en-IN" sz="1200" dirty="0" smtClean="0"/>
                    </a:p>
                    <a:p>
                      <a:pPr marL="0" indent="0" algn="just">
                        <a:buFont typeface="Arial" panose="020B0604020202020204" pitchFamily="34" charset="0"/>
                        <a:buNone/>
                      </a:pPr>
                      <a:endParaRPr lang="en-IN" sz="1200" dirty="0"/>
                    </a:p>
                  </a:txBody>
                  <a:tcPr/>
                </a:tc>
                <a:extLst>
                  <a:ext uri="{0D108BD9-81ED-4DB2-BD59-A6C34878D82A}">
                    <a16:rowId xmlns:a16="http://schemas.microsoft.com/office/drawing/2014/main" xmlns="" val="3144047228"/>
                  </a:ext>
                </a:extLst>
              </a:tr>
            </a:tbl>
          </a:graphicData>
        </a:graphic>
      </p:graphicFrame>
    </p:spTree>
    <p:extLst>
      <p:ext uri="{BB962C8B-B14F-4D97-AF65-F5344CB8AC3E}">
        <p14:creationId xmlns:p14="http://schemas.microsoft.com/office/powerpoint/2010/main" xmlns="" val="414459981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US" dirty="0" smtClean="0"/>
              <a:t>Disclosure requirements </a:t>
            </a:r>
            <a:endParaRPr lang="en-US" dirty="0"/>
          </a:p>
        </p:txBody>
      </p:sp>
      <p:sp>
        <p:nvSpPr>
          <p:cNvPr id="3" name="Title 2"/>
          <p:cNvSpPr>
            <a:spLocks noGrp="1"/>
          </p:cNvSpPr>
          <p:nvPr>
            <p:ph type="title"/>
          </p:nvPr>
        </p:nvSpPr>
        <p:spPr/>
        <p:txBody>
          <a:bodyPr/>
          <a:lstStyle/>
          <a:p>
            <a:r>
              <a:rPr lang="en-US" dirty="0" smtClean="0"/>
              <a:t>ICDS II: Inventories</a:t>
            </a:r>
            <a:endParaRPr lang="en-US" dirty="0"/>
          </a:p>
        </p:txBody>
      </p:sp>
      <p:sp>
        <p:nvSpPr>
          <p:cNvPr id="4" name="Content Placeholder 3"/>
          <p:cNvSpPr>
            <a:spLocks noGrp="1"/>
          </p:cNvSpPr>
          <p:nvPr>
            <p:ph idx="1"/>
          </p:nvPr>
        </p:nvSpPr>
        <p:spPr>
          <a:xfrm>
            <a:off x="376239" y="1416700"/>
            <a:ext cx="8374062" cy="4285374"/>
          </a:xfrm>
        </p:spPr>
        <p:txBody>
          <a:bodyPr/>
          <a:lstStyle/>
          <a:p>
            <a:pPr marL="285750" indent="-285750" algn="just">
              <a:buFont typeface="Arial" panose="020B0604020202020204" pitchFamily="34" charset="0"/>
              <a:buChar char="•"/>
            </a:pPr>
            <a:r>
              <a:rPr lang="en-US" sz="1200" dirty="0" smtClean="0"/>
              <a:t>The accounting policies adopted in measuring inventories including the cost formula used</a:t>
            </a:r>
          </a:p>
          <a:p>
            <a:pPr marL="285750" indent="-285750" algn="just">
              <a:buFont typeface="Arial" panose="020B0604020202020204" pitchFamily="34" charset="0"/>
              <a:buChar char="•"/>
            </a:pPr>
            <a:r>
              <a:rPr lang="en-US" sz="1200" dirty="0" smtClean="0"/>
              <a:t>The total carrying amount of inventories and its classification</a:t>
            </a:r>
          </a:p>
          <a:p>
            <a:pPr marL="285750" indent="-285750" algn="just">
              <a:buFont typeface="Arial" panose="020B0604020202020204" pitchFamily="34" charset="0"/>
              <a:buChar char="•"/>
            </a:pPr>
            <a:r>
              <a:rPr lang="en-US" sz="1200" dirty="0" smtClean="0"/>
              <a:t>Additional disclosures, where standard costing has been used as a measurement of cost:</a:t>
            </a:r>
          </a:p>
          <a:p>
            <a:pPr marL="621994" lvl="3" indent="-285750" algn="just">
              <a:spcAft>
                <a:spcPts val="300"/>
              </a:spcAft>
            </a:pPr>
            <a:r>
              <a:rPr lang="en-US" sz="1200" dirty="0" smtClean="0"/>
              <a:t>Details of such inventories; and</a:t>
            </a:r>
            <a:endParaRPr lang="en-US" sz="1200" dirty="0"/>
          </a:p>
          <a:p>
            <a:pPr marL="621994" lvl="3" indent="-285750" algn="just">
              <a:spcAft>
                <a:spcPts val="300"/>
              </a:spcAft>
            </a:pPr>
            <a:r>
              <a:rPr lang="en-US" sz="1200" dirty="0" smtClean="0"/>
              <a:t>A confirmation of the fact that standard cost approximates actual cost.</a:t>
            </a:r>
          </a:p>
          <a:p>
            <a:pPr marL="621994" lvl="3" indent="-285750" algn="just">
              <a:spcAft>
                <a:spcPts val="300"/>
              </a:spcAft>
            </a:pPr>
            <a:endParaRPr lang="en-US" sz="1200" dirty="0"/>
          </a:p>
        </p:txBody>
      </p:sp>
    </p:spTree>
    <p:extLst>
      <p:ext uri="{BB962C8B-B14F-4D97-AF65-F5344CB8AC3E}">
        <p14:creationId xmlns:p14="http://schemas.microsoft.com/office/powerpoint/2010/main" xmlns="" val="405019919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70113" y="1612492"/>
            <a:ext cx="8388000" cy="5048900"/>
          </a:xfrm>
        </p:spPr>
        <p:txBody>
          <a:bodyPr/>
          <a:lstStyle/>
          <a:p>
            <a:pPr lvl="0" algn="just">
              <a:buClr>
                <a:schemeClr val="tx2"/>
              </a:buClr>
            </a:pPr>
            <a:r>
              <a:rPr lang="en-US" sz="1400" b="1" dirty="0" smtClean="0">
                <a:solidFill>
                  <a:srgbClr val="313131"/>
                </a:solidFill>
              </a:rPr>
              <a:t>Issue</a:t>
            </a:r>
          </a:p>
          <a:p>
            <a:pPr marL="274638" lvl="0" indent="-274638" algn="just">
              <a:buClr>
                <a:schemeClr val="tx2"/>
              </a:buClr>
              <a:buFont typeface="Arial" pitchFamily="34" charset="0"/>
              <a:buChar char="•"/>
            </a:pPr>
            <a:r>
              <a:rPr lang="en-US" sz="1400" dirty="0" smtClean="0">
                <a:solidFill>
                  <a:srgbClr val="313131"/>
                </a:solidFill>
              </a:rPr>
              <a:t>Are service providers required to maintain inventory?</a:t>
            </a:r>
          </a:p>
          <a:p>
            <a:pPr lvl="0" algn="just">
              <a:buClr>
                <a:schemeClr val="tx2"/>
              </a:buClr>
            </a:pPr>
            <a:r>
              <a:rPr lang="en-US" sz="1400" b="1" dirty="0" smtClean="0">
                <a:solidFill>
                  <a:srgbClr val="313131"/>
                </a:solidFill>
              </a:rPr>
              <a:t>ICDS</a:t>
            </a:r>
          </a:p>
          <a:p>
            <a:pPr marL="274638" lvl="0" indent="-274638" algn="just">
              <a:buClr>
                <a:schemeClr val="tx2"/>
              </a:buClr>
              <a:buFont typeface="Arial" pitchFamily="34" charset="0"/>
              <a:buChar char="•"/>
            </a:pPr>
            <a:r>
              <a:rPr lang="en-US" sz="1400" dirty="0" smtClean="0">
                <a:solidFill>
                  <a:srgbClr val="313131"/>
                </a:solidFill>
              </a:rPr>
              <a:t>The </a:t>
            </a:r>
            <a:r>
              <a:rPr lang="en-US" sz="1400" dirty="0">
                <a:solidFill>
                  <a:srgbClr val="313131"/>
                </a:solidFill>
              </a:rPr>
              <a:t>costs of services </a:t>
            </a:r>
            <a:r>
              <a:rPr lang="en-US" sz="1400" b="1" dirty="0">
                <a:solidFill>
                  <a:schemeClr val="accent2"/>
                </a:solidFill>
              </a:rPr>
              <a:t>in the case of a service provider shall consist of </a:t>
            </a:r>
            <a:r>
              <a:rPr lang="en-US" sz="1400" dirty="0" err="1">
                <a:solidFill>
                  <a:srgbClr val="313131"/>
                </a:solidFill>
              </a:rPr>
              <a:t>labour</a:t>
            </a:r>
            <a:r>
              <a:rPr lang="en-US" sz="1400" dirty="0">
                <a:solidFill>
                  <a:srgbClr val="313131"/>
                </a:solidFill>
              </a:rPr>
              <a:t> and other costs of personnel directly engaged in providing the service including supervisory personnel and attributable </a:t>
            </a:r>
            <a:r>
              <a:rPr lang="en-US" sz="1400" dirty="0" smtClean="0">
                <a:solidFill>
                  <a:srgbClr val="313131"/>
                </a:solidFill>
              </a:rPr>
              <a:t>overheads</a:t>
            </a:r>
          </a:p>
          <a:p>
            <a:pPr marL="274638" lvl="0" indent="-274638" algn="just">
              <a:buClr>
                <a:schemeClr val="tx2"/>
              </a:buClr>
              <a:buFont typeface="Arial" pitchFamily="34" charset="0"/>
              <a:buChar char="•"/>
            </a:pPr>
            <a:r>
              <a:rPr lang="en-US" sz="1400" dirty="0">
                <a:solidFill>
                  <a:srgbClr val="313131"/>
                </a:solidFill>
              </a:rPr>
              <a:t>“Inventories” are assets - held for sale in the ordinary course of business; in the process of production for such sale; </a:t>
            </a:r>
            <a:r>
              <a:rPr lang="en-US" sz="1400" b="1" dirty="0">
                <a:solidFill>
                  <a:schemeClr val="accent2"/>
                </a:solidFill>
              </a:rPr>
              <a:t>in the form of materials or supplies to be consumed in the production process or in the rendering of services</a:t>
            </a:r>
          </a:p>
          <a:p>
            <a:pPr algn="just">
              <a:buClr>
                <a:schemeClr val="tx2"/>
              </a:buClr>
            </a:pPr>
            <a:r>
              <a:rPr lang="en-US" sz="1400" b="1" dirty="0" smtClean="0">
                <a:solidFill>
                  <a:srgbClr val="313131"/>
                </a:solidFill>
              </a:rPr>
              <a:t>Analysis</a:t>
            </a:r>
            <a:endParaRPr lang="en-US" sz="1400" b="1" dirty="0">
              <a:solidFill>
                <a:srgbClr val="313131"/>
              </a:solidFill>
            </a:endParaRPr>
          </a:p>
          <a:p>
            <a:pPr marL="274638" lvl="0" indent="-274638" algn="just">
              <a:buClr>
                <a:schemeClr val="tx2"/>
              </a:buClr>
              <a:buFont typeface="Arial" pitchFamily="34" charset="0"/>
              <a:buChar char="•"/>
            </a:pPr>
            <a:r>
              <a:rPr lang="en-US" sz="1400" dirty="0" smtClean="0">
                <a:solidFill>
                  <a:srgbClr val="313131"/>
                </a:solidFill>
              </a:rPr>
              <a:t>Definition does not cover WIP of service provider</a:t>
            </a:r>
          </a:p>
          <a:p>
            <a:pPr marL="274638" lvl="0" indent="-274638" algn="just">
              <a:buClr>
                <a:schemeClr val="tx2"/>
              </a:buClr>
              <a:buFont typeface="Arial" pitchFamily="34" charset="0"/>
              <a:buChar char="•"/>
            </a:pPr>
            <a:r>
              <a:rPr lang="en-IN" sz="1400" dirty="0" smtClean="0"/>
              <a:t>Section </a:t>
            </a:r>
            <a:r>
              <a:rPr lang="en-IN" sz="1400" dirty="0"/>
              <a:t>37 </a:t>
            </a:r>
            <a:r>
              <a:rPr lang="en-IN" sz="1400" dirty="0" smtClean="0"/>
              <a:t>- cost </a:t>
            </a:r>
            <a:r>
              <a:rPr lang="en-IN" sz="1400" dirty="0"/>
              <a:t>of services </a:t>
            </a:r>
            <a:r>
              <a:rPr lang="en-IN" sz="1400" dirty="0" smtClean="0"/>
              <a:t>may be claimed </a:t>
            </a:r>
            <a:r>
              <a:rPr lang="en-IN" sz="1400" dirty="0"/>
              <a:t>as a </a:t>
            </a:r>
            <a:r>
              <a:rPr lang="en-IN" sz="1400" dirty="0" smtClean="0"/>
              <a:t>deduction and may </a:t>
            </a:r>
            <a:r>
              <a:rPr lang="en-IN" sz="1400" dirty="0"/>
              <a:t>not required to be carried forward to the next year as </a:t>
            </a:r>
            <a:r>
              <a:rPr lang="en-IN" sz="1400" dirty="0" smtClean="0"/>
              <a:t>WIP </a:t>
            </a:r>
            <a:r>
              <a:rPr lang="en-IN" sz="1400" dirty="0"/>
              <a:t>since the </a:t>
            </a:r>
            <a:r>
              <a:rPr lang="en-IN" sz="1400" dirty="0" smtClean="0"/>
              <a:t>same is </a:t>
            </a:r>
            <a:r>
              <a:rPr lang="en-IN" sz="1400" dirty="0"/>
              <a:t>not mandatory as per accounting as well</a:t>
            </a:r>
            <a:endParaRPr lang="en-US" sz="1400" dirty="0" smtClean="0">
              <a:solidFill>
                <a:srgbClr val="313131"/>
              </a:solidFill>
            </a:endParaRPr>
          </a:p>
        </p:txBody>
      </p:sp>
      <p:sp>
        <p:nvSpPr>
          <p:cNvPr id="5" name="Title 4"/>
          <p:cNvSpPr>
            <a:spLocks noGrp="1"/>
          </p:cNvSpPr>
          <p:nvPr>
            <p:ph type="title"/>
          </p:nvPr>
        </p:nvSpPr>
        <p:spPr/>
        <p:txBody>
          <a:bodyPr/>
          <a:lstStyle/>
          <a:p>
            <a:r>
              <a:rPr lang="en-SG" dirty="0"/>
              <a:t>ICDS II – valuation of inventories</a:t>
            </a:r>
            <a:endParaRPr lang="en-GB" dirty="0"/>
          </a:p>
        </p:txBody>
      </p:sp>
      <p:sp>
        <p:nvSpPr>
          <p:cNvPr id="7" name="Text Placeholder 6"/>
          <p:cNvSpPr>
            <a:spLocks noGrp="1"/>
          </p:cNvSpPr>
          <p:nvPr>
            <p:ph type="body" sz="quarter" idx="13"/>
          </p:nvPr>
        </p:nvSpPr>
        <p:spPr>
          <a:xfrm>
            <a:off x="370113" y="765175"/>
            <a:ext cx="8388000" cy="377825"/>
          </a:xfrm>
        </p:spPr>
        <p:txBody>
          <a:bodyPr vert="horz" lIns="0" tIns="0" rIns="0" bIns="0" rtlCol="0">
            <a:normAutofit/>
          </a:bodyPr>
          <a:lstStyle/>
          <a:p>
            <a:r>
              <a:rPr lang="en-US" sz="1711" dirty="0">
                <a:solidFill>
                  <a:srgbClr val="575757"/>
                </a:solidFill>
              </a:rPr>
              <a:t>Case </a:t>
            </a:r>
            <a:r>
              <a:rPr lang="en-US" sz="1711" dirty="0" smtClean="0">
                <a:solidFill>
                  <a:srgbClr val="575757"/>
                </a:solidFill>
              </a:rPr>
              <a:t>study 1 </a:t>
            </a:r>
            <a:endParaRPr lang="en-US" sz="1711" dirty="0">
              <a:solidFill>
                <a:srgbClr val="575757"/>
              </a:solidFill>
            </a:endParaRPr>
          </a:p>
        </p:txBody>
      </p:sp>
    </p:spTree>
    <p:extLst>
      <p:ext uri="{BB962C8B-B14F-4D97-AF65-F5344CB8AC3E}">
        <p14:creationId xmlns:p14="http://schemas.microsoft.com/office/powerpoint/2010/main" xmlns="" val="231368325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1"/>
          <p:cNvSpPr>
            <a:spLocks noGrp="1"/>
          </p:cNvSpPr>
          <p:nvPr>
            <p:ph idx="1"/>
          </p:nvPr>
        </p:nvSpPr>
        <p:spPr>
          <a:xfrm>
            <a:off x="370113" y="1743364"/>
            <a:ext cx="8388000" cy="5048900"/>
          </a:xfrm>
        </p:spPr>
        <p:txBody>
          <a:bodyPr/>
          <a:lstStyle/>
          <a:p>
            <a:pPr marL="285750" indent="-285750">
              <a:buFont typeface="Arial" panose="020B0604020202020204" pitchFamily="34" charset="0"/>
              <a:buChar char="•"/>
            </a:pPr>
            <a:r>
              <a:rPr lang="en-IN" sz="1400" dirty="0" smtClean="0">
                <a:solidFill>
                  <a:srgbClr val="313131"/>
                </a:solidFill>
              </a:rPr>
              <a:t>A </a:t>
            </a:r>
            <a:r>
              <a:rPr lang="en-IN" sz="1400" dirty="0">
                <a:solidFill>
                  <a:srgbClr val="313131"/>
                </a:solidFill>
              </a:rPr>
              <a:t>&amp; Co is carrying on the activity of manufacture of </a:t>
            </a:r>
            <a:r>
              <a:rPr lang="en-IN" sz="1400" dirty="0" smtClean="0">
                <a:solidFill>
                  <a:srgbClr val="313131"/>
                </a:solidFill>
              </a:rPr>
              <a:t>goods</a:t>
            </a:r>
          </a:p>
          <a:p>
            <a:pPr marL="285750" indent="-285750">
              <a:buFont typeface="Arial" panose="020B0604020202020204" pitchFamily="34" charset="0"/>
              <a:buChar char="•"/>
            </a:pPr>
            <a:r>
              <a:rPr lang="en-IN" sz="1400" dirty="0" smtClean="0">
                <a:solidFill>
                  <a:srgbClr val="313131"/>
                </a:solidFill>
              </a:rPr>
              <a:t>It </a:t>
            </a:r>
            <a:r>
              <a:rPr lang="en-IN" sz="1400" dirty="0">
                <a:solidFill>
                  <a:srgbClr val="313131"/>
                </a:solidFill>
              </a:rPr>
              <a:t>has closing stock of 50,000 items of finished </a:t>
            </a:r>
            <a:r>
              <a:rPr lang="en-IN" sz="1400" dirty="0" smtClean="0">
                <a:solidFill>
                  <a:srgbClr val="313131"/>
                </a:solidFill>
              </a:rPr>
              <a:t>goods</a:t>
            </a:r>
            <a:endParaRPr lang="en-IN" sz="1400" dirty="0">
              <a:solidFill>
                <a:srgbClr val="313131"/>
              </a:solidFill>
            </a:endParaRPr>
          </a:p>
          <a:p>
            <a:pPr marL="285750" indent="-285750">
              <a:buFont typeface="Arial" panose="020B0604020202020204" pitchFamily="34" charset="0"/>
              <a:buChar char="•"/>
            </a:pPr>
            <a:r>
              <a:rPr lang="en-IN" sz="1400" dirty="0" smtClean="0"/>
              <a:t>The direct costs of each item are as under:</a:t>
            </a:r>
          </a:p>
          <a:p>
            <a:pPr marL="552450" lvl="1" indent="-285750">
              <a:buFontTx/>
              <a:buChar char="-"/>
            </a:pPr>
            <a:r>
              <a:rPr lang="en-IN" sz="1400" dirty="0"/>
              <a:t>Raw material </a:t>
            </a:r>
            <a:r>
              <a:rPr lang="en-IN" sz="1400" dirty="0" err="1"/>
              <a:t>Rs</a:t>
            </a:r>
            <a:r>
              <a:rPr lang="en-IN" sz="1400" dirty="0"/>
              <a:t> 80</a:t>
            </a:r>
          </a:p>
          <a:p>
            <a:pPr marL="552450" lvl="1" indent="-285750">
              <a:buFontTx/>
              <a:buChar char="-"/>
            </a:pPr>
            <a:r>
              <a:rPr lang="en-IN" sz="1400" dirty="0"/>
              <a:t>Labour </a:t>
            </a:r>
            <a:r>
              <a:rPr lang="en-IN" sz="1400" dirty="0" err="1" smtClean="0"/>
              <a:t>Rs</a:t>
            </a:r>
            <a:r>
              <a:rPr lang="en-IN" sz="1400" dirty="0" smtClean="0"/>
              <a:t> 10</a:t>
            </a:r>
            <a:endParaRPr lang="en-IN" sz="1400" dirty="0"/>
          </a:p>
          <a:p>
            <a:pPr marL="552450" lvl="1" indent="-285750">
              <a:buFontTx/>
              <a:buChar char="-"/>
            </a:pPr>
            <a:r>
              <a:rPr lang="en-IN" sz="1400" dirty="0" smtClean="0"/>
              <a:t>Variable Direct Overheads </a:t>
            </a:r>
            <a:r>
              <a:rPr lang="en-IN" sz="1400" dirty="0" err="1" smtClean="0"/>
              <a:t>Rs</a:t>
            </a:r>
            <a:r>
              <a:rPr lang="en-IN" sz="1400" dirty="0" smtClean="0"/>
              <a:t> 8</a:t>
            </a:r>
          </a:p>
          <a:p>
            <a:pPr marL="285750" indent="-285750">
              <a:buFont typeface="Arial" panose="020B0604020202020204" pitchFamily="34" charset="0"/>
              <a:buChar char="•"/>
            </a:pPr>
            <a:r>
              <a:rPr lang="en-IN" sz="1400" dirty="0">
                <a:solidFill>
                  <a:srgbClr val="313131"/>
                </a:solidFill>
              </a:rPr>
              <a:t>It has incurred fixed direct overheads of </a:t>
            </a:r>
            <a:r>
              <a:rPr lang="en-IN" sz="1400" dirty="0" smtClean="0">
                <a:solidFill>
                  <a:srgbClr val="313131"/>
                </a:solidFill>
              </a:rPr>
              <a:t>Rs. </a:t>
            </a:r>
            <a:r>
              <a:rPr lang="en-IN" sz="1400" dirty="0">
                <a:solidFill>
                  <a:srgbClr val="313131"/>
                </a:solidFill>
              </a:rPr>
              <a:t>25,00,000. Out of this, expenses allowable in the tax computation for the year are </a:t>
            </a:r>
            <a:r>
              <a:rPr lang="en-IN" sz="1400" dirty="0" smtClean="0">
                <a:solidFill>
                  <a:srgbClr val="313131"/>
                </a:solidFill>
              </a:rPr>
              <a:t>Rs. 22,50,000</a:t>
            </a:r>
            <a:endParaRPr lang="en-IN" sz="1400" dirty="0">
              <a:solidFill>
                <a:srgbClr val="313131"/>
              </a:solidFill>
            </a:endParaRPr>
          </a:p>
          <a:p>
            <a:pPr marL="285750" indent="-285750">
              <a:buFont typeface="Arial" panose="020B0604020202020204" pitchFamily="34" charset="0"/>
              <a:buChar char="•"/>
            </a:pPr>
            <a:r>
              <a:rPr lang="en-IN" sz="1400" dirty="0">
                <a:solidFill>
                  <a:srgbClr val="313131"/>
                </a:solidFill>
              </a:rPr>
              <a:t>The total quantity of finished goods manufactured during the year was 2,00,000</a:t>
            </a:r>
          </a:p>
          <a:p>
            <a:pPr marL="285750" indent="-285750">
              <a:buFont typeface="Arial" panose="020B0604020202020204" pitchFamily="34" charset="0"/>
              <a:buChar char="•"/>
            </a:pPr>
            <a:r>
              <a:rPr lang="en-IN" sz="1400" dirty="0">
                <a:solidFill>
                  <a:srgbClr val="313131"/>
                </a:solidFill>
              </a:rPr>
              <a:t>A &amp; Co seeks your advice on the computation of the value of closing stock of finished goods under ICDS </a:t>
            </a:r>
            <a:r>
              <a:rPr lang="en-IN" sz="1400" dirty="0" smtClean="0">
                <a:solidFill>
                  <a:srgbClr val="313131"/>
                </a:solidFill>
              </a:rPr>
              <a:t>II</a:t>
            </a:r>
            <a:endParaRPr lang="en-IN" sz="1400" dirty="0">
              <a:solidFill>
                <a:srgbClr val="313131"/>
              </a:solidFill>
            </a:endParaRPr>
          </a:p>
        </p:txBody>
      </p:sp>
      <p:sp>
        <p:nvSpPr>
          <p:cNvPr id="9" name="Title 4"/>
          <p:cNvSpPr>
            <a:spLocks noGrp="1"/>
          </p:cNvSpPr>
          <p:nvPr>
            <p:ph type="title"/>
          </p:nvPr>
        </p:nvSpPr>
        <p:spPr>
          <a:xfrm>
            <a:off x="370113" y="295683"/>
            <a:ext cx="8388000" cy="469492"/>
          </a:xfrm>
        </p:spPr>
        <p:txBody>
          <a:bodyPr vert="horz" lIns="0" tIns="0" rIns="0" bIns="0" rtlCol="0" anchor="t" anchorCtr="0">
            <a:noAutofit/>
          </a:bodyPr>
          <a:lstStyle/>
          <a:p>
            <a:r>
              <a:rPr lang="en-SG" dirty="0"/>
              <a:t>ICDS II – valuation of inventories</a:t>
            </a:r>
            <a:endParaRPr lang="en-GB" dirty="0"/>
          </a:p>
        </p:txBody>
      </p:sp>
      <p:sp>
        <p:nvSpPr>
          <p:cNvPr id="10" name="Text Placeholder 6"/>
          <p:cNvSpPr>
            <a:spLocks noGrp="1"/>
          </p:cNvSpPr>
          <p:nvPr>
            <p:ph type="body" sz="quarter" idx="13"/>
          </p:nvPr>
        </p:nvSpPr>
        <p:spPr>
          <a:xfrm>
            <a:off x="370113" y="765175"/>
            <a:ext cx="8388000" cy="347345"/>
          </a:xfrm>
        </p:spPr>
        <p:txBody>
          <a:bodyPr vert="horz" lIns="0" tIns="0" rIns="0" bIns="0" rtlCol="0">
            <a:normAutofit/>
          </a:bodyPr>
          <a:lstStyle/>
          <a:p>
            <a:r>
              <a:rPr lang="en-US" sz="1711" dirty="0">
                <a:solidFill>
                  <a:srgbClr val="575757"/>
                </a:solidFill>
              </a:rPr>
              <a:t>Case study </a:t>
            </a:r>
            <a:r>
              <a:rPr lang="en-US" sz="1711" dirty="0" smtClean="0">
                <a:solidFill>
                  <a:srgbClr val="575757"/>
                </a:solidFill>
              </a:rPr>
              <a:t>2</a:t>
            </a:r>
            <a:endParaRPr lang="en-US" sz="1711" dirty="0">
              <a:solidFill>
                <a:srgbClr val="575757"/>
              </a:solidFill>
            </a:endParaRPr>
          </a:p>
        </p:txBody>
      </p:sp>
    </p:spTree>
    <p:extLst>
      <p:ext uri="{BB962C8B-B14F-4D97-AF65-F5344CB8AC3E}">
        <p14:creationId xmlns:p14="http://schemas.microsoft.com/office/powerpoint/2010/main" xmlns="" val="228088875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70113" y="1295400"/>
            <a:ext cx="8388000" cy="5048900"/>
          </a:xfrm>
        </p:spPr>
        <p:txBody>
          <a:bodyPr/>
          <a:lstStyle/>
          <a:p>
            <a:pPr lvl="0" algn="just">
              <a:buClr>
                <a:schemeClr val="tx2"/>
              </a:buClr>
            </a:pPr>
            <a:r>
              <a:rPr lang="en-US" sz="1400" b="1" dirty="0" smtClean="0">
                <a:solidFill>
                  <a:srgbClr val="313131"/>
                </a:solidFill>
              </a:rPr>
              <a:t>Issue</a:t>
            </a:r>
          </a:p>
          <a:p>
            <a:pPr marL="274638" indent="-274638" algn="just">
              <a:buClr>
                <a:schemeClr val="tx2"/>
              </a:buClr>
              <a:buFont typeface="Arial" pitchFamily="34" charset="0"/>
              <a:buChar char="•"/>
            </a:pPr>
            <a:r>
              <a:rPr lang="en-US" sz="1400" dirty="0">
                <a:solidFill>
                  <a:srgbClr val="313131"/>
                </a:solidFill>
              </a:rPr>
              <a:t>Whether overhead expenses to be allocated to be taken as per accounts or as allowable under </a:t>
            </a:r>
            <a:r>
              <a:rPr lang="en-US" sz="1400" dirty="0" smtClean="0">
                <a:solidFill>
                  <a:srgbClr val="313131"/>
                </a:solidFill>
              </a:rPr>
              <a:t>the </a:t>
            </a:r>
            <a:r>
              <a:rPr lang="en-US" sz="1400" dirty="0">
                <a:solidFill>
                  <a:srgbClr val="313131"/>
                </a:solidFill>
              </a:rPr>
              <a:t>Act read with ICDS?</a:t>
            </a:r>
          </a:p>
          <a:p>
            <a:pPr algn="just"/>
            <a:r>
              <a:rPr lang="en-US" sz="1400" b="1" dirty="0" smtClean="0">
                <a:solidFill>
                  <a:srgbClr val="313131"/>
                </a:solidFill>
              </a:rPr>
              <a:t>ICDS</a:t>
            </a:r>
          </a:p>
          <a:p>
            <a:pPr marL="274638" lvl="0" indent="-274638" algn="just">
              <a:buClr>
                <a:schemeClr val="tx2"/>
              </a:buClr>
              <a:buFont typeface="Arial" pitchFamily="34" charset="0"/>
              <a:buChar char="•"/>
            </a:pPr>
            <a:r>
              <a:rPr lang="en-US" sz="1400" dirty="0" smtClean="0">
                <a:solidFill>
                  <a:srgbClr val="313131"/>
                </a:solidFill>
              </a:rPr>
              <a:t>The cost of conversion of inventories shall include costs directly related to units of production and a </a:t>
            </a:r>
            <a:r>
              <a:rPr lang="en-US" sz="1400" b="1" dirty="0">
                <a:solidFill>
                  <a:schemeClr val="accent2"/>
                </a:solidFill>
              </a:rPr>
              <a:t>systematic allocation of fixed and variable production overheads </a:t>
            </a:r>
            <a:r>
              <a:rPr lang="en-US" sz="1400" dirty="0" smtClean="0">
                <a:solidFill>
                  <a:srgbClr val="313131"/>
                </a:solidFill>
              </a:rPr>
              <a:t>that are incurred in converting materials into finished goods. Fixed production overheads shall be those indirect costs of production that remain relatively constant regardless of volume of production.</a:t>
            </a:r>
          </a:p>
          <a:p>
            <a:pPr algn="just">
              <a:buClr>
                <a:schemeClr val="tx2"/>
              </a:buClr>
            </a:pPr>
            <a:r>
              <a:rPr lang="en-US" sz="1400" b="1" dirty="0" smtClean="0">
                <a:solidFill>
                  <a:srgbClr val="046A38"/>
                </a:solidFill>
              </a:rPr>
              <a:t>Analysis - Q No 20 Circular 10/2017 dated March 23, 2017</a:t>
            </a:r>
          </a:p>
          <a:p>
            <a:pPr marL="265113" indent="-265113" algn="just"/>
            <a:r>
              <a:rPr lang="en-US" sz="1400" dirty="0"/>
              <a:t>Q. There are specific sections in the Act read with Rules under which a portion of borrowing </a:t>
            </a:r>
            <a:r>
              <a:rPr lang="en-US" sz="1400" dirty="0" smtClean="0"/>
              <a:t>cost </a:t>
            </a:r>
            <a:r>
              <a:rPr lang="en-US" sz="1400" dirty="0"/>
              <a:t>may get disallowed under sections like 14A, 43B, 40(a)(</a:t>
            </a:r>
            <a:r>
              <a:rPr lang="en-US" sz="1400" dirty="0" err="1"/>
              <a:t>i</a:t>
            </a:r>
            <a:r>
              <a:rPr lang="en-US" sz="1400" dirty="0"/>
              <a:t>), 40(a)(</a:t>
            </a:r>
            <a:r>
              <a:rPr lang="en-US" sz="1400" dirty="0" err="1"/>
              <a:t>ia</a:t>
            </a:r>
            <a:r>
              <a:rPr lang="en-US" sz="1400" dirty="0"/>
              <a:t>), 40A(2)(b), etc. of the Act. Whether borrowing costs to be </a:t>
            </a:r>
            <a:r>
              <a:rPr lang="en-US" sz="1400" dirty="0" err="1"/>
              <a:t>capitalised</a:t>
            </a:r>
            <a:r>
              <a:rPr lang="en-US" sz="1400" dirty="0"/>
              <a:t> under ICDS IX should exclude portion of borrowing costs which gets disallowed under such specific provisions?</a:t>
            </a:r>
          </a:p>
          <a:p>
            <a:pPr marL="265113" indent="-265113" algn="just"/>
            <a:r>
              <a:rPr lang="en-US" sz="1400" dirty="0"/>
              <a:t>A. Since specific provisions of the Act override the provisions of ICDS, it is clarified that borrowing costs to be considered for </a:t>
            </a:r>
            <a:r>
              <a:rPr lang="en-US" sz="1400" dirty="0" err="1"/>
              <a:t>capitalisation</a:t>
            </a:r>
            <a:r>
              <a:rPr lang="en-US" sz="1400" dirty="0"/>
              <a:t> under ICDS IX shall exclude those borrowing costs which are disallowed under specific provisions of the Act. </a:t>
            </a:r>
            <a:r>
              <a:rPr lang="en-US" sz="1400" dirty="0" err="1"/>
              <a:t>Capitalisation</a:t>
            </a:r>
            <a:r>
              <a:rPr lang="en-US" sz="1400" dirty="0"/>
              <a:t> of borrowing cost shall apply for that </a:t>
            </a:r>
            <a:r>
              <a:rPr lang="en-US" sz="1400" b="1" dirty="0">
                <a:solidFill>
                  <a:schemeClr val="accent2"/>
                </a:solidFill>
              </a:rPr>
              <a:t>portion of the borrowing cost which is otherwise allowable as deduction under the Act</a:t>
            </a:r>
            <a:r>
              <a:rPr lang="en-US" sz="1400" dirty="0"/>
              <a:t>. </a:t>
            </a:r>
            <a:endParaRPr lang="en-US" sz="1400" dirty="0" smtClean="0">
              <a:solidFill>
                <a:srgbClr val="313131"/>
              </a:solidFill>
            </a:endParaRPr>
          </a:p>
        </p:txBody>
      </p:sp>
      <p:sp>
        <p:nvSpPr>
          <p:cNvPr id="5" name="Title 4"/>
          <p:cNvSpPr>
            <a:spLocks noGrp="1"/>
          </p:cNvSpPr>
          <p:nvPr>
            <p:ph type="title"/>
          </p:nvPr>
        </p:nvSpPr>
        <p:spPr/>
        <p:txBody>
          <a:bodyPr/>
          <a:lstStyle/>
          <a:p>
            <a:r>
              <a:rPr lang="en-SG" dirty="0"/>
              <a:t>ICDS II </a:t>
            </a:r>
            <a:r>
              <a:rPr lang="en-SG" dirty="0" smtClean="0"/>
              <a:t>– valuation </a:t>
            </a:r>
            <a:r>
              <a:rPr lang="en-SG" dirty="0"/>
              <a:t>of inventories</a:t>
            </a:r>
            <a:endParaRPr lang="en-GB" dirty="0"/>
          </a:p>
        </p:txBody>
      </p:sp>
      <p:sp>
        <p:nvSpPr>
          <p:cNvPr id="7" name="Text Placeholder 6"/>
          <p:cNvSpPr>
            <a:spLocks noGrp="1"/>
          </p:cNvSpPr>
          <p:nvPr>
            <p:ph type="body" sz="quarter" idx="13"/>
          </p:nvPr>
        </p:nvSpPr>
        <p:spPr>
          <a:xfrm>
            <a:off x="370113" y="765175"/>
            <a:ext cx="8388000" cy="530225"/>
          </a:xfrm>
        </p:spPr>
        <p:txBody>
          <a:bodyPr>
            <a:normAutofit/>
          </a:bodyPr>
          <a:lstStyle/>
          <a:p>
            <a:pPr algn="just"/>
            <a:r>
              <a:rPr lang="en-US" sz="1711" dirty="0">
                <a:solidFill>
                  <a:srgbClr val="575757"/>
                </a:solidFill>
              </a:rPr>
              <a:t>Case study </a:t>
            </a:r>
            <a:r>
              <a:rPr lang="en-US" sz="1711" dirty="0" smtClean="0">
                <a:solidFill>
                  <a:srgbClr val="575757"/>
                </a:solidFill>
              </a:rPr>
              <a:t>2</a:t>
            </a:r>
            <a:endParaRPr lang="en-US" sz="1711" dirty="0">
              <a:solidFill>
                <a:srgbClr val="575757"/>
              </a:solidFill>
            </a:endParaRPr>
          </a:p>
        </p:txBody>
      </p:sp>
    </p:spTree>
    <p:extLst>
      <p:ext uri="{BB962C8B-B14F-4D97-AF65-F5344CB8AC3E}">
        <p14:creationId xmlns:p14="http://schemas.microsoft.com/office/powerpoint/2010/main" xmlns="" val="282212344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ICDS III: Construction Contract </a:t>
            </a:r>
            <a:endParaRPr lang="en-US" dirty="0"/>
          </a:p>
        </p:txBody>
      </p:sp>
    </p:spTree>
    <p:extLst>
      <p:ext uri="{BB962C8B-B14F-4D97-AF65-F5344CB8AC3E}">
        <p14:creationId xmlns:p14="http://schemas.microsoft.com/office/powerpoint/2010/main" xmlns="" val="29524211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US" dirty="0" smtClean="0"/>
              <a:t>Highlights </a:t>
            </a:r>
            <a:endParaRPr lang="en-US" dirty="0"/>
          </a:p>
        </p:txBody>
      </p:sp>
      <p:sp>
        <p:nvSpPr>
          <p:cNvPr id="3" name="Title 2"/>
          <p:cNvSpPr>
            <a:spLocks noGrp="1"/>
          </p:cNvSpPr>
          <p:nvPr>
            <p:ph type="title"/>
          </p:nvPr>
        </p:nvSpPr>
        <p:spPr/>
        <p:txBody>
          <a:bodyPr/>
          <a:lstStyle/>
          <a:p>
            <a:r>
              <a:rPr lang="en-US" dirty="0" smtClean="0"/>
              <a:t>ICDS III: Construction Contract</a:t>
            </a:r>
            <a:endParaRPr lang="en-US" dirty="0"/>
          </a:p>
        </p:txBody>
      </p:sp>
      <p:sp>
        <p:nvSpPr>
          <p:cNvPr id="4" name="Content Placeholder 3"/>
          <p:cNvSpPr>
            <a:spLocks noGrp="1"/>
          </p:cNvSpPr>
          <p:nvPr>
            <p:ph idx="1"/>
          </p:nvPr>
        </p:nvSpPr>
        <p:spPr>
          <a:xfrm>
            <a:off x="373938" y="1245059"/>
            <a:ext cx="8374062" cy="4285374"/>
          </a:xfrm>
        </p:spPr>
        <p:txBody>
          <a:bodyPr/>
          <a:lstStyle/>
          <a:p>
            <a:pPr marL="285750" indent="-285750" algn="just">
              <a:buFont typeface="Arial" panose="020B0604020202020204" pitchFamily="34" charset="0"/>
              <a:buChar char="•"/>
            </a:pPr>
            <a:r>
              <a:rPr lang="en-US" sz="1150" dirty="0" smtClean="0"/>
              <a:t>Contract Revenue = Initial amount of revenue (including </a:t>
            </a:r>
            <a:r>
              <a:rPr lang="en-US" sz="1150" dirty="0"/>
              <a:t>retentions) </a:t>
            </a:r>
            <a:r>
              <a:rPr lang="en-US" sz="1150" dirty="0" smtClean="0"/>
              <a:t>+ variations in contract work, claims and incentive payments (to the extent it is probable that it will result in revenue and can be reliably measured)</a:t>
            </a:r>
          </a:p>
          <a:p>
            <a:pPr marL="285750" indent="-285750" algn="just">
              <a:buFont typeface="Arial" panose="020B0604020202020204" pitchFamily="34" charset="0"/>
              <a:buChar char="•"/>
            </a:pPr>
            <a:r>
              <a:rPr lang="en-US" sz="1150" dirty="0" smtClean="0"/>
              <a:t>Contract Cost = Direct cost + attributable and allocated cost + borrowing </a:t>
            </a:r>
            <a:r>
              <a:rPr lang="en-US" sz="1150" dirty="0"/>
              <a:t>cost as per </a:t>
            </a:r>
            <a:r>
              <a:rPr lang="en-US" sz="1150" dirty="0" smtClean="0"/>
              <a:t>ICDS IX + </a:t>
            </a:r>
            <a:r>
              <a:rPr lang="en-US" sz="1150" dirty="0"/>
              <a:t>other cost specifically chargeable to customer) </a:t>
            </a:r>
            <a:r>
              <a:rPr lang="en-US" sz="1150" dirty="0" smtClean="0"/>
              <a:t>– incidental income not included in contract revenue (not being interest / dividend / capital gains)</a:t>
            </a:r>
            <a:endParaRPr lang="en-US" sz="1150" dirty="0"/>
          </a:p>
          <a:p>
            <a:pPr marL="285750" indent="-285750" algn="just">
              <a:buFont typeface="Arial" panose="020B0604020202020204" pitchFamily="34" charset="0"/>
              <a:buChar char="•"/>
            </a:pPr>
            <a:r>
              <a:rPr lang="en-US" sz="1150" dirty="0" smtClean="0"/>
              <a:t>Both revenue and costs are to be recorded in proportion to the stage of completion of contract</a:t>
            </a:r>
          </a:p>
          <a:p>
            <a:pPr marL="285750" indent="-285750" algn="just">
              <a:spcAft>
                <a:spcPts val="300"/>
              </a:spcAft>
              <a:buFont typeface="Arial" panose="020B0604020202020204" pitchFamily="34" charset="0"/>
              <a:buChar char="•"/>
            </a:pPr>
            <a:r>
              <a:rPr lang="en-US" sz="1150" dirty="0" smtClean="0"/>
              <a:t>Stage of completion to be determined by :</a:t>
            </a:r>
          </a:p>
          <a:p>
            <a:pPr marL="621994" lvl="3" indent="-285750" algn="just">
              <a:spcAft>
                <a:spcPts val="300"/>
              </a:spcAft>
            </a:pPr>
            <a:r>
              <a:rPr lang="en-US" sz="1150" dirty="0" smtClean="0"/>
              <a:t>Expenditure approach</a:t>
            </a:r>
          </a:p>
          <a:p>
            <a:pPr marL="621994" lvl="3" indent="-285750" algn="just">
              <a:spcAft>
                <a:spcPts val="300"/>
              </a:spcAft>
            </a:pPr>
            <a:r>
              <a:rPr lang="en-US" sz="1150" dirty="0" smtClean="0"/>
              <a:t>Work survey approach</a:t>
            </a:r>
          </a:p>
          <a:p>
            <a:pPr marL="621994" lvl="3" indent="-285750" algn="just"/>
            <a:r>
              <a:rPr lang="en-US" sz="1150" dirty="0" smtClean="0"/>
              <a:t>Physical work completion approach</a:t>
            </a:r>
          </a:p>
          <a:p>
            <a:pPr marL="285750" indent="-285750" algn="just">
              <a:buFont typeface="Arial" panose="020B0604020202020204" pitchFamily="34" charset="0"/>
              <a:buChar char="•"/>
            </a:pPr>
            <a:r>
              <a:rPr lang="en-US" sz="1150" dirty="0" smtClean="0"/>
              <a:t>During </a:t>
            </a:r>
            <a:r>
              <a:rPr lang="en-US" sz="1150" dirty="0"/>
              <a:t>the early stages of a contract, where the outcome of the contract cannot be estimated reliably, contract revenue must be </a:t>
            </a:r>
            <a:r>
              <a:rPr lang="en-US" sz="1150" dirty="0" smtClean="0"/>
              <a:t>recognized </a:t>
            </a:r>
            <a:r>
              <a:rPr lang="en-US" sz="1150" dirty="0"/>
              <a:t>only to the extent of costs </a:t>
            </a:r>
            <a:r>
              <a:rPr lang="en-US" sz="1150" dirty="0" smtClean="0"/>
              <a:t>incurred. Early </a:t>
            </a:r>
            <a:r>
              <a:rPr lang="en-US" sz="1150" dirty="0"/>
              <a:t>stage of a contract shall not extend beyond 25% of the stage of </a:t>
            </a:r>
            <a:r>
              <a:rPr lang="en-US" sz="1150" dirty="0" smtClean="0"/>
              <a:t>completion</a:t>
            </a:r>
          </a:p>
          <a:p>
            <a:pPr marL="285750" indent="-285750" algn="just">
              <a:buFont typeface="Arial" panose="020B0604020202020204" pitchFamily="34" charset="0"/>
              <a:buChar char="•"/>
            </a:pPr>
            <a:r>
              <a:rPr lang="en-US" sz="1150" dirty="0" smtClean="0"/>
              <a:t>Contract </a:t>
            </a:r>
            <a:r>
              <a:rPr lang="en-US" sz="1150" dirty="0"/>
              <a:t>revenue to be recognized only when there is reasonable certainty of its ultimate collection. Contract revenue once recognized cannot be reversed but needs to be written off as expenses   </a:t>
            </a:r>
          </a:p>
          <a:p>
            <a:pPr marL="285750" indent="-285750" algn="just">
              <a:buFont typeface="Arial" panose="020B0604020202020204" pitchFamily="34" charset="0"/>
              <a:buChar char="•"/>
            </a:pPr>
            <a:r>
              <a:rPr lang="en-US" sz="1150" dirty="0" smtClean="0"/>
              <a:t>Retention money would be a part of contract revenue and the same has to be recognized as revenue </a:t>
            </a:r>
            <a:r>
              <a:rPr lang="en-US" sz="1150" dirty="0"/>
              <a:t>subject to reasonable certainty of its ultimate collection. </a:t>
            </a:r>
            <a:r>
              <a:rPr lang="en-US" sz="1150" b="1" dirty="0" smtClean="0">
                <a:solidFill>
                  <a:srgbClr val="046A38"/>
                </a:solidFill>
              </a:rPr>
              <a:t>(Q-11 of Clarification Circular</a:t>
            </a:r>
            <a:r>
              <a:rPr lang="en-US" sz="1100" b="1" dirty="0">
                <a:solidFill>
                  <a:srgbClr val="046A38"/>
                </a:solidFill>
              </a:rPr>
              <a:t> No. 10/2017</a:t>
            </a:r>
            <a:r>
              <a:rPr lang="en-US" sz="1150" b="1" dirty="0" smtClean="0">
                <a:solidFill>
                  <a:srgbClr val="046A38"/>
                </a:solidFill>
              </a:rPr>
              <a:t>)</a:t>
            </a:r>
          </a:p>
          <a:p>
            <a:pPr marL="285750" indent="-285750" algn="just">
              <a:buFont typeface="Arial" panose="020B0604020202020204" pitchFamily="34" charset="0"/>
              <a:buChar char="•"/>
            </a:pPr>
            <a:r>
              <a:rPr lang="en-US" sz="1150" dirty="0" smtClean="0"/>
              <a:t>Does </a:t>
            </a:r>
            <a:r>
              <a:rPr lang="en-US" sz="1150" dirty="0"/>
              <a:t>not allow provision for foreseeable losses for tax purposes which is in line with non-allowability of expected losses as provided in ICDS-I</a:t>
            </a:r>
          </a:p>
          <a:p>
            <a:pPr marL="285750" indent="-285750" algn="just">
              <a:buFont typeface="Arial" panose="020B0604020202020204" pitchFamily="34" charset="0"/>
              <a:buChar char="•"/>
            </a:pPr>
            <a:endParaRPr lang="en-US" sz="1150" dirty="0"/>
          </a:p>
        </p:txBody>
      </p:sp>
    </p:spTree>
    <p:extLst>
      <p:ext uri="{BB962C8B-B14F-4D97-AF65-F5344CB8AC3E}">
        <p14:creationId xmlns:p14="http://schemas.microsoft.com/office/powerpoint/2010/main" xmlns="" val="160646439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
                                            <p:txEl>
                                              <p:pRg st="4" end="4"/>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
                                            <p:txEl>
                                              <p:pRg st="5" end="5"/>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US" dirty="0" smtClean="0"/>
              <a:t>Amendment in Act </a:t>
            </a:r>
            <a:endParaRPr lang="en-US" dirty="0"/>
          </a:p>
        </p:txBody>
      </p:sp>
      <p:sp>
        <p:nvSpPr>
          <p:cNvPr id="3" name="Title 2"/>
          <p:cNvSpPr>
            <a:spLocks noGrp="1"/>
          </p:cNvSpPr>
          <p:nvPr>
            <p:ph type="title"/>
          </p:nvPr>
        </p:nvSpPr>
        <p:spPr/>
        <p:txBody>
          <a:bodyPr/>
          <a:lstStyle/>
          <a:p>
            <a:r>
              <a:rPr lang="en-US" dirty="0" smtClean="0"/>
              <a:t>ICDS III: Construction Contract</a:t>
            </a:r>
            <a:endParaRPr lang="en-US" dirty="0"/>
          </a:p>
        </p:txBody>
      </p:sp>
      <p:graphicFrame>
        <p:nvGraphicFramePr>
          <p:cNvPr id="11" name="Table 10"/>
          <p:cNvGraphicFramePr>
            <a:graphicFrameLocks noGrp="1"/>
          </p:cNvGraphicFramePr>
          <p:nvPr>
            <p:extLst>
              <p:ext uri="{D42A27DB-BD31-4B8C-83A1-F6EECF244321}">
                <p14:modId xmlns:p14="http://schemas.microsoft.com/office/powerpoint/2010/main" xmlns="" val="2356852112"/>
              </p:ext>
            </p:extLst>
          </p:nvPr>
        </p:nvGraphicFramePr>
        <p:xfrm>
          <a:off x="376238" y="1095234"/>
          <a:ext cx="8371763" cy="4247516"/>
        </p:xfrm>
        <a:graphic>
          <a:graphicData uri="http://schemas.openxmlformats.org/drawingml/2006/table">
            <a:tbl>
              <a:tblPr firstRow="1" bandRow="1">
                <a:tableStyleId>{5C22544A-7EE6-4342-B048-85BDC9FD1C3A}</a:tableStyleId>
              </a:tblPr>
              <a:tblGrid>
                <a:gridCol w="2189430">
                  <a:extLst>
                    <a:ext uri="{9D8B030D-6E8A-4147-A177-3AD203B41FA5}">
                      <a16:colId xmlns:a16="http://schemas.microsoft.com/office/drawing/2014/main" xmlns="" val="1356759566"/>
                    </a:ext>
                  </a:extLst>
                </a:gridCol>
                <a:gridCol w="3701940">
                  <a:extLst>
                    <a:ext uri="{9D8B030D-6E8A-4147-A177-3AD203B41FA5}">
                      <a16:colId xmlns:a16="http://schemas.microsoft.com/office/drawing/2014/main" xmlns="" val="3530232880"/>
                    </a:ext>
                  </a:extLst>
                </a:gridCol>
                <a:gridCol w="2480393">
                  <a:extLst>
                    <a:ext uri="{9D8B030D-6E8A-4147-A177-3AD203B41FA5}">
                      <a16:colId xmlns:a16="http://schemas.microsoft.com/office/drawing/2014/main" xmlns="" val="941765724"/>
                    </a:ext>
                  </a:extLst>
                </a:gridCol>
              </a:tblGrid>
              <a:tr h="306456">
                <a:tc>
                  <a:txBody>
                    <a:bodyPr/>
                    <a:lstStyle/>
                    <a:p>
                      <a:r>
                        <a:rPr lang="en-US" sz="1100" dirty="0" smtClean="0"/>
                        <a:t>Issue </a:t>
                      </a:r>
                      <a:endParaRPr lang="en-IN" sz="1100" dirty="0"/>
                    </a:p>
                  </a:txBody>
                  <a:tcPr/>
                </a:tc>
                <a:tc>
                  <a:txBody>
                    <a:bodyPr/>
                    <a:lstStyle/>
                    <a:p>
                      <a:r>
                        <a:rPr lang="en-US" sz="1100" dirty="0" smtClean="0"/>
                        <a:t>Held by the Delhi HC</a:t>
                      </a:r>
                      <a:endParaRPr lang="en-IN" sz="1100" dirty="0"/>
                    </a:p>
                  </a:txBody>
                  <a:tcPr/>
                </a:tc>
                <a:tc>
                  <a:txBody>
                    <a:bodyPr/>
                    <a:lstStyle/>
                    <a:p>
                      <a:r>
                        <a:rPr lang="en-US" sz="1100" dirty="0" smtClean="0"/>
                        <a:t>Manner of validation</a:t>
                      </a:r>
                      <a:endParaRPr lang="en-IN" sz="1100" dirty="0"/>
                    </a:p>
                  </a:txBody>
                  <a:tcPr/>
                </a:tc>
                <a:extLst>
                  <a:ext uri="{0D108BD9-81ED-4DB2-BD59-A6C34878D82A}">
                    <a16:rowId xmlns:a16="http://schemas.microsoft.com/office/drawing/2014/main" xmlns="" val="3485966495"/>
                  </a:ext>
                </a:extLst>
              </a:tr>
              <a:tr h="2377830">
                <a:tc>
                  <a:txBody>
                    <a:bodyPr/>
                    <a:lstStyle/>
                    <a:p>
                      <a:pPr marL="176213" indent="-176213" algn="just">
                        <a:buFont typeface="Arial" panose="020B0604020202020204" pitchFamily="34" charset="0"/>
                        <a:buChar char="•"/>
                      </a:pPr>
                      <a:r>
                        <a:rPr lang="en-US" sz="1100" dirty="0" smtClean="0"/>
                        <a:t>As per ICDS, </a:t>
                      </a:r>
                      <a:r>
                        <a:rPr lang="en-US" sz="1100" b="1" dirty="0" smtClean="0">
                          <a:solidFill>
                            <a:srgbClr val="046A38"/>
                          </a:solidFill>
                        </a:rPr>
                        <a:t>Retention money </a:t>
                      </a:r>
                      <a:r>
                        <a:rPr lang="en-US" sz="1100" dirty="0" smtClean="0"/>
                        <a:t>would be a part of contract revenue and the same has to be recognized as revenue subject to reasonable certainty of its ultimate collection. </a:t>
                      </a:r>
                      <a:endParaRPr lang="en-US" sz="1100" kern="1200" baseline="0" dirty="0" smtClean="0">
                        <a:solidFill>
                          <a:schemeClr val="dk1"/>
                        </a:solidFill>
                        <a:latin typeface="+mn-lt"/>
                        <a:ea typeface="+mn-ea"/>
                        <a:cs typeface="+mn-cs"/>
                      </a:endParaRPr>
                    </a:p>
                  </a:txBody>
                  <a:tcPr/>
                </a:tc>
                <a:tc>
                  <a:txBody>
                    <a:bodyPr/>
                    <a:lstStyle/>
                    <a:p>
                      <a:pPr marL="176213" indent="-176213" algn="just">
                        <a:buFont typeface="Arial" panose="020B0604020202020204" pitchFamily="34" charset="0"/>
                        <a:buChar char="•"/>
                      </a:pPr>
                      <a:r>
                        <a:rPr lang="en-US" sz="1100" dirty="0" smtClean="0"/>
                        <a:t>There are judicial pronouncements* which hold that retention money does not accrue to an assessee until and unless the defect liability period is over and the Engineer-in-Charge certifies that no liability is attached to the assessee</a:t>
                      </a:r>
                    </a:p>
                    <a:p>
                      <a:pPr marL="176213" indent="-176213" algn="just">
                        <a:buFont typeface="Arial" panose="020B0604020202020204" pitchFamily="34" charset="0"/>
                        <a:buChar char="•"/>
                      </a:pPr>
                      <a:r>
                        <a:rPr lang="en-US" sz="1100" dirty="0" smtClean="0"/>
                        <a:t>By deploying ICDS-III in a manner that seeks to bring to tax the retention money the receipt of which is uncertain / unconditional, at the earliest possible stage, the Respondents would be acting contrary to the settled position in law</a:t>
                      </a:r>
                    </a:p>
                    <a:p>
                      <a:pPr marL="176213" marR="0" lvl="0" indent="-176213" algn="just" defTabSz="862686"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dirty="0" smtClean="0"/>
                        <a:t>Para 10(a)</a:t>
                      </a:r>
                      <a:r>
                        <a:rPr lang="en-US" sz="1100" baseline="0" dirty="0" smtClean="0"/>
                        <a:t> of ICDS III held to be ultra vires</a:t>
                      </a:r>
                    </a:p>
                  </a:txBody>
                  <a:tcPr/>
                </a:tc>
                <a:tc>
                  <a:txBody>
                    <a:bodyPr/>
                    <a:lstStyle/>
                    <a:p>
                      <a:pPr marL="171450" indent="-171450" algn="just">
                        <a:buFont typeface="Arial" panose="020B0604020202020204" pitchFamily="34" charset="0"/>
                        <a:buChar char="•"/>
                      </a:pPr>
                      <a:r>
                        <a:rPr lang="en-US" sz="1100" b="1" dirty="0" smtClean="0">
                          <a:solidFill>
                            <a:srgbClr val="046A38"/>
                          </a:solidFill>
                        </a:rPr>
                        <a:t>Section 43CB inserted</a:t>
                      </a:r>
                    </a:p>
                    <a:p>
                      <a:pPr marL="171450" indent="-171450" algn="just">
                        <a:buFont typeface="Arial" panose="020B0604020202020204" pitchFamily="34" charset="0"/>
                        <a:buChar char="•"/>
                      </a:pPr>
                      <a:r>
                        <a:rPr lang="en-US" sz="1100" dirty="0" smtClean="0"/>
                        <a:t>The sub-section</a:t>
                      </a:r>
                      <a:r>
                        <a:rPr lang="en-US" sz="1100" baseline="0" dirty="0" smtClean="0"/>
                        <a:t> </a:t>
                      </a:r>
                      <a:r>
                        <a:rPr lang="en-US" sz="1100" dirty="0" smtClean="0"/>
                        <a:t>(2)(</a:t>
                      </a:r>
                      <a:r>
                        <a:rPr lang="en-US" sz="1100" dirty="0" err="1" smtClean="0"/>
                        <a:t>i</a:t>
                      </a:r>
                      <a:r>
                        <a:rPr lang="en-US" sz="1100" dirty="0" smtClean="0"/>
                        <a:t>) states that contract revenue shall include retention money</a:t>
                      </a:r>
                    </a:p>
                    <a:p>
                      <a:pPr algn="just"/>
                      <a:endParaRPr lang="en-IN" sz="1100" dirty="0"/>
                    </a:p>
                  </a:txBody>
                  <a:tcPr/>
                </a:tc>
                <a:extLst>
                  <a:ext uri="{0D108BD9-81ED-4DB2-BD59-A6C34878D82A}">
                    <a16:rowId xmlns:a16="http://schemas.microsoft.com/office/drawing/2014/main" xmlns="" val="1424746798"/>
                  </a:ext>
                </a:extLst>
              </a:tr>
              <a:tr h="1563230">
                <a:tc>
                  <a:txBody>
                    <a:bodyPr/>
                    <a:lstStyle/>
                    <a:p>
                      <a:pPr marL="176213" marR="0" lvl="0" indent="-176213" algn="just" defTabSz="862686"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kern="1200" baseline="0" dirty="0" smtClean="0">
                          <a:solidFill>
                            <a:schemeClr val="dk1"/>
                          </a:solidFill>
                          <a:latin typeface="+mn-lt"/>
                          <a:ea typeface="+mn-ea"/>
                          <a:cs typeface="+mn-cs"/>
                        </a:rPr>
                        <a:t>ICDS states </a:t>
                      </a:r>
                      <a:r>
                        <a:rPr lang="en-US" sz="1100" b="1" kern="1200" baseline="0" dirty="0" smtClean="0">
                          <a:solidFill>
                            <a:srgbClr val="046A38"/>
                          </a:solidFill>
                          <a:latin typeface="+mn-lt"/>
                          <a:ea typeface="+mn-ea"/>
                          <a:cs typeface="+mn-cs"/>
                        </a:rPr>
                        <a:t>incidental income in the nature of interest, dividends or capital gains</a:t>
                      </a:r>
                      <a:r>
                        <a:rPr lang="en-US" sz="1100" kern="1200" baseline="0" dirty="0" smtClean="0">
                          <a:solidFill>
                            <a:srgbClr val="046A38"/>
                          </a:solidFill>
                          <a:latin typeface="+mn-lt"/>
                          <a:ea typeface="+mn-ea"/>
                          <a:cs typeface="+mn-cs"/>
                        </a:rPr>
                        <a:t> </a:t>
                      </a:r>
                      <a:r>
                        <a:rPr lang="en-US" sz="1100" kern="1200" baseline="0" dirty="0" smtClean="0">
                          <a:solidFill>
                            <a:schemeClr val="dk1"/>
                          </a:solidFill>
                          <a:latin typeface="+mn-lt"/>
                          <a:ea typeface="+mn-ea"/>
                          <a:cs typeface="+mn-cs"/>
                        </a:rPr>
                        <a:t>shall not be reduced from contract costs.</a:t>
                      </a:r>
                      <a:endParaRPr lang="en-IN" sz="1100" kern="1200" baseline="0" dirty="0">
                        <a:solidFill>
                          <a:schemeClr val="dk1"/>
                        </a:solidFill>
                        <a:latin typeface="+mn-lt"/>
                        <a:ea typeface="+mn-ea"/>
                        <a:cs typeface="+mn-cs"/>
                      </a:endParaRPr>
                    </a:p>
                  </a:txBody>
                  <a:tcPr/>
                </a:tc>
                <a:tc>
                  <a:txBody>
                    <a:bodyPr/>
                    <a:lstStyle/>
                    <a:p>
                      <a:pPr marL="176213" marR="0" lvl="0" indent="-176213" algn="just" defTabSz="862686"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aseline="0" dirty="0" smtClean="0"/>
                        <a:t>This is contrary to SC decision in </a:t>
                      </a:r>
                      <a:r>
                        <a:rPr lang="en-US" sz="1100" baseline="0" dirty="0" err="1" smtClean="0"/>
                        <a:t>Bokaro</a:t>
                      </a:r>
                      <a:r>
                        <a:rPr lang="en-US" sz="1100" baseline="0" dirty="0" smtClean="0"/>
                        <a:t> Steel Limited (1999) 236 ITR 315. </a:t>
                      </a:r>
                    </a:p>
                    <a:p>
                      <a:pPr marL="176213" marR="0" lvl="0" indent="-176213" algn="just" defTabSz="862686"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aseline="0" dirty="0" smtClean="0"/>
                        <a:t>The said provisions contrary to the law settled by the various SC and HC decisions and cannot be sustained</a:t>
                      </a:r>
                    </a:p>
                    <a:p>
                      <a:pPr marL="176213" marR="0" lvl="0" indent="-176213" algn="just" defTabSz="862686"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aseline="0" dirty="0" smtClean="0"/>
                        <a:t>Para 12 of ICDS III struck down</a:t>
                      </a:r>
                    </a:p>
                    <a:p>
                      <a:pPr marL="176213" indent="-176213" algn="just">
                        <a:buFont typeface="Arial" panose="020B0604020202020204" pitchFamily="34" charset="0"/>
                        <a:buChar char="•"/>
                      </a:pPr>
                      <a:endParaRPr lang="en-IN" sz="1100" dirty="0"/>
                    </a:p>
                  </a:txBody>
                  <a:tcPr/>
                </a:tc>
                <a:tc>
                  <a:txBody>
                    <a:bodyPr/>
                    <a:lstStyle/>
                    <a:p>
                      <a:pPr marL="171450" indent="-171450" algn="just">
                        <a:buFont typeface="Arial" panose="020B0604020202020204" pitchFamily="34" charset="0"/>
                        <a:buChar char="•"/>
                      </a:pPr>
                      <a:r>
                        <a:rPr lang="en-US" sz="1100" b="1" dirty="0" smtClean="0">
                          <a:solidFill>
                            <a:srgbClr val="046A38"/>
                          </a:solidFill>
                        </a:rPr>
                        <a:t>Section 43CB inserted</a:t>
                      </a:r>
                    </a:p>
                    <a:p>
                      <a:pPr marL="171450" marR="0" lvl="0" indent="-171450" algn="just" defTabSz="862686"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dirty="0" smtClean="0"/>
                        <a:t>The sub-section (2)(ii) states that the</a:t>
                      </a:r>
                      <a:r>
                        <a:rPr lang="en-US" sz="1100" baseline="0" dirty="0" smtClean="0"/>
                        <a:t> contract costs shall not be reduced by any incidental income in the nature of interest, dividends or capital gains</a:t>
                      </a:r>
                      <a:endParaRPr lang="en-US" sz="1100" dirty="0" smtClean="0"/>
                    </a:p>
                  </a:txBody>
                  <a:tcPr/>
                </a:tc>
                <a:extLst>
                  <a:ext uri="{0D108BD9-81ED-4DB2-BD59-A6C34878D82A}">
                    <a16:rowId xmlns:a16="http://schemas.microsoft.com/office/drawing/2014/main" xmlns="" val="2759236138"/>
                  </a:ext>
                </a:extLst>
              </a:tr>
            </a:tbl>
          </a:graphicData>
        </a:graphic>
      </p:graphicFrame>
      <p:sp>
        <p:nvSpPr>
          <p:cNvPr id="4" name="TextBox 3"/>
          <p:cNvSpPr txBox="1"/>
          <p:nvPr/>
        </p:nvSpPr>
        <p:spPr>
          <a:xfrm>
            <a:off x="376239" y="5661893"/>
            <a:ext cx="8371762" cy="830997"/>
          </a:xfrm>
          <a:prstGeom prst="rect">
            <a:avLst/>
          </a:prstGeom>
          <a:noFill/>
        </p:spPr>
        <p:txBody>
          <a:bodyPr wrap="square" lIns="0" tIns="0" rIns="0" bIns="0" rtlCol="0">
            <a:spAutoFit/>
          </a:bodyPr>
          <a:lstStyle/>
          <a:p>
            <a:r>
              <a:rPr lang="en-US" sz="900" dirty="0" smtClean="0"/>
              <a:t>* </a:t>
            </a:r>
            <a:r>
              <a:rPr lang="en-US" sz="900" dirty="0" smtClean="0">
                <a:solidFill>
                  <a:srgbClr val="046A38"/>
                </a:solidFill>
              </a:rPr>
              <a:t>The </a:t>
            </a:r>
            <a:r>
              <a:rPr lang="en-US" sz="900" dirty="0">
                <a:solidFill>
                  <a:srgbClr val="046A38"/>
                </a:solidFill>
              </a:rPr>
              <a:t>assessee does not have the right to receive the entire amount including the </a:t>
            </a:r>
            <a:r>
              <a:rPr lang="en-US" sz="900" dirty="0" smtClean="0">
                <a:solidFill>
                  <a:srgbClr val="046A38"/>
                </a:solidFill>
              </a:rPr>
              <a:t>retention amount</a:t>
            </a:r>
            <a:r>
              <a:rPr lang="en-US" sz="900" dirty="0">
                <a:solidFill>
                  <a:srgbClr val="046A38"/>
                </a:solidFill>
              </a:rPr>
              <a:t>, on the date of submission of bills</a:t>
            </a:r>
            <a:r>
              <a:rPr lang="en-US" sz="900" dirty="0"/>
              <a:t> – Simplex Concrete Piles India (P) </a:t>
            </a:r>
            <a:r>
              <a:rPr lang="en-US" sz="900" dirty="0" smtClean="0"/>
              <a:t>Ltd [</a:t>
            </a:r>
            <a:r>
              <a:rPr lang="en-US" sz="900" dirty="0"/>
              <a:t>1989](179 ITR 8)(Cal), East Coast Constructions &amp; Ind Ltd [2007](283 ITR 297)(Mad</a:t>
            </a:r>
            <a:r>
              <a:rPr lang="en-US" sz="900" dirty="0" smtClean="0"/>
              <a:t>)</a:t>
            </a:r>
          </a:p>
          <a:p>
            <a:r>
              <a:rPr lang="en-US" sz="900" dirty="0" smtClean="0">
                <a:solidFill>
                  <a:srgbClr val="046A38"/>
                </a:solidFill>
              </a:rPr>
              <a:t>The </a:t>
            </a:r>
            <a:r>
              <a:rPr lang="en-US" sz="900" dirty="0">
                <a:solidFill>
                  <a:srgbClr val="046A38"/>
                </a:solidFill>
              </a:rPr>
              <a:t>retention amount will accrue upon completion of work</a:t>
            </a:r>
            <a:r>
              <a:rPr lang="en-US" sz="900" dirty="0">
                <a:solidFill>
                  <a:srgbClr val="313131"/>
                </a:solidFill>
              </a:rPr>
              <a:t> – Ballast </a:t>
            </a:r>
            <a:r>
              <a:rPr lang="en-US" sz="900" dirty="0" err="1">
                <a:solidFill>
                  <a:srgbClr val="313131"/>
                </a:solidFill>
              </a:rPr>
              <a:t>Nedam</a:t>
            </a:r>
            <a:r>
              <a:rPr lang="en-US" sz="900" dirty="0">
                <a:solidFill>
                  <a:srgbClr val="313131"/>
                </a:solidFill>
              </a:rPr>
              <a:t> </a:t>
            </a:r>
            <a:r>
              <a:rPr lang="en-US" sz="900" dirty="0" smtClean="0">
                <a:solidFill>
                  <a:srgbClr val="313131"/>
                </a:solidFill>
              </a:rPr>
              <a:t>International [</a:t>
            </a:r>
            <a:r>
              <a:rPr lang="en-US" sz="900" dirty="0">
                <a:solidFill>
                  <a:srgbClr val="313131"/>
                </a:solidFill>
              </a:rPr>
              <a:t>2013](215 Taxman 254), </a:t>
            </a:r>
            <a:r>
              <a:rPr lang="en-US" sz="900" dirty="0" err="1">
                <a:solidFill>
                  <a:srgbClr val="313131"/>
                </a:solidFill>
              </a:rPr>
              <a:t>Ignifluid</a:t>
            </a:r>
            <a:r>
              <a:rPr lang="en-US" sz="900" dirty="0">
                <a:solidFill>
                  <a:srgbClr val="313131"/>
                </a:solidFill>
              </a:rPr>
              <a:t> Boilers (India)Ltd [2006](283 ITR 295)(Mad</a:t>
            </a:r>
            <a:r>
              <a:rPr lang="en-US" sz="900" dirty="0" smtClean="0">
                <a:solidFill>
                  <a:srgbClr val="313131"/>
                </a:solidFill>
              </a:rPr>
              <a:t>), Associated </a:t>
            </a:r>
            <a:r>
              <a:rPr lang="en-US" sz="900" dirty="0">
                <a:solidFill>
                  <a:srgbClr val="313131"/>
                </a:solidFill>
              </a:rPr>
              <a:t>Cables Ltd [2006](286 ITR 596)(</a:t>
            </a:r>
            <a:r>
              <a:rPr lang="en-US" sz="900" dirty="0" err="1" smtClean="0">
                <a:solidFill>
                  <a:srgbClr val="313131"/>
                </a:solidFill>
              </a:rPr>
              <a:t>Bom</a:t>
            </a:r>
            <a:r>
              <a:rPr lang="en-US" sz="900" dirty="0" smtClean="0">
                <a:solidFill>
                  <a:srgbClr val="313131"/>
                </a:solidFill>
              </a:rPr>
              <a:t>)</a:t>
            </a:r>
          </a:p>
          <a:p>
            <a:r>
              <a:rPr lang="en-US" sz="900" dirty="0" smtClean="0">
                <a:solidFill>
                  <a:srgbClr val="046A38"/>
                </a:solidFill>
              </a:rPr>
              <a:t>The </a:t>
            </a:r>
            <a:r>
              <a:rPr lang="en-US" sz="900" dirty="0">
                <a:solidFill>
                  <a:srgbClr val="046A38"/>
                </a:solidFill>
              </a:rPr>
              <a:t>right to receive retention amount does not accrue till the performance </a:t>
            </a:r>
            <a:r>
              <a:rPr lang="en-US" sz="900" dirty="0" smtClean="0">
                <a:solidFill>
                  <a:srgbClr val="046A38"/>
                </a:solidFill>
              </a:rPr>
              <a:t>warranty period </a:t>
            </a:r>
            <a:r>
              <a:rPr lang="en-US" sz="900" dirty="0">
                <a:solidFill>
                  <a:srgbClr val="046A38"/>
                </a:solidFill>
              </a:rPr>
              <a:t>is over</a:t>
            </a:r>
            <a:r>
              <a:rPr lang="en-US" sz="900" dirty="0"/>
              <a:t> – </a:t>
            </a:r>
            <a:r>
              <a:rPr lang="en-US" sz="900" dirty="0" err="1"/>
              <a:t>Amarshiv</a:t>
            </a:r>
            <a:r>
              <a:rPr lang="en-US" sz="900" dirty="0"/>
              <a:t> Construction (P) Ltd [2014](367 ITR 659)(</a:t>
            </a:r>
            <a:r>
              <a:rPr lang="en-US" sz="900" dirty="0" err="1"/>
              <a:t>Guj</a:t>
            </a:r>
            <a:r>
              <a:rPr lang="en-US" sz="900" dirty="0"/>
              <a:t>)</a:t>
            </a:r>
            <a:endParaRPr lang="en-IN" sz="900" dirty="0" smtClean="0">
              <a:solidFill>
                <a:srgbClr val="313131"/>
              </a:solidFill>
            </a:endParaRPr>
          </a:p>
        </p:txBody>
      </p:sp>
    </p:spTree>
    <p:extLst>
      <p:ext uri="{BB962C8B-B14F-4D97-AF65-F5344CB8AC3E}">
        <p14:creationId xmlns:p14="http://schemas.microsoft.com/office/powerpoint/2010/main" xmlns="" val="20460569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US" dirty="0" smtClean="0"/>
              <a:t>Disclosure requirements </a:t>
            </a:r>
            <a:endParaRPr lang="en-US" dirty="0"/>
          </a:p>
        </p:txBody>
      </p:sp>
      <p:sp>
        <p:nvSpPr>
          <p:cNvPr id="3" name="Title 2"/>
          <p:cNvSpPr>
            <a:spLocks noGrp="1"/>
          </p:cNvSpPr>
          <p:nvPr>
            <p:ph type="title"/>
          </p:nvPr>
        </p:nvSpPr>
        <p:spPr/>
        <p:txBody>
          <a:bodyPr/>
          <a:lstStyle/>
          <a:p>
            <a:r>
              <a:rPr lang="en-US" dirty="0" smtClean="0"/>
              <a:t>ICDS III: Construction Contract</a:t>
            </a:r>
            <a:endParaRPr lang="en-US" dirty="0"/>
          </a:p>
        </p:txBody>
      </p:sp>
      <p:sp>
        <p:nvSpPr>
          <p:cNvPr id="4" name="Content Placeholder 3"/>
          <p:cNvSpPr>
            <a:spLocks noGrp="1"/>
          </p:cNvSpPr>
          <p:nvPr>
            <p:ph idx="1"/>
          </p:nvPr>
        </p:nvSpPr>
        <p:spPr>
          <a:xfrm>
            <a:off x="376239" y="1451536"/>
            <a:ext cx="8374062" cy="4285374"/>
          </a:xfrm>
        </p:spPr>
        <p:txBody>
          <a:bodyPr/>
          <a:lstStyle/>
          <a:p>
            <a:pPr marL="285750" indent="-285750" algn="just">
              <a:buFont typeface="Arial" panose="020B0604020202020204" pitchFamily="34" charset="0"/>
              <a:buChar char="•"/>
            </a:pPr>
            <a:r>
              <a:rPr lang="en-US" sz="1200" dirty="0" smtClean="0"/>
              <a:t>Contract </a:t>
            </a:r>
            <a:r>
              <a:rPr lang="en-US" sz="1200" dirty="0"/>
              <a:t>revenue recognized </a:t>
            </a:r>
            <a:r>
              <a:rPr lang="en-US" sz="1200" dirty="0" smtClean="0"/>
              <a:t>in </a:t>
            </a:r>
            <a:r>
              <a:rPr lang="en-US" sz="1200" dirty="0"/>
              <a:t>the period</a:t>
            </a:r>
          </a:p>
          <a:p>
            <a:pPr marL="285750" indent="-285750" algn="just">
              <a:buFont typeface="Arial" panose="020B0604020202020204" pitchFamily="34" charset="0"/>
              <a:buChar char="•"/>
            </a:pPr>
            <a:r>
              <a:rPr lang="en-US" sz="1200" dirty="0" smtClean="0"/>
              <a:t>Methods </a:t>
            </a:r>
            <a:r>
              <a:rPr lang="en-US" sz="1200" dirty="0"/>
              <a:t>used to determine the stage of completion of contracts </a:t>
            </a:r>
            <a:r>
              <a:rPr lang="en-US" sz="1200" dirty="0" smtClean="0"/>
              <a:t>in progress</a:t>
            </a:r>
            <a:endParaRPr lang="en-US" sz="1200" dirty="0"/>
          </a:p>
          <a:p>
            <a:pPr marL="285750" indent="-285750" algn="just">
              <a:buFont typeface="Arial" panose="020B0604020202020204" pitchFamily="34" charset="0"/>
              <a:buChar char="•"/>
            </a:pPr>
            <a:r>
              <a:rPr lang="en-US" sz="1200" dirty="0" smtClean="0"/>
              <a:t>For </a:t>
            </a:r>
            <a:r>
              <a:rPr lang="en-US" sz="1200" dirty="0"/>
              <a:t>contract in progress at the reporting date:-</a:t>
            </a:r>
          </a:p>
          <a:p>
            <a:pPr marL="621994" lvl="3" indent="-285750" algn="just"/>
            <a:r>
              <a:rPr lang="en-US" sz="1200" dirty="0" smtClean="0"/>
              <a:t>Cost </a:t>
            </a:r>
            <a:r>
              <a:rPr lang="en-US" sz="1200" dirty="0"/>
              <a:t>incurred and recognized profits (less </a:t>
            </a:r>
            <a:r>
              <a:rPr lang="en-US" sz="1200" dirty="0" smtClean="0"/>
              <a:t>recognized losses</a:t>
            </a:r>
            <a:r>
              <a:rPr lang="en-US" sz="1200" dirty="0"/>
              <a:t>) upto the reporting date;</a:t>
            </a:r>
          </a:p>
          <a:p>
            <a:pPr marL="621994" lvl="3" indent="-285750" algn="just"/>
            <a:r>
              <a:rPr lang="en-US" sz="1200" dirty="0" smtClean="0"/>
              <a:t>Advances </a:t>
            </a:r>
            <a:r>
              <a:rPr lang="en-US" sz="1200" dirty="0"/>
              <a:t>received; and</a:t>
            </a:r>
          </a:p>
          <a:p>
            <a:pPr marL="621994" lvl="3" indent="-285750" algn="just"/>
            <a:r>
              <a:rPr lang="en-US" sz="1200" dirty="0" smtClean="0"/>
              <a:t>Retentions </a:t>
            </a:r>
            <a:endParaRPr lang="en-US" sz="1200" dirty="0"/>
          </a:p>
        </p:txBody>
      </p:sp>
    </p:spTree>
    <p:extLst>
      <p:ext uri="{BB962C8B-B14F-4D97-AF65-F5344CB8AC3E}">
        <p14:creationId xmlns:p14="http://schemas.microsoft.com/office/powerpoint/2010/main" xmlns="" val="116308440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70113" y="1234667"/>
            <a:ext cx="8391525" cy="4716462"/>
          </a:xfrm>
        </p:spPr>
        <p:txBody>
          <a:bodyPr/>
          <a:lstStyle/>
          <a:p>
            <a:pPr lvl="0" algn="just">
              <a:spcBef>
                <a:spcPts val="600"/>
              </a:spcBef>
            </a:pPr>
            <a:r>
              <a:rPr lang="en-US" sz="1300" b="1" dirty="0" smtClean="0">
                <a:solidFill>
                  <a:srgbClr val="313131"/>
                </a:solidFill>
              </a:rPr>
              <a:t>Issue</a:t>
            </a:r>
          </a:p>
          <a:p>
            <a:pPr marL="274638" indent="-274638" algn="just">
              <a:spcBef>
                <a:spcPts val="600"/>
              </a:spcBef>
              <a:buFont typeface="Arial" pitchFamily="34" charset="0"/>
              <a:buChar char="•"/>
            </a:pPr>
            <a:r>
              <a:rPr lang="en-US" sz="1300" dirty="0" smtClean="0">
                <a:solidFill>
                  <a:srgbClr val="313131"/>
                </a:solidFill>
              </a:rPr>
              <a:t>Company is expecting a loss on an on-going contract and has created a provision for loss.</a:t>
            </a:r>
          </a:p>
          <a:p>
            <a:pPr marL="274638" lvl="0" indent="-274638" algn="just">
              <a:spcBef>
                <a:spcPts val="600"/>
              </a:spcBef>
              <a:buFont typeface="Arial" pitchFamily="34" charset="0"/>
              <a:buChar char="•"/>
            </a:pPr>
            <a:r>
              <a:rPr lang="en-US" sz="1300" dirty="0" smtClean="0">
                <a:solidFill>
                  <a:srgbClr val="313131"/>
                </a:solidFill>
              </a:rPr>
              <a:t>Would this provision for loss allowed as a deduction during the current year i.e. FY 2017-18?</a:t>
            </a:r>
          </a:p>
          <a:p>
            <a:pPr lvl="0" algn="just">
              <a:spcBef>
                <a:spcPts val="600"/>
              </a:spcBef>
            </a:pPr>
            <a:r>
              <a:rPr lang="en-US" sz="1300" b="1" dirty="0" smtClean="0">
                <a:solidFill>
                  <a:srgbClr val="313131"/>
                </a:solidFill>
              </a:rPr>
              <a:t>ICDS</a:t>
            </a:r>
          </a:p>
          <a:p>
            <a:pPr marL="274638" lvl="0" indent="-274638" algn="just">
              <a:spcBef>
                <a:spcPts val="600"/>
              </a:spcBef>
              <a:buFont typeface="Arial" pitchFamily="34" charset="0"/>
              <a:buChar char="•"/>
            </a:pPr>
            <a:r>
              <a:rPr lang="en-US" sz="1300" dirty="0" smtClean="0">
                <a:solidFill>
                  <a:srgbClr val="313131"/>
                </a:solidFill>
              </a:rPr>
              <a:t>ICDS I - </a:t>
            </a:r>
            <a:r>
              <a:rPr lang="en-US" sz="1300" b="1" dirty="0" smtClean="0">
                <a:solidFill>
                  <a:schemeClr val="accent2"/>
                </a:solidFill>
              </a:rPr>
              <a:t>expected </a:t>
            </a:r>
            <a:r>
              <a:rPr lang="en-US" sz="1300" b="1" dirty="0">
                <a:solidFill>
                  <a:schemeClr val="accent2"/>
                </a:solidFill>
              </a:rPr>
              <a:t>loss shall not be recognised </a:t>
            </a:r>
            <a:r>
              <a:rPr lang="en-US" sz="1300" dirty="0" smtClean="0">
                <a:solidFill>
                  <a:srgbClr val="313131"/>
                </a:solidFill>
              </a:rPr>
              <a:t>unless specifically provided by other ICDS</a:t>
            </a:r>
          </a:p>
          <a:p>
            <a:pPr marL="274638" indent="-274638" algn="just">
              <a:spcBef>
                <a:spcPts val="600"/>
              </a:spcBef>
              <a:buFont typeface="Arial" pitchFamily="34" charset="0"/>
              <a:buChar char="•"/>
            </a:pPr>
            <a:r>
              <a:rPr lang="en-US" sz="1300" dirty="0"/>
              <a:t>Both revenue and costs are to be recorded in proportion to the stage of completion of </a:t>
            </a:r>
            <a:r>
              <a:rPr lang="en-US" sz="1300" dirty="0" smtClean="0"/>
              <a:t>contract (percentage completion method)</a:t>
            </a:r>
            <a:endParaRPr lang="en-US" sz="1300" dirty="0"/>
          </a:p>
          <a:p>
            <a:pPr lvl="0" algn="just">
              <a:spcBef>
                <a:spcPts val="600"/>
              </a:spcBef>
            </a:pPr>
            <a:r>
              <a:rPr lang="en-US" sz="1300" b="1" dirty="0" smtClean="0">
                <a:solidFill>
                  <a:srgbClr val="313131"/>
                </a:solidFill>
              </a:rPr>
              <a:t>Act</a:t>
            </a:r>
          </a:p>
          <a:p>
            <a:pPr marL="171450" indent="-171450" algn="just">
              <a:buFont typeface="Arial" panose="020B0604020202020204" pitchFamily="34" charset="0"/>
              <a:buChar char="•"/>
            </a:pPr>
            <a:r>
              <a:rPr lang="en-US" sz="1300" b="1" dirty="0">
                <a:solidFill>
                  <a:srgbClr val="046A38"/>
                </a:solidFill>
              </a:rPr>
              <a:t>Section 36(1)(xviii)</a:t>
            </a:r>
            <a:r>
              <a:rPr lang="en-US" sz="1300" dirty="0"/>
              <a:t> </a:t>
            </a:r>
            <a:r>
              <a:rPr lang="en-US" sz="1300" dirty="0" smtClean="0"/>
              <a:t>: </a:t>
            </a:r>
            <a:r>
              <a:rPr lang="en-US" sz="1300" dirty="0"/>
              <a:t>Mark-to-market loss or other expected loss as computed in the manner provided in ICDS shall be allowed as deduction</a:t>
            </a:r>
            <a:r>
              <a:rPr lang="en-US" sz="1300" dirty="0" smtClean="0"/>
              <a:t>.</a:t>
            </a:r>
            <a:endParaRPr lang="en-US" sz="1300" dirty="0"/>
          </a:p>
          <a:p>
            <a:pPr marL="171450" indent="-171450" algn="just">
              <a:buFont typeface="Arial" panose="020B0604020202020204" pitchFamily="34" charset="0"/>
              <a:buChar char="•"/>
            </a:pPr>
            <a:r>
              <a:rPr lang="en-US" sz="1300" b="1" dirty="0">
                <a:solidFill>
                  <a:srgbClr val="046A38"/>
                </a:solidFill>
              </a:rPr>
              <a:t>Section 40A(13)</a:t>
            </a:r>
            <a:r>
              <a:rPr lang="en-US" sz="1300" dirty="0"/>
              <a:t> </a:t>
            </a:r>
            <a:r>
              <a:rPr lang="en-US" sz="1300" dirty="0" smtClean="0"/>
              <a:t>: </a:t>
            </a:r>
            <a:r>
              <a:rPr lang="en-US" sz="1300" dirty="0"/>
              <a:t>No deduction for losses other than that covered by section 36(1)(xviii</a:t>
            </a:r>
            <a:r>
              <a:rPr lang="en-US" sz="1300" dirty="0" smtClean="0"/>
              <a:t>)</a:t>
            </a:r>
          </a:p>
          <a:p>
            <a:pPr lvl="0">
              <a:spcBef>
                <a:spcPts val="600"/>
              </a:spcBef>
            </a:pPr>
            <a:r>
              <a:rPr lang="en-US" sz="1300" b="1" dirty="0">
                <a:solidFill>
                  <a:srgbClr val="313131"/>
                </a:solidFill>
              </a:rPr>
              <a:t>Analysis</a:t>
            </a:r>
          </a:p>
          <a:p>
            <a:pPr marL="285750" indent="-285750" algn="just">
              <a:buFont typeface="Arial" panose="020B0604020202020204" pitchFamily="34" charset="0"/>
              <a:buChar char="•"/>
            </a:pPr>
            <a:r>
              <a:rPr lang="en-US" sz="1300" dirty="0"/>
              <a:t>Though section 36(1</a:t>
            </a:r>
            <a:r>
              <a:rPr lang="en-US" sz="1300" dirty="0" smtClean="0"/>
              <a:t>)(xviii</a:t>
            </a:r>
            <a:r>
              <a:rPr lang="en-US" sz="1300" dirty="0"/>
              <a:t>) allows deduction for mark to market and expected losses as per ICDS and section 40A(13) disallows all other mark to market and expected losses, concept of prudence is wider than mark to market and expected losses.</a:t>
            </a:r>
          </a:p>
          <a:p>
            <a:pPr marL="285750" indent="-285750" algn="just">
              <a:buFont typeface="Arial" panose="020B0604020202020204" pitchFamily="34" charset="0"/>
              <a:buChar char="•"/>
            </a:pPr>
            <a:r>
              <a:rPr lang="en-US" sz="1300" dirty="0"/>
              <a:t>Therefore, it may still be possible to apply the concept of prudence on a case to case basis.</a:t>
            </a:r>
          </a:p>
          <a:p>
            <a:pPr marL="171450" indent="-171450" algn="just">
              <a:buFont typeface="Arial" panose="020B0604020202020204" pitchFamily="34" charset="0"/>
              <a:buChar char="•"/>
            </a:pPr>
            <a:endParaRPr lang="en-IN" sz="1300" dirty="0"/>
          </a:p>
          <a:p>
            <a:pPr lvl="0" algn="just">
              <a:spcBef>
                <a:spcPts val="600"/>
              </a:spcBef>
            </a:pPr>
            <a:endParaRPr lang="en-US" sz="1300" b="1" dirty="0" smtClean="0">
              <a:solidFill>
                <a:srgbClr val="313131"/>
              </a:solidFill>
            </a:endParaRPr>
          </a:p>
          <a:p>
            <a:pPr lvl="0" algn="just">
              <a:spcBef>
                <a:spcPts val="600"/>
              </a:spcBef>
            </a:pPr>
            <a:endParaRPr lang="en-US" sz="1300" dirty="0" smtClean="0">
              <a:solidFill>
                <a:srgbClr val="313131"/>
              </a:solidFill>
            </a:endParaRPr>
          </a:p>
        </p:txBody>
      </p:sp>
      <p:sp>
        <p:nvSpPr>
          <p:cNvPr id="5" name="Title 4"/>
          <p:cNvSpPr>
            <a:spLocks noGrp="1"/>
          </p:cNvSpPr>
          <p:nvPr>
            <p:ph type="title"/>
          </p:nvPr>
        </p:nvSpPr>
        <p:spPr/>
        <p:txBody>
          <a:bodyPr/>
          <a:lstStyle/>
          <a:p>
            <a:r>
              <a:rPr lang="en-SG" dirty="0"/>
              <a:t>ICDS </a:t>
            </a:r>
            <a:r>
              <a:rPr lang="en-SG" dirty="0" smtClean="0"/>
              <a:t>III – </a:t>
            </a:r>
            <a:r>
              <a:rPr lang="en-US" dirty="0" smtClean="0"/>
              <a:t>construction </a:t>
            </a:r>
            <a:r>
              <a:rPr lang="en-US" dirty="0"/>
              <a:t>contract</a:t>
            </a:r>
            <a:endParaRPr lang="en-GB" dirty="0"/>
          </a:p>
        </p:txBody>
      </p:sp>
      <p:sp>
        <p:nvSpPr>
          <p:cNvPr id="7" name="Text Placeholder 6"/>
          <p:cNvSpPr>
            <a:spLocks noGrp="1"/>
          </p:cNvSpPr>
          <p:nvPr>
            <p:ph type="body" sz="quarter" idx="13"/>
          </p:nvPr>
        </p:nvSpPr>
        <p:spPr>
          <a:xfrm>
            <a:off x="370113" y="765175"/>
            <a:ext cx="8388000" cy="969282"/>
          </a:xfrm>
        </p:spPr>
        <p:txBody>
          <a:bodyPr vert="horz" lIns="0" tIns="0" rIns="0" bIns="0" rtlCol="0">
            <a:normAutofit/>
          </a:bodyPr>
          <a:lstStyle/>
          <a:p>
            <a:r>
              <a:rPr lang="en-US" sz="1711" dirty="0">
                <a:solidFill>
                  <a:srgbClr val="575757"/>
                </a:solidFill>
              </a:rPr>
              <a:t>Case study </a:t>
            </a:r>
          </a:p>
        </p:txBody>
      </p:sp>
    </p:spTree>
    <p:extLst>
      <p:ext uri="{BB962C8B-B14F-4D97-AF65-F5344CB8AC3E}">
        <p14:creationId xmlns:p14="http://schemas.microsoft.com/office/powerpoint/2010/main" xmlns="" val="335434679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
                                            <p:txEl>
                                              <p:pRg st="7" end="7"/>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9" end="9"/>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
                                            <p:txEl>
                                              <p:pRg st="10" end="10"/>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2">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Background</a:t>
            </a:r>
            <a:endParaRPr lang="en-US" dirty="0"/>
          </a:p>
        </p:txBody>
      </p:sp>
    </p:spTree>
    <p:extLst>
      <p:ext uri="{BB962C8B-B14F-4D97-AF65-F5344CB8AC3E}">
        <p14:creationId xmlns:p14="http://schemas.microsoft.com/office/powerpoint/2010/main" xmlns="" val="361762026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ICDS IV</a:t>
            </a:r>
            <a:r>
              <a:rPr lang="en-US" dirty="0"/>
              <a:t>: Revenue Recognition </a:t>
            </a:r>
          </a:p>
        </p:txBody>
      </p:sp>
    </p:spTree>
    <p:extLst>
      <p:ext uri="{BB962C8B-B14F-4D97-AF65-F5344CB8AC3E}">
        <p14:creationId xmlns:p14="http://schemas.microsoft.com/office/powerpoint/2010/main" xmlns="" val="115562536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ICDS IV: Revenue Recognition</a:t>
            </a:r>
            <a:endParaRPr lang="en-US" noProof="0" dirty="0"/>
          </a:p>
        </p:txBody>
      </p:sp>
      <p:sp>
        <p:nvSpPr>
          <p:cNvPr id="9" name="Text Placeholder 8"/>
          <p:cNvSpPr>
            <a:spLocks noGrp="1"/>
          </p:cNvSpPr>
          <p:nvPr>
            <p:ph type="body" sz="quarter" idx="17"/>
          </p:nvPr>
        </p:nvSpPr>
        <p:spPr>
          <a:xfrm>
            <a:off x="3247741" y="1292193"/>
            <a:ext cx="2648517" cy="3845754"/>
          </a:xfrm>
        </p:spPr>
        <p:txBody>
          <a:bodyPr/>
          <a:lstStyle/>
          <a:p>
            <a:pPr algn="just"/>
            <a:r>
              <a:rPr lang="en-US" sz="1100" noProof="0" dirty="0" smtClean="0"/>
              <a:t>Rendering of services</a:t>
            </a:r>
            <a:endParaRPr lang="en-US" sz="1100" noProof="0" dirty="0"/>
          </a:p>
          <a:p>
            <a:pPr lvl="3" algn="just"/>
            <a:r>
              <a:rPr lang="en-US" sz="1100" dirty="0"/>
              <a:t>‘Completed service contract method’, may be followed only in following </a:t>
            </a:r>
            <a:r>
              <a:rPr lang="en-US" sz="1100" dirty="0" smtClean="0"/>
              <a:t>scenario:</a:t>
            </a:r>
          </a:p>
          <a:p>
            <a:pPr lvl="3" algn="just">
              <a:buFont typeface="Courier New" panose="02070309020205020404" pitchFamily="49" charset="0"/>
              <a:buChar char="o"/>
            </a:pPr>
            <a:r>
              <a:rPr lang="en-US" sz="1100" dirty="0" smtClean="0"/>
              <a:t>When </a:t>
            </a:r>
            <a:r>
              <a:rPr lang="en-US" sz="1100" dirty="0"/>
              <a:t>services are provided </a:t>
            </a:r>
            <a:r>
              <a:rPr lang="en-US" sz="1100" dirty="0" smtClean="0"/>
              <a:t>by an </a:t>
            </a:r>
            <a:r>
              <a:rPr lang="en-US" sz="1100" dirty="0"/>
              <a:t>indeterminate number of acts over a period of </a:t>
            </a:r>
            <a:r>
              <a:rPr lang="en-US" sz="1100" dirty="0" smtClean="0"/>
              <a:t>time,</a:t>
            </a:r>
          </a:p>
          <a:p>
            <a:pPr lvl="3" algn="just">
              <a:buFont typeface="Courier New" panose="02070309020205020404" pitchFamily="49" charset="0"/>
              <a:buChar char="o"/>
            </a:pPr>
            <a:r>
              <a:rPr lang="en-US" sz="1100" dirty="0" smtClean="0"/>
              <a:t>In </a:t>
            </a:r>
            <a:r>
              <a:rPr lang="en-US" sz="1100" dirty="0"/>
              <a:t>case of service contracts with duration not more than 90 days i.e. recognition of revenue when rendering of services under that contract is completed or substantially </a:t>
            </a:r>
            <a:r>
              <a:rPr lang="en-US" sz="1100" dirty="0" smtClean="0"/>
              <a:t>completed</a:t>
            </a:r>
          </a:p>
          <a:p>
            <a:pPr lvl="3" algn="just"/>
            <a:r>
              <a:rPr lang="en-US" sz="1100" dirty="0" smtClean="0"/>
              <a:t>Other </a:t>
            </a:r>
            <a:r>
              <a:rPr lang="en-US" sz="1100" dirty="0"/>
              <a:t>service </a:t>
            </a:r>
            <a:r>
              <a:rPr lang="en-US" sz="1100" dirty="0" smtClean="0"/>
              <a:t>transactions: </a:t>
            </a:r>
            <a:r>
              <a:rPr lang="en-US" sz="1100" dirty="0"/>
              <a:t>as per percentage </a:t>
            </a:r>
            <a:r>
              <a:rPr lang="en-US" sz="1100" dirty="0" smtClean="0"/>
              <a:t>completion </a:t>
            </a:r>
            <a:r>
              <a:rPr lang="en-US" sz="1100" dirty="0"/>
              <a:t>method </a:t>
            </a:r>
            <a:r>
              <a:rPr lang="en-US" sz="1100" dirty="0" smtClean="0"/>
              <a:t>similar </a:t>
            </a:r>
            <a:r>
              <a:rPr lang="en-US" sz="1100" dirty="0"/>
              <a:t>to ICDS III on Construction Contracts. </a:t>
            </a:r>
          </a:p>
          <a:p>
            <a:pPr marL="336244" lvl="3" indent="0" algn="just">
              <a:buNone/>
            </a:pPr>
            <a:endParaRPr lang="en-US" sz="1100" dirty="0"/>
          </a:p>
        </p:txBody>
      </p:sp>
      <p:sp>
        <p:nvSpPr>
          <p:cNvPr id="6" name="Text Placeholder 5"/>
          <p:cNvSpPr>
            <a:spLocks noGrp="1"/>
          </p:cNvSpPr>
          <p:nvPr>
            <p:ph type="body" sz="quarter" idx="18"/>
          </p:nvPr>
        </p:nvSpPr>
        <p:spPr>
          <a:xfrm>
            <a:off x="376238" y="1278788"/>
            <a:ext cx="2670000" cy="2055541"/>
          </a:xfrm>
        </p:spPr>
        <p:txBody>
          <a:bodyPr/>
          <a:lstStyle/>
          <a:p>
            <a:r>
              <a:rPr lang="en-US" sz="1100" noProof="0" dirty="0" smtClean="0"/>
              <a:t>Sale of goods	</a:t>
            </a:r>
            <a:endParaRPr lang="en-US" sz="1100" noProof="0" dirty="0"/>
          </a:p>
          <a:p>
            <a:pPr lvl="3"/>
            <a:r>
              <a:rPr lang="en-US" sz="1100" dirty="0"/>
              <a:t>Upon transfer </a:t>
            </a:r>
            <a:r>
              <a:rPr lang="en-US" sz="1100" dirty="0" smtClean="0"/>
              <a:t>of significant </a:t>
            </a:r>
            <a:r>
              <a:rPr lang="en-US" sz="1100" dirty="0"/>
              <a:t>risks </a:t>
            </a:r>
            <a:r>
              <a:rPr lang="en-US" sz="1100" dirty="0" smtClean="0"/>
              <a:t>&amp; rewards of ownership to buyer</a:t>
            </a:r>
          </a:p>
          <a:p>
            <a:pPr lvl="3"/>
            <a:r>
              <a:rPr lang="en-US" sz="1100" dirty="0"/>
              <a:t>Recognition </a:t>
            </a:r>
            <a:r>
              <a:rPr lang="en-US" sz="1100" dirty="0" smtClean="0"/>
              <a:t>only if </a:t>
            </a:r>
            <a:r>
              <a:rPr lang="en-US" sz="1100" dirty="0"/>
              <a:t>there </a:t>
            </a:r>
            <a:r>
              <a:rPr lang="en-US" sz="1100" dirty="0" smtClean="0"/>
              <a:t>is reasonable certainty of ultimate collection</a:t>
            </a:r>
          </a:p>
          <a:p>
            <a:pPr lvl="3"/>
            <a:r>
              <a:rPr lang="en-US" sz="1100" dirty="0"/>
              <a:t>Claims for escalation of price and export incentives can be postponed to the extent of uncertainty involved</a:t>
            </a:r>
          </a:p>
          <a:p>
            <a:pPr lvl="3"/>
            <a:endParaRPr lang="en-US" sz="1100" noProof="0" dirty="0" smtClean="0"/>
          </a:p>
          <a:p>
            <a:endParaRPr lang="en-US" sz="1100" noProof="0" dirty="0"/>
          </a:p>
        </p:txBody>
      </p:sp>
      <p:sp>
        <p:nvSpPr>
          <p:cNvPr id="2" name="Text Placeholder 1"/>
          <p:cNvSpPr>
            <a:spLocks noGrp="1"/>
          </p:cNvSpPr>
          <p:nvPr>
            <p:ph type="body" sz="quarter" idx="19"/>
          </p:nvPr>
        </p:nvSpPr>
        <p:spPr>
          <a:xfrm>
            <a:off x="6097761" y="1292193"/>
            <a:ext cx="2678365" cy="3845754"/>
          </a:xfrm>
        </p:spPr>
        <p:txBody>
          <a:bodyPr/>
          <a:lstStyle/>
          <a:p>
            <a:r>
              <a:rPr lang="en-US" sz="1100" noProof="0" dirty="0" smtClean="0"/>
              <a:t>Interest, royalties and dividends</a:t>
            </a:r>
            <a:endParaRPr lang="en-US" sz="1100" noProof="0" dirty="0"/>
          </a:p>
          <a:p>
            <a:pPr marL="285750" indent="-285750" algn="just">
              <a:buFont typeface="Arial" panose="020B0604020202020204" pitchFamily="34" charset="0"/>
              <a:buChar char="•"/>
            </a:pPr>
            <a:r>
              <a:rPr lang="en-US" sz="1100" b="0" dirty="0">
                <a:solidFill>
                  <a:schemeClr val="tx1"/>
                </a:solidFill>
              </a:rPr>
              <a:t>Interest </a:t>
            </a:r>
            <a:r>
              <a:rPr lang="en-US" sz="1100" b="0" dirty="0" smtClean="0">
                <a:solidFill>
                  <a:schemeClr val="tx1"/>
                </a:solidFill>
              </a:rPr>
              <a:t>: time </a:t>
            </a:r>
            <a:r>
              <a:rPr lang="en-US" sz="1100" b="0" dirty="0">
                <a:solidFill>
                  <a:schemeClr val="tx1"/>
                </a:solidFill>
              </a:rPr>
              <a:t>basis. </a:t>
            </a:r>
            <a:endParaRPr lang="en-US" sz="1100" b="0" dirty="0" smtClean="0">
              <a:solidFill>
                <a:schemeClr val="tx1"/>
              </a:solidFill>
            </a:endParaRPr>
          </a:p>
          <a:p>
            <a:pPr marL="285750" indent="-285750" algn="just">
              <a:buFont typeface="Arial" panose="020B0604020202020204" pitchFamily="34" charset="0"/>
              <a:buChar char="•"/>
            </a:pPr>
            <a:r>
              <a:rPr lang="en-US" sz="1100" b="0" dirty="0" smtClean="0">
                <a:solidFill>
                  <a:schemeClr val="tx1"/>
                </a:solidFill>
              </a:rPr>
              <a:t>Discount </a:t>
            </a:r>
            <a:r>
              <a:rPr lang="en-US" sz="1100" b="0" dirty="0">
                <a:solidFill>
                  <a:schemeClr val="tx1"/>
                </a:solidFill>
              </a:rPr>
              <a:t>or premium on debt securities </a:t>
            </a:r>
            <a:r>
              <a:rPr lang="en-US" sz="1100" b="0" dirty="0" smtClean="0">
                <a:solidFill>
                  <a:schemeClr val="tx1"/>
                </a:solidFill>
              </a:rPr>
              <a:t>held: </a:t>
            </a:r>
            <a:r>
              <a:rPr lang="en-US" sz="1100" b="0" dirty="0">
                <a:solidFill>
                  <a:schemeClr val="tx1"/>
                </a:solidFill>
              </a:rPr>
              <a:t>over the period to maturity</a:t>
            </a:r>
          </a:p>
          <a:p>
            <a:pPr marL="285750" indent="-285750" algn="just">
              <a:buFont typeface="Arial" panose="020B0604020202020204" pitchFamily="34" charset="0"/>
              <a:buChar char="•"/>
            </a:pPr>
            <a:r>
              <a:rPr lang="en-US" sz="1100" b="0" dirty="0" smtClean="0">
                <a:solidFill>
                  <a:schemeClr val="tx1"/>
                </a:solidFill>
              </a:rPr>
              <a:t>Dividend: as </a:t>
            </a:r>
            <a:r>
              <a:rPr lang="en-US" sz="1100" b="0" dirty="0">
                <a:solidFill>
                  <a:schemeClr val="tx1"/>
                </a:solidFill>
              </a:rPr>
              <a:t>per provisions of the Act </a:t>
            </a:r>
          </a:p>
          <a:p>
            <a:pPr marL="285750" indent="-285750" algn="just">
              <a:buFont typeface="Arial" panose="020B0604020202020204" pitchFamily="34" charset="0"/>
              <a:buChar char="•"/>
            </a:pPr>
            <a:r>
              <a:rPr lang="en-US" sz="1100" b="0" dirty="0" smtClean="0">
                <a:solidFill>
                  <a:schemeClr val="tx1"/>
                </a:solidFill>
              </a:rPr>
              <a:t>Royalty: as </a:t>
            </a:r>
            <a:r>
              <a:rPr lang="en-US" sz="1100" b="0" dirty="0">
                <a:solidFill>
                  <a:schemeClr val="tx1"/>
                </a:solidFill>
              </a:rPr>
              <a:t>per terms of the relevant agreement or based on substance, some other systematic and rational basis</a:t>
            </a:r>
          </a:p>
          <a:p>
            <a:endParaRPr lang="en-US" sz="1100" noProof="0" dirty="0"/>
          </a:p>
        </p:txBody>
      </p:sp>
      <p:sp>
        <p:nvSpPr>
          <p:cNvPr id="8" name="Text Placeholder 7"/>
          <p:cNvSpPr>
            <a:spLocks noGrp="1"/>
          </p:cNvSpPr>
          <p:nvPr>
            <p:ph type="body" sz="quarter" idx="13"/>
          </p:nvPr>
        </p:nvSpPr>
        <p:spPr/>
        <p:txBody>
          <a:bodyPr/>
          <a:lstStyle/>
          <a:p>
            <a:r>
              <a:rPr lang="en-US" dirty="0"/>
              <a:t>Highlights</a:t>
            </a:r>
            <a:endParaRPr lang="en-US" noProof="0" dirty="0"/>
          </a:p>
        </p:txBody>
      </p:sp>
      <p:sp>
        <p:nvSpPr>
          <p:cNvPr id="7" name="TextBox 6"/>
          <p:cNvSpPr txBox="1"/>
          <p:nvPr/>
        </p:nvSpPr>
        <p:spPr>
          <a:xfrm>
            <a:off x="285682" y="4701308"/>
            <a:ext cx="8552873" cy="1862048"/>
          </a:xfrm>
          <a:prstGeom prst="rect">
            <a:avLst/>
          </a:prstGeom>
          <a:noFill/>
        </p:spPr>
        <p:txBody>
          <a:bodyPr wrap="square" lIns="0" tIns="0" rIns="0" bIns="0" rtlCol="0">
            <a:spAutoFit/>
          </a:bodyPr>
          <a:lstStyle/>
          <a:p>
            <a:pPr marL="180000" indent="-180000" algn="just">
              <a:buFont typeface="Arial" panose="020B0604020202020204" pitchFamily="34" charset="0"/>
              <a:buChar char="•"/>
            </a:pPr>
            <a:r>
              <a:rPr lang="en-US" sz="1100" dirty="0"/>
              <a:t>Whether ICDS III and IV should be applied by Real estate developers and Build-Operate-Transfer Operators? </a:t>
            </a:r>
            <a:r>
              <a:rPr lang="en-US" sz="1100" b="1" dirty="0">
                <a:solidFill>
                  <a:srgbClr val="046A38"/>
                </a:solidFill>
              </a:rPr>
              <a:t>(Q-12 of Clarification Circular No. 10/2017</a:t>
            </a:r>
            <a:r>
              <a:rPr lang="en-US" sz="1100" b="1" dirty="0" smtClean="0">
                <a:solidFill>
                  <a:srgbClr val="046A38"/>
                </a:solidFill>
              </a:rPr>
              <a:t>)</a:t>
            </a:r>
          </a:p>
          <a:p>
            <a:pPr marL="180000" indent="-180000" algn="just">
              <a:buFont typeface="Arial" panose="020B0604020202020204" pitchFamily="34" charset="0"/>
              <a:buChar char="•"/>
            </a:pPr>
            <a:endParaRPr lang="en-US" sz="1100" b="1" dirty="0">
              <a:solidFill>
                <a:srgbClr val="046A38"/>
              </a:solidFill>
            </a:endParaRPr>
          </a:p>
          <a:p>
            <a:pPr marL="180000" indent="-180000" algn="just">
              <a:buFont typeface="Arial" panose="020B0604020202020204" pitchFamily="34" charset="0"/>
              <a:buChar char="•"/>
            </a:pPr>
            <a:r>
              <a:rPr lang="en-US" sz="1100" dirty="0"/>
              <a:t>Whether the taxpayer is obliged to account for interest, royalty and dividend even when the collection therefor is uncertain? </a:t>
            </a:r>
            <a:r>
              <a:rPr lang="en-US" sz="1100" b="1" dirty="0">
                <a:solidFill>
                  <a:srgbClr val="046A38"/>
                </a:solidFill>
              </a:rPr>
              <a:t>(Q-13 of Clarification Circular No. 10/2017)</a:t>
            </a:r>
          </a:p>
          <a:p>
            <a:pPr marL="180000" indent="-180000" algn="just">
              <a:buFont typeface="Arial" panose="020B0604020202020204" pitchFamily="34" charset="0"/>
              <a:buChar char="•"/>
            </a:pPr>
            <a:endParaRPr lang="en-US" sz="1100" dirty="0" smtClean="0"/>
          </a:p>
          <a:p>
            <a:pPr marL="180000" indent="-180000" algn="just">
              <a:buFont typeface="Arial" panose="020B0604020202020204" pitchFamily="34" charset="0"/>
              <a:buChar char="•"/>
            </a:pPr>
            <a:r>
              <a:rPr lang="en-US" sz="1100" dirty="0" smtClean="0"/>
              <a:t>Whether </a:t>
            </a:r>
            <a:r>
              <a:rPr lang="en-US" sz="1100" dirty="0"/>
              <a:t>the taxpayer shall be permitted to claim deduction of interest offered to tax but not received? </a:t>
            </a:r>
            <a:r>
              <a:rPr lang="en-US" sz="1100" b="1" dirty="0">
                <a:solidFill>
                  <a:srgbClr val="046A38"/>
                </a:solidFill>
              </a:rPr>
              <a:t>(Q-18 of Clarification Circular No. 10/2017)</a:t>
            </a:r>
          </a:p>
          <a:p>
            <a:pPr marL="180000" indent="-180000" algn="just">
              <a:buFont typeface="Arial" panose="020B0604020202020204" pitchFamily="34" charset="0"/>
              <a:buChar char="•"/>
            </a:pPr>
            <a:endParaRPr lang="en-US" sz="1100" dirty="0" smtClean="0"/>
          </a:p>
          <a:p>
            <a:pPr marL="180000" indent="-180000" algn="just">
              <a:buFont typeface="Arial" panose="020B0604020202020204" pitchFamily="34" charset="0"/>
              <a:buChar char="•"/>
            </a:pPr>
            <a:r>
              <a:rPr lang="en-US" sz="1100" dirty="0" smtClean="0"/>
              <a:t>Whether </a:t>
            </a:r>
            <a:r>
              <a:rPr lang="en-US" sz="1100" dirty="0"/>
              <a:t>ICDS is applicable to revenues which are liable to be taxed on gross basis like interest, royalty and fees for technical services for non-residents u/s 115A of the Act? </a:t>
            </a:r>
            <a:r>
              <a:rPr lang="en-US" sz="1100" b="1" dirty="0">
                <a:solidFill>
                  <a:srgbClr val="046A38"/>
                </a:solidFill>
              </a:rPr>
              <a:t>(Q-14 of Clarification Circular No. 10/2017</a:t>
            </a:r>
            <a:r>
              <a:rPr lang="en-US" sz="1100" dirty="0" smtClean="0"/>
              <a:t>)</a:t>
            </a:r>
            <a:endParaRPr lang="en-US" sz="1100" dirty="0"/>
          </a:p>
        </p:txBody>
      </p:sp>
    </p:spTree>
    <p:extLst>
      <p:ext uri="{BB962C8B-B14F-4D97-AF65-F5344CB8AC3E}">
        <p14:creationId xmlns:p14="http://schemas.microsoft.com/office/powerpoint/2010/main" xmlns="" val="333018034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9">
                                            <p:txEl>
                                              <p:pRg st="0" end="0"/>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9">
                                            <p:txEl>
                                              <p:pRg st="1" end="1"/>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9">
                                            <p:txEl>
                                              <p:pRg st="2" end="2"/>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9">
                                            <p:txEl>
                                              <p:pRg st="3" end="3"/>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9">
                                            <p:txEl>
                                              <p:pRg st="4" end="4"/>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nodeType="clickEffect">
                                  <p:stCondLst>
                                    <p:cond delay="0"/>
                                  </p:stCondLst>
                                  <p:childTnLst>
                                    <p:set>
                                      <p:cBhvr>
                                        <p:cTn id="56"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nodeType="clickEffect">
                                  <p:stCondLst>
                                    <p:cond delay="0"/>
                                  </p:stCondLst>
                                  <p:childTnLst>
                                    <p:set>
                                      <p:cBhvr>
                                        <p:cTn id="60"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P spid="6" grpId="0" build="p"/>
      <p:bldP spid="2"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70113" y="1556792"/>
            <a:ext cx="8388000" cy="4536504"/>
          </a:xfrm>
        </p:spPr>
        <p:txBody>
          <a:bodyPr/>
          <a:lstStyle/>
          <a:p>
            <a:pPr marL="274638" indent="-274638" algn="just">
              <a:spcBef>
                <a:spcPts val="600"/>
              </a:spcBef>
              <a:spcAft>
                <a:spcPts val="600"/>
              </a:spcAft>
              <a:buClr>
                <a:schemeClr val="tx2"/>
              </a:buClr>
            </a:pPr>
            <a:r>
              <a:rPr lang="en-US" sz="1300" b="1" dirty="0" smtClean="0">
                <a:solidFill>
                  <a:srgbClr val="046A38"/>
                </a:solidFill>
              </a:rPr>
              <a:t>Royalties</a:t>
            </a:r>
            <a:endParaRPr lang="en-US" sz="1300" b="1" dirty="0">
              <a:solidFill>
                <a:srgbClr val="046A38"/>
              </a:solidFill>
            </a:endParaRPr>
          </a:p>
          <a:p>
            <a:pPr marL="180000" indent="-180000" algn="just" defTabSz="914400">
              <a:spcBef>
                <a:spcPts val="600"/>
              </a:spcBef>
              <a:spcAft>
                <a:spcPts val="600"/>
              </a:spcAft>
              <a:buClr>
                <a:schemeClr val="tx2"/>
              </a:buClr>
              <a:buFont typeface="Arial" panose="020B0604020202020204" pitchFamily="34" charset="0"/>
              <a:buChar char="•"/>
            </a:pPr>
            <a:r>
              <a:rPr lang="en-US" sz="1300" dirty="0"/>
              <a:t>Rulings [interalia Siemens </a:t>
            </a:r>
            <a:r>
              <a:rPr lang="en-US" sz="1300" dirty="0" err="1"/>
              <a:t>Aktiengesellschaft</a:t>
            </a:r>
            <a:r>
              <a:rPr lang="en-US" sz="1300" dirty="0"/>
              <a:t> (order dated 22 Oct 2012 in ITA No. 124 of 2010)(</a:t>
            </a:r>
            <a:r>
              <a:rPr lang="en-US" sz="1300" dirty="0" err="1"/>
              <a:t>Bom</a:t>
            </a:r>
            <a:r>
              <a:rPr lang="en-US" sz="1300" dirty="0"/>
              <a:t> HC), </a:t>
            </a:r>
            <a:r>
              <a:rPr lang="en-US" sz="1300" dirty="0" err="1"/>
              <a:t>Saira</a:t>
            </a:r>
            <a:r>
              <a:rPr lang="en-US" sz="1300" dirty="0"/>
              <a:t> Asia Interiors (P.) Ltd. [2017] 79 taxmann.com 460 (</a:t>
            </a:r>
            <a:r>
              <a:rPr lang="en-US" sz="1300" dirty="0" err="1"/>
              <a:t>Ahmd</a:t>
            </a:r>
            <a:r>
              <a:rPr lang="en-US" sz="1300" dirty="0"/>
              <a:t> ITAT)] provide that taxability of royalty under a DTAA depends on actual “payment”</a:t>
            </a:r>
          </a:p>
          <a:p>
            <a:pPr marL="180000" indent="-180000" algn="just" defTabSz="914400">
              <a:spcBef>
                <a:spcPts val="600"/>
              </a:spcBef>
              <a:spcAft>
                <a:spcPts val="600"/>
              </a:spcAft>
              <a:buClr>
                <a:schemeClr val="tx2"/>
              </a:buClr>
              <a:buFont typeface="Arial" panose="020B0604020202020204" pitchFamily="34" charset="0"/>
              <a:buChar char="•"/>
            </a:pPr>
            <a:r>
              <a:rPr lang="en-US" sz="1300" dirty="0"/>
              <a:t>As per ICDS, royalties shall accrue in terms of the relevant agreement</a:t>
            </a:r>
          </a:p>
          <a:p>
            <a:pPr marL="180000" indent="-180000" algn="just" defTabSz="914400">
              <a:spcBef>
                <a:spcPts val="600"/>
              </a:spcBef>
              <a:spcAft>
                <a:spcPts val="600"/>
              </a:spcAft>
              <a:buClr>
                <a:schemeClr val="tx2"/>
              </a:buClr>
              <a:buFont typeface="Arial" panose="020B0604020202020204" pitchFamily="34" charset="0"/>
              <a:buChar char="•"/>
            </a:pPr>
            <a:r>
              <a:rPr lang="en-US" sz="1300" dirty="0" smtClean="0"/>
              <a:t>The Preamble to every ICDS states that in case of conflict, the provisions of the Act shall prevail. Hence, section 90(2) of the Act which enables application of beneficial DTAA provisions should prevail over ICDS</a:t>
            </a:r>
          </a:p>
          <a:p>
            <a:pPr marL="180000" indent="-180000" algn="just" defTabSz="914400">
              <a:spcBef>
                <a:spcPts val="600"/>
              </a:spcBef>
              <a:spcAft>
                <a:spcPts val="600"/>
              </a:spcAft>
              <a:buClr>
                <a:schemeClr val="tx2"/>
              </a:buClr>
              <a:buFont typeface="Arial" panose="020B0604020202020204" pitchFamily="34" charset="0"/>
              <a:buChar char="•"/>
            </a:pPr>
            <a:r>
              <a:rPr lang="en-US" sz="1300" dirty="0" smtClean="0"/>
              <a:t>Can </a:t>
            </a:r>
            <a:r>
              <a:rPr lang="en-US" sz="1300" dirty="0"/>
              <a:t>ICDS override beneficial DTAA provision</a:t>
            </a:r>
            <a:r>
              <a:rPr lang="en-US" sz="1300" dirty="0" smtClean="0"/>
              <a:t>?</a:t>
            </a:r>
          </a:p>
          <a:p>
            <a:pPr marL="180000" indent="-180000" algn="just" defTabSz="914400">
              <a:spcBef>
                <a:spcPts val="600"/>
              </a:spcBef>
              <a:spcAft>
                <a:spcPts val="600"/>
              </a:spcAft>
              <a:buClr>
                <a:schemeClr val="tx2"/>
              </a:buClr>
              <a:buFont typeface="Arial" panose="020B0604020202020204" pitchFamily="34" charset="0"/>
              <a:buChar char="•"/>
            </a:pPr>
            <a:endParaRPr lang="en-US" sz="1300" dirty="0"/>
          </a:p>
          <a:p>
            <a:pPr marL="274638" indent="-274638" algn="just">
              <a:spcBef>
                <a:spcPts val="600"/>
              </a:spcBef>
              <a:spcAft>
                <a:spcPts val="600"/>
              </a:spcAft>
              <a:buClr>
                <a:schemeClr val="tx2"/>
              </a:buClr>
            </a:pPr>
            <a:r>
              <a:rPr lang="en-US" sz="1300" b="1" dirty="0" smtClean="0">
                <a:solidFill>
                  <a:srgbClr val="046A38"/>
                </a:solidFill>
              </a:rPr>
              <a:t>Interest</a:t>
            </a:r>
            <a:endParaRPr lang="en-US" sz="1300" b="1" dirty="0">
              <a:solidFill>
                <a:srgbClr val="046A38"/>
              </a:solidFill>
            </a:endParaRPr>
          </a:p>
          <a:p>
            <a:pPr marL="180000" indent="-180000" algn="just" defTabSz="914400">
              <a:spcBef>
                <a:spcPts val="600"/>
              </a:spcBef>
              <a:spcAft>
                <a:spcPts val="600"/>
              </a:spcAft>
              <a:buClr>
                <a:schemeClr val="tx2"/>
              </a:buClr>
              <a:buFont typeface="Arial" panose="020B0604020202020204" pitchFamily="34" charset="0"/>
              <a:buChar char="•"/>
            </a:pPr>
            <a:r>
              <a:rPr lang="en-US" sz="1300" dirty="0"/>
              <a:t>The Bombay High Court held in the case of Credit Suisse First Boston (Cyprus) Ltd. [</a:t>
            </a:r>
            <a:r>
              <a:rPr lang="en-US" sz="1300" dirty="0" smtClean="0"/>
              <a:t>2013] 351 </a:t>
            </a:r>
            <a:r>
              <a:rPr lang="en-US" sz="1300" dirty="0"/>
              <a:t>ITR </a:t>
            </a:r>
            <a:r>
              <a:rPr lang="en-US" sz="1300" dirty="0" smtClean="0"/>
              <a:t>323 that </a:t>
            </a:r>
            <a:r>
              <a:rPr lang="en-US" sz="1300" dirty="0"/>
              <a:t>interest accrues on the due date </a:t>
            </a:r>
          </a:p>
          <a:p>
            <a:pPr marL="180000" indent="-180000" algn="just" defTabSz="914400">
              <a:spcBef>
                <a:spcPts val="600"/>
              </a:spcBef>
              <a:spcAft>
                <a:spcPts val="600"/>
              </a:spcAft>
              <a:buClr>
                <a:schemeClr val="tx2"/>
              </a:buClr>
              <a:buFont typeface="Arial" panose="020B0604020202020204" pitchFamily="34" charset="0"/>
              <a:buChar char="•"/>
            </a:pPr>
            <a:r>
              <a:rPr lang="en-US" sz="1300" dirty="0"/>
              <a:t>Mismatch in interest income as per Form 26AS and the taxable interest on time basis as per ICDS, may lead to issues in claiming credit for corresponding TDS</a:t>
            </a:r>
          </a:p>
        </p:txBody>
      </p:sp>
      <p:sp>
        <p:nvSpPr>
          <p:cNvPr id="7" name="Text Placeholder 6"/>
          <p:cNvSpPr>
            <a:spLocks noGrp="1"/>
          </p:cNvSpPr>
          <p:nvPr>
            <p:ph type="body" sz="quarter" idx="13"/>
          </p:nvPr>
        </p:nvSpPr>
        <p:spPr/>
        <p:txBody>
          <a:bodyPr vert="horz" lIns="0" tIns="0" rIns="0" bIns="0" rtlCol="0">
            <a:normAutofit/>
          </a:bodyPr>
          <a:lstStyle/>
          <a:p>
            <a:r>
              <a:rPr lang="en-US" sz="1711" dirty="0" smtClean="0">
                <a:solidFill>
                  <a:srgbClr val="575757"/>
                </a:solidFill>
              </a:rPr>
              <a:t>Issues – Royalties and Interest</a:t>
            </a:r>
            <a:endParaRPr lang="en-US" sz="1711" dirty="0">
              <a:solidFill>
                <a:srgbClr val="575757"/>
              </a:solidFill>
            </a:endParaRPr>
          </a:p>
        </p:txBody>
      </p:sp>
      <p:sp>
        <p:nvSpPr>
          <p:cNvPr id="21" name="Title 4"/>
          <p:cNvSpPr>
            <a:spLocks noGrp="1"/>
          </p:cNvSpPr>
          <p:nvPr>
            <p:ph type="title"/>
          </p:nvPr>
        </p:nvSpPr>
        <p:spPr>
          <a:xfrm>
            <a:off x="370113" y="295683"/>
            <a:ext cx="8388000" cy="469492"/>
          </a:xfrm>
        </p:spPr>
        <p:txBody>
          <a:bodyPr/>
          <a:lstStyle/>
          <a:p>
            <a:r>
              <a:rPr lang="en-SG" dirty="0"/>
              <a:t>ICDS </a:t>
            </a:r>
            <a:r>
              <a:rPr lang="en-SG" dirty="0" smtClean="0"/>
              <a:t>IV – revenue </a:t>
            </a:r>
            <a:r>
              <a:rPr lang="en-SG" dirty="0"/>
              <a:t>recognition</a:t>
            </a:r>
            <a:endParaRPr lang="en-GB" dirty="0"/>
          </a:p>
        </p:txBody>
      </p:sp>
    </p:spTree>
    <p:extLst>
      <p:ext uri="{BB962C8B-B14F-4D97-AF65-F5344CB8AC3E}">
        <p14:creationId xmlns:p14="http://schemas.microsoft.com/office/powerpoint/2010/main" xmlns="" val="295887427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US" dirty="0" smtClean="0"/>
              <a:t>Amendment in Act</a:t>
            </a:r>
            <a:endParaRPr lang="en-US" dirty="0"/>
          </a:p>
        </p:txBody>
      </p:sp>
      <p:sp>
        <p:nvSpPr>
          <p:cNvPr id="3" name="Title 2"/>
          <p:cNvSpPr>
            <a:spLocks noGrp="1"/>
          </p:cNvSpPr>
          <p:nvPr>
            <p:ph type="title"/>
          </p:nvPr>
        </p:nvSpPr>
        <p:spPr/>
        <p:txBody>
          <a:bodyPr/>
          <a:lstStyle/>
          <a:p>
            <a:r>
              <a:rPr lang="en-US" dirty="0" smtClean="0"/>
              <a:t>ICDS IV: Revenue Recognition</a:t>
            </a:r>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xmlns="" val="2395992449"/>
              </p:ext>
            </p:extLst>
          </p:nvPr>
        </p:nvGraphicFramePr>
        <p:xfrm>
          <a:off x="376238" y="1021519"/>
          <a:ext cx="8371761" cy="4876542"/>
        </p:xfrm>
        <a:graphic>
          <a:graphicData uri="http://schemas.openxmlformats.org/drawingml/2006/table">
            <a:tbl>
              <a:tblPr firstRow="1" bandRow="1">
                <a:tableStyleId>{5C22544A-7EE6-4342-B048-85BDC9FD1C3A}</a:tableStyleId>
              </a:tblPr>
              <a:tblGrid>
                <a:gridCol w="1831253">
                  <a:extLst>
                    <a:ext uri="{9D8B030D-6E8A-4147-A177-3AD203B41FA5}">
                      <a16:colId xmlns:a16="http://schemas.microsoft.com/office/drawing/2014/main" xmlns="" val="1356759566"/>
                    </a:ext>
                  </a:extLst>
                </a:gridCol>
                <a:gridCol w="3535297">
                  <a:extLst>
                    <a:ext uri="{9D8B030D-6E8A-4147-A177-3AD203B41FA5}">
                      <a16:colId xmlns:a16="http://schemas.microsoft.com/office/drawing/2014/main" xmlns="" val="3530232880"/>
                    </a:ext>
                  </a:extLst>
                </a:gridCol>
                <a:gridCol w="3005211">
                  <a:extLst>
                    <a:ext uri="{9D8B030D-6E8A-4147-A177-3AD203B41FA5}">
                      <a16:colId xmlns:a16="http://schemas.microsoft.com/office/drawing/2014/main" xmlns="" val="941765724"/>
                    </a:ext>
                  </a:extLst>
                </a:gridCol>
              </a:tblGrid>
              <a:tr h="281682">
                <a:tc>
                  <a:txBody>
                    <a:bodyPr/>
                    <a:lstStyle/>
                    <a:p>
                      <a:pPr algn="just"/>
                      <a:r>
                        <a:rPr lang="en-US" sz="1050" dirty="0" smtClean="0"/>
                        <a:t>Issue </a:t>
                      </a:r>
                      <a:endParaRPr lang="en-IN" sz="1050" dirty="0"/>
                    </a:p>
                  </a:txBody>
                  <a:tcPr/>
                </a:tc>
                <a:tc>
                  <a:txBody>
                    <a:bodyPr/>
                    <a:lstStyle/>
                    <a:p>
                      <a:pPr algn="just"/>
                      <a:r>
                        <a:rPr lang="en-US" sz="1050" dirty="0" smtClean="0"/>
                        <a:t>Held by the Delhi HC</a:t>
                      </a:r>
                      <a:endParaRPr lang="en-IN" sz="1050" dirty="0"/>
                    </a:p>
                  </a:txBody>
                  <a:tcPr/>
                </a:tc>
                <a:tc>
                  <a:txBody>
                    <a:bodyPr/>
                    <a:lstStyle/>
                    <a:p>
                      <a:pPr algn="just"/>
                      <a:r>
                        <a:rPr lang="en-US" sz="1050" dirty="0" smtClean="0"/>
                        <a:t>Manner of validation</a:t>
                      </a:r>
                      <a:endParaRPr lang="en-IN" sz="1050" dirty="0"/>
                    </a:p>
                  </a:txBody>
                  <a:tcPr/>
                </a:tc>
                <a:extLst>
                  <a:ext uri="{0D108BD9-81ED-4DB2-BD59-A6C34878D82A}">
                    <a16:rowId xmlns:a16="http://schemas.microsoft.com/office/drawing/2014/main" xmlns="" val="3485966495"/>
                  </a:ext>
                </a:extLst>
              </a:tr>
              <a:tr h="657257">
                <a:tc>
                  <a:txBody>
                    <a:bodyPr/>
                    <a:lstStyle/>
                    <a:p>
                      <a:pPr marL="171450" indent="-171450" algn="just">
                        <a:buFont typeface="Arial" panose="020B0604020202020204" pitchFamily="34" charset="0"/>
                        <a:buChar char="•"/>
                      </a:pPr>
                      <a:r>
                        <a:rPr lang="en-US" sz="1050" dirty="0" smtClean="0"/>
                        <a:t>ICDS recognizes</a:t>
                      </a:r>
                      <a:r>
                        <a:rPr lang="en-US" sz="1050" baseline="0" dirty="0" smtClean="0"/>
                        <a:t> </a:t>
                      </a:r>
                      <a:r>
                        <a:rPr lang="en-US" sz="1050" b="1" baseline="0" dirty="0" smtClean="0">
                          <a:solidFill>
                            <a:srgbClr val="046A38"/>
                          </a:solidFill>
                        </a:rPr>
                        <a:t>export incentive</a:t>
                      </a:r>
                      <a:r>
                        <a:rPr lang="en-US" sz="1050" baseline="0" dirty="0" smtClean="0"/>
                        <a:t> on the basis of reasonable certainty of collection</a:t>
                      </a:r>
                      <a:endParaRPr lang="en-IN" sz="1050" dirty="0"/>
                    </a:p>
                  </a:txBody>
                  <a:tcPr/>
                </a:tc>
                <a:tc>
                  <a:txBody>
                    <a:bodyPr/>
                    <a:lstStyle/>
                    <a:p>
                      <a:pPr marL="171450" indent="-171450" algn="just">
                        <a:buFont typeface="Arial" panose="020B0604020202020204" pitchFamily="34" charset="0"/>
                        <a:buChar char="•"/>
                      </a:pPr>
                      <a:r>
                        <a:rPr lang="en-US" sz="1050" dirty="0" smtClean="0"/>
                        <a:t>SC in Excel Industries (2015) 358 ITR 295 held that it is only in the year in which the claim is accepted by the Government that a right to receive the payment accrues in favour of the assessee and the corresponding obligation to pay arises in the hands of the Government.</a:t>
                      </a:r>
                      <a:r>
                        <a:rPr lang="en-US" sz="1050" baseline="0" dirty="0" smtClean="0"/>
                        <a:t> </a:t>
                      </a:r>
                      <a:r>
                        <a:rPr lang="en-US" sz="1050" dirty="0" smtClean="0"/>
                        <a:t>Only in such year, income from export incentive can be said to have accrued and can be recognized as income.</a:t>
                      </a:r>
                    </a:p>
                    <a:p>
                      <a:pPr marL="171450" marR="0" lvl="0" indent="-171450" algn="just" defTabSz="862686"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50" dirty="0" smtClean="0"/>
                        <a:t>Para 5 of ICDS IV struck down</a:t>
                      </a:r>
                    </a:p>
                  </a:txBody>
                  <a:tcPr/>
                </a:tc>
                <a:tc>
                  <a:txBody>
                    <a:bodyPr/>
                    <a:lstStyle/>
                    <a:p>
                      <a:pPr marL="171450" indent="-171450" algn="just">
                        <a:buFont typeface="Arial" panose="020B0604020202020204" pitchFamily="34" charset="0"/>
                        <a:buChar char="•"/>
                      </a:pPr>
                      <a:r>
                        <a:rPr lang="en-US" sz="1050" b="1" dirty="0" smtClean="0">
                          <a:solidFill>
                            <a:srgbClr val="046A38"/>
                          </a:solidFill>
                        </a:rPr>
                        <a:t>Section 145B(2) inserted</a:t>
                      </a:r>
                      <a:r>
                        <a:rPr lang="en-US" sz="1050" dirty="0" smtClean="0"/>
                        <a:t>: Export incentive shall be deemed to be the income of the previous year in which reasonable certainty of its realization is achieved.</a:t>
                      </a:r>
                      <a:endParaRPr lang="en-IN" sz="1050" dirty="0"/>
                    </a:p>
                  </a:txBody>
                  <a:tcPr/>
                </a:tc>
                <a:extLst>
                  <a:ext uri="{0D108BD9-81ED-4DB2-BD59-A6C34878D82A}">
                    <a16:rowId xmlns:a16="http://schemas.microsoft.com/office/drawing/2014/main" xmlns="" val="4254895876"/>
                  </a:ext>
                </a:extLst>
              </a:tr>
              <a:tr h="469469">
                <a:tc>
                  <a:txBody>
                    <a:bodyPr/>
                    <a:lstStyle/>
                    <a:p>
                      <a:pPr marL="171450" indent="-171450" algn="just">
                        <a:buFont typeface="Arial" panose="020B0604020202020204" pitchFamily="34" charset="0"/>
                        <a:buChar char="•"/>
                      </a:pPr>
                      <a:r>
                        <a:rPr lang="en-US" sz="1050" dirty="0" smtClean="0"/>
                        <a:t>Recognition of </a:t>
                      </a:r>
                      <a:r>
                        <a:rPr lang="en-US" sz="1050" b="1" dirty="0" smtClean="0">
                          <a:solidFill>
                            <a:srgbClr val="046A38"/>
                          </a:solidFill>
                        </a:rPr>
                        <a:t>Claim for escalation in price of a contract </a:t>
                      </a:r>
                      <a:r>
                        <a:rPr lang="en-US" sz="1050" dirty="0" smtClean="0"/>
                        <a:t>when collection</a:t>
                      </a:r>
                      <a:r>
                        <a:rPr lang="en-US" sz="1050" baseline="0" dirty="0" smtClean="0"/>
                        <a:t> of such claim is not reasonably certain</a:t>
                      </a:r>
                      <a:endParaRPr lang="en-IN" sz="1050" dirty="0"/>
                    </a:p>
                  </a:txBody>
                  <a:tcPr/>
                </a:tc>
                <a:tc>
                  <a:txBody>
                    <a:bodyPr/>
                    <a:lstStyle/>
                    <a:p>
                      <a:pPr marL="171450" indent="-171450" algn="just">
                        <a:buFont typeface="Arial" panose="020B0604020202020204" pitchFamily="34" charset="0"/>
                        <a:buChar char="•"/>
                      </a:pPr>
                      <a:r>
                        <a:rPr lang="en-IN" sz="1050" dirty="0" smtClean="0"/>
                        <a:t>No specific observation/ruling</a:t>
                      </a:r>
                    </a:p>
                    <a:p>
                      <a:pPr marL="171450" indent="-171450" algn="just">
                        <a:buFont typeface="Arial" panose="020B0604020202020204" pitchFamily="34" charset="0"/>
                        <a:buChar char="•"/>
                      </a:pPr>
                      <a:r>
                        <a:rPr lang="en-US" sz="1050" dirty="0" smtClean="0"/>
                        <a:t>Above</a:t>
                      </a:r>
                      <a:r>
                        <a:rPr lang="en-US" sz="1050" baseline="0" dirty="0" smtClean="0"/>
                        <a:t> inference may be applicable</a:t>
                      </a:r>
                      <a:endParaRPr lang="en-IN" sz="1050" dirty="0" smtClean="0"/>
                    </a:p>
                    <a:p>
                      <a:pPr marL="171450" marR="0" lvl="0" indent="-171450" algn="just" defTabSz="862686"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50" dirty="0" smtClean="0"/>
                        <a:t>Para 5 of ICDS IV struck down</a:t>
                      </a:r>
                    </a:p>
                    <a:p>
                      <a:pPr marL="171450" indent="-171450" algn="just">
                        <a:buFont typeface="Arial" panose="020B0604020202020204" pitchFamily="34" charset="0"/>
                        <a:buChar char="•"/>
                      </a:pPr>
                      <a:endParaRPr lang="en-IN" sz="1050" dirty="0"/>
                    </a:p>
                  </a:txBody>
                  <a:tcPr/>
                </a:tc>
                <a:tc>
                  <a:txBody>
                    <a:bodyPr/>
                    <a:lstStyle/>
                    <a:p>
                      <a:pPr marL="171450" indent="-171450" algn="just">
                        <a:buFont typeface="Arial" panose="020B0604020202020204" pitchFamily="34" charset="0"/>
                        <a:buChar char="•"/>
                      </a:pPr>
                      <a:r>
                        <a:rPr lang="en-US" sz="1050" b="1" dirty="0" smtClean="0">
                          <a:solidFill>
                            <a:srgbClr val="046A38"/>
                          </a:solidFill>
                        </a:rPr>
                        <a:t>Section 145B(2) inserted</a:t>
                      </a:r>
                      <a:r>
                        <a:rPr lang="en-US" sz="1050" dirty="0" smtClean="0"/>
                        <a:t>: Claim</a:t>
                      </a:r>
                      <a:r>
                        <a:rPr lang="en-US" sz="1050" baseline="0" dirty="0" smtClean="0"/>
                        <a:t> for </a:t>
                      </a:r>
                      <a:r>
                        <a:rPr lang="en-US" sz="1050" dirty="0" smtClean="0"/>
                        <a:t>escalation of price</a:t>
                      </a:r>
                      <a:r>
                        <a:rPr lang="en-US" sz="1050" baseline="0" dirty="0" smtClean="0"/>
                        <a:t> in a contract</a:t>
                      </a:r>
                      <a:r>
                        <a:rPr lang="en-US" sz="1050" dirty="0" smtClean="0"/>
                        <a:t> shall be deemed to be the income of the previous year in which reasonable certainty of its realization is achieved.</a:t>
                      </a:r>
                      <a:endParaRPr lang="en-IN" sz="1050" dirty="0"/>
                    </a:p>
                  </a:txBody>
                  <a:tcPr/>
                </a:tc>
                <a:extLst>
                  <a:ext uri="{0D108BD9-81ED-4DB2-BD59-A6C34878D82A}">
                    <a16:rowId xmlns:a16="http://schemas.microsoft.com/office/drawing/2014/main" xmlns="" val="1586384387"/>
                  </a:ext>
                </a:extLst>
              </a:tr>
              <a:tr h="469469">
                <a:tc>
                  <a:txBody>
                    <a:bodyPr/>
                    <a:lstStyle/>
                    <a:p>
                      <a:pPr marL="171450" indent="-171450" algn="just">
                        <a:buFont typeface="Arial" panose="020B0604020202020204" pitchFamily="34" charset="0"/>
                        <a:buChar char="•"/>
                      </a:pPr>
                      <a:r>
                        <a:rPr lang="en-US" sz="1050" dirty="0" smtClean="0"/>
                        <a:t>In case of </a:t>
                      </a:r>
                      <a:r>
                        <a:rPr lang="en-US" sz="1050" b="1" dirty="0" smtClean="0">
                          <a:solidFill>
                            <a:srgbClr val="046A38"/>
                          </a:solidFill>
                        </a:rPr>
                        <a:t>service contracts (except</a:t>
                      </a:r>
                      <a:r>
                        <a:rPr lang="en-US" sz="1050" b="1" baseline="0" dirty="0" smtClean="0">
                          <a:solidFill>
                            <a:srgbClr val="046A38"/>
                          </a:solidFill>
                        </a:rPr>
                        <a:t> 2 exclusions)</a:t>
                      </a:r>
                      <a:r>
                        <a:rPr lang="en-US" sz="1050" b="1" dirty="0" smtClean="0">
                          <a:solidFill>
                            <a:srgbClr val="046A38"/>
                          </a:solidFill>
                        </a:rPr>
                        <a:t>, ICDS prescribes only percentage completion method</a:t>
                      </a:r>
                      <a:r>
                        <a:rPr lang="en-US" sz="1050" dirty="0" smtClean="0">
                          <a:solidFill>
                            <a:srgbClr val="046A38"/>
                          </a:solidFill>
                        </a:rPr>
                        <a:t> </a:t>
                      </a:r>
                      <a:endParaRPr lang="en-IN" sz="1050" dirty="0">
                        <a:solidFill>
                          <a:srgbClr val="046A38"/>
                        </a:solidFill>
                      </a:endParaRPr>
                    </a:p>
                  </a:txBody>
                  <a:tcPr/>
                </a:tc>
                <a:tc>
                  <a:txBody>
                    <a:bodyPr/>
                    <a:lstStyle/>
                    <a:p>
                      <a:pPr marL="171450" marR="0" lvl="0" indent="-171450" algn="just" defTabSz="862686"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50" dirty="0" smtClean="0"/>
                        <a:t>The proportionate completion method as well as the contract completion method have been recognized as valid method of accounting under mercantile system of accounting by the SC in various</a:t>
                      </a:r>
                      <a:r>
                        <a:rPr lang="en-US" sz="1050" baseline="0" dirty="0" smtClean="0"/>
                        <a:t> pronouncements</a:t>
                      </a:r>
                      <a:r>
                        <a:rPr lang="en-US" sz="1050" dirty="0" smtClean="0"/>
                        <a:t>. Therefore, the said provisions of ICDS is contrary to the above decisions. </a:t>
                      </a:r>
                    </a:p>
                    <a:p>
                      <a:pPr marL="171450" marR="0" lvl="0" indent="-171450" algn="just" defTabSz="862686"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50" dirty="0" smtClean="0"/>
                        <a:t>Para 6 of ICDS IV struck</a:t>
                      </a:r>
                      <a:r>
                        <a:rPr lang="en-US" sz="1050" baseline="0" dirty="0" smtClean="0"/>
                        <a:t> down</a:t>
                      </a:r>
                      <a:endParaRPr lang="en-US" sz="1050" dirty="0" smtClean="0"/>
                    </a:p>
                    <a:p>
                      <a:pPr marL="0" indent="0" algn="just">
                        <a:buFont typeface="Arial" panose="020B0604020202020204" pitchFamily="34" charset="0"/>
                        <a:buNone/>
                      </a:pPr>
                      <a:endParaRPr lang="en-IN" sz="1050" dirty="0"/>
                    </a:p>
                  </a:txBody>
                  <a:tcPr/>
                </a:tc>
                <a:tc>
                  <a:txBody>
                    <a:bodyPr/>
                    <a:lstStyle/>
                    <a:p>
                      <a:pPr marL="171450" marR="0" lvl="0" indent="-171450" algn="just" defTabSz="862686"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50" b="1" dirty="0" smtClean="0">
                          <a:solidFill>
                            <a:srgbClr val="046A38"/>
                          </a:solidFill>
                        </a:rPr>
                        <a:t>Section 43CB inserted</a:t>
                      </a:r>
                    </a:p>
                    <a:p>
                      <a:pPr marL="171450" marR="0" lvl="0" indent="-171450" algn="just" defTabSz="862686"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50" baseline="0" dirty="0" smtClean="0"/>
                        <a:t>It Provides that revenue to be recognized as per percentage completion method as per ICDS except in following service contracts:</a:t>
                      </a:r>
                    </a:p>
                    <a:p>
                      <a:pPr marL="171450" marR="0" lvl="0" indent="-171450" algn="just" defTabSz="862686"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sz="1050" dirty="0" smtClean="0"/>
                        <a:t>Contract duration</a:t>
                      </a:r>
                      <a:r>
                        <a:rPr lang="en-US" sz="1050" baseline="0" dirty="0" smtClean="0"/>
                        <a:t> not more than 90 days</a:t>
                      </a:r>
                    </a:p>
                    <a:p>
                      <a:pPr marL="171450" marR="0" lvl="0" indent="-171450" algn="just" defTabSz="862686"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sz="1050" baseline="0" dirty="0" smtClean="0"/>
                        <a:t>Involving indeterminate number of acts over a specific period of time shall be determined on the basis of straight line method.</a:t>
                      </a:r>
                      <a:endParaRPr lang="en-US" sz="1050" dirty="0" smtClean="0"/>
                    </a:p>
                  </a:txBody>
                  <a:tcPr/>
                </a:tc>
                <a:extLst>
                  <a:ext uri="{0D108BD9-81ED-4DB2-BD59-A6C34878D82A}">
                    <a16:rowId xmlns:a16="http://schemas.microsoft.com/office/drawing/2014/main" xmlns="" val="3272038517"/>
                  </a:ext>
                </a:extLst>
              </a:tr>
            </a:tbl>
          </a:graphicData>
        </a:graphic>
      </p:graphicFrame>
    </p:spTree>
    <p:extLst>
      <p:ext uri="{BB962C8B-B14F-4D97-AF65-F5344CB8AC3E}">
        <p14:creationId xmlns:p14="http://schemas.microsoft.com/office/powerpoint/2010/main" xmlns="" val="36281099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US" dirty="0" smtClean="0"/>
              <a:t>Disclosure Requirement</a:t>
            </a:r>
            <a:endParaRPr lang="en-US" dirty="0"/>
          </a:p>
        </p:txBody>
      </p:sp>
      <p:sp>
        <p:nvSpPr>
          <p:cNvPr id="3" name="Title 2"/>
          <p:cNvSpPr>
            <a:spLocks noGrp="1"/>
          </p:cNvSpPr>
          <p:nvPr>
            <p:ph type="title"/>
          </p:nvPr>
        </p:nvSpPr>
        <p:spPr/>
        <p:txBody>
          <a:bodyPr/>
          <a:lstStyle/>
          <a:p>
            <a:r>
              <a:rPr lang="en-US" dirty="0" smtClean="0"/>
              <a:t>ICDS IV</a:t>
            </a:r>
            <a:r>
              <a:rPr lang="en-US" dirty="0"/>
              <a:t>: Revenue Recognition</a:t>
            </a:r>
          </a:p>
        </p:txBody>
      </p:sp>
      <p:sp>
        <p:nvSpPr>
          <p:cNvPr id="4" name="Content Placeholder 3"/>
          <p:cNvSpPr>
            <a:spLocks noGrp="1"/>
          </p:cNvSpPr>
          <p:nvPr>
            <p:ph idx="1"/>
          </p:nvPr>
        </p:nvSpPr>
        <p:spPr>
          <a:xfrm>
            <a:off x="376239" y="1451536"/>
            <a:ext cx="8374062" cy="4285374"/>
          </a:xfrm>
        </p:spPr>
        <p:txBody>
          <a:bodyPr/>
          <a:lstStyle/>
          <a:p>
            <a:pPr marL="285750" indent="-285750" algn="just">
              <a:buFont typeface="Arial" panose="020B0604020202020204" pitchFamily="34" charset="0"/>
              <a:buChar char="•"/>
            </a:pPr>
            <a:r>
              <a:rPr lang="en-US" sz="1200" dirty="0"/>
              <a:t>In a transaction involving sale of </a:t>
            </a:r>
            <a:r>
              <a:rPr lang="en-US" sz="1200" dirty="0" smtClean="0"/>
              <a:t>goods, revenue </a:t>
            </a:r>
            <a:r>
              <a:rPr lang="en-US" sz="1200" dirty="0"/>
              <a:t>not </a:t>
            </a:r>
            <a:r>
              <a:rPr lang="en-US" sz="1200" dirty="0" smtClean="0"/>
              <a:t>recognized during </a:t>
            </a:r>
            <a:r>
              <a:rPr lang="en-US" sz="1200" dirty="0"/>
              <a:t>the previous year due to lack of reasonable certainty of its ultimate collection along with nature of uncertainty; </a:t>
            </a:r>
          </a:p>
          <a:p>
            <a:pPr marL="285750" indent="-285750" algn="just">
              <a:buFont typeface="Arial" panose="020B0604020202020204" pitchFamily="34" charset="0"/>
              <a:buChar char="•"/>
            </a:pPr>
            <a:r>
              <a:rPr lang="en-US" sz="1200" dirty="0" smtClean="0"/>
              <a:t>Revenue </a:t>
            </a:r>
            <a:r>
              <a:rPr lang="en-US" sz="1200" dirty="0"/>
              <a:t>from service transactions </a:t>
            </a:r>
            <a:r>
              <a:rPr lang="en-US" sz="1200" dirty="0" smtClean="0"/>
              <a:t>recognized </a:t>
            </a:r>
            <a:r>
              <a:rPr lang="en-US" sz="1200" dirty="0"/>
              <a:t>as revenue during the previous year;</a:t>
            </a:r>
          </a:p>
          <a:p>
            <a:pPr marL="285750" indent="-285750" algn="just">
              <a:buFont typeface="Arial" panose="020B0604020202020204" pitchFamily="34" charset="0"/>
              <a:buChar char="•"/>
            </a:pPr>
            <a:r>
              <a:rPr lang="en-US" sz="1200" dirty="0" smtClean="0"/>
              <a:t>Method </a:t>
            </a:r>
            <a:r>
              <a:rPr lang="en-US" sz="1200" dirty="0"/>
              <a:t>used to determine the stage of completion of service transactions in progress; </a:t>
            </a:r>
          </a:p>
          <a:p>
            <a:pPr marL="285750" indent="-285750" algn="just">
              <a:buFont typeface="Arial" panose="020B0604020202020204" pitchFamily="34" charset="0"/>
              <a:buChar char="•"/>
            </a:pPr>
            <a:r>
              <a:rPr lang="en-US" sz="1200" dirty="0" smtClean="0"/>
              <a:t>For </a:t>
            </a:r>
            <a:r>
              <a:rPr lang="en-US" sz="1200" dirty="0"/>
              <a:t>service transactions in progress at the end of previous year:</a:t>
            </a:r>
          </a:p>
          <a:p>
            <a:pPr marL="621994" lvl="3" indent="-285750" algn="just"/>
            <a:r>
              <a:rPr lang="en-US" sz="1200" dirty="0" smtClean="0"/>
              <a:t>costs </a:t>
            </a:r>
            <a:r>
              <a:rPr lang="en-US" sz="1200" dirty="0"/>
              <a:t>incurred and </a:t>
            </a:r>
            <a:r>
              <a:rPr lang="en-US" sz="1200" dirty="0" smtClean="0"/>
              <a:t>recognized </a:t>
            </a:r>
            <a:r>
              <a:rPr lang="en-US" sz="1200" dirty="0"/>
              <a:t>profits (less </a:t>
            </a:r>
            <a:r>
              <a:rPr lang="en-US" sz="1200" dirty="0" smtClean="0"/>
              <a:t>recognized </a:t>
            </a:r>
            <a:r>
              <a:rPr lang="en-US" sz="1200" dirty="0"/>
              <a:t>losses) upto end of previous year;</a:t>
            </a:r>
          </a:p>
          <a:p>
            <a:pPr marL="621994" lvl="3" indent="-285750" algn="just"/>
            <a:r>
              <a:rPr lang="en-US" sz="1200" dirty="0" smtClean="0"/>
              <a:t>Advances </a:t>
            </a:r>
            <a:r>
              <a:rPr lang="en-US" sz="1200" dirty="0"/>
              <a:t>received; and</a:t>
            </a:r>
          </a:p>
          <a:p>
            <a:pPr marL="621994" lvl="3" indent="-285750" algn="just"/>
            <a:r>
              <a:rPr lang="en-US" sz="1200" dirty="0" smtClean="0"/>
              <a:t>Retentions</a:t>
            </a:r>
            <a:endParaRPr lang="en-US" sz="1200" dirty="0"/>
          </a:p>
          <a:p>
            <a:pPr marL="285750" indent="-285750" algn="just">
              <a:buFont typeface="Arial" panose="020B0604020202020204" pitchFamily="34" charset="0"/>
              <a:buChar char="•"/>
            </a:pPr>
            <a:endParaRPr lang="en-US" sz="1200" dirty="0"/>
          </a:p>
        </p:txBody>
      </p:sp>
    </p:spTree>
    <p:extLst>
      <p:ext uri="{BB962C8B-B14F-4D97-AF65-F5344CB8AC3E}">
        <p14:creationId xmlns:p14="http://schemas.microsoft.com/office/powerpoint/2010/main" xmlns="" val="220644213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70113" y="1123830"/>
            <a:ext cx="8388000" cy="4536504"/>
          </a:xfrm>
        </p:spPr>
        <p:txBody>
          <a:bodyPr/>
          <a:lstStyle/>
          <a:p>
            <a:pPr lvl="0" algn="just">
              <a:buClr>
                <a:schemeClr val="tx2"/>
              </a:buClr>
            </a:pPr>
            <a:r>
              <a:rPr lang="en-US" sz="1200" b="1" dirty="0" smtClean="0">
                <a:solidFill>
                  <a:srgbClr val="313131"/>
                </a:solidFill>
              </a:rPr>
              <a:t>Issue</a:t>
            </a:r>
          </a:p>
          <a:p>
            <a:pPr marL="274638" lvl="0" indent="-274638" algn="just">
              <a:spcBef>
                <a:spcPts val="600"/>
              </a:spcBef>
              <a:buClr>
                <a:schemeClr val="tx2"/>
              </a:buClr>
              <a:buFont typeface="Arial" pitchFamily="34" charset="0"/>
              <a:buChar char="•"/>
            </a:pPr>
            <a:r>
              <a:rPr lang="en-US" sz="1200" dirty="0">
                <a:solidFill>
                  <a:srgbClr val="313131"/>
                </a:solidFill>
              </a:rPr>
              <a:t>C Ltd entered into a contract with works contractor- </a:t>
            </a:r>
            <a:r>
              <a:rPr lang="en-US" sz="1200" dirty="0" smtClean="0">
                <a:solidFill>
                  <a:srgbClr val="313131"/>
                </a:solidFill>
              </a:rPr>
              <a:t>Mr. </a:t>
            </a:r>
            <a:r>
              <a:rPr lang="en-US" sz="1200" dirty="0">
                <a:solidFill>
                  <a:srgbClr val="313131"/>
                </a:solidFill>
              </a:rPr>
              <a:t>W, the transaction involving both sale of goods and rendering of services</a:t>
            </a:r>
          </a:p>
          <a:p>
            <a:pPr marL="274638" lvl="0" indent="-274638" algn="just">
              <a:spcBef>
                <a:spcPts val="600"/>
              </a:spcBef>
              <a:buClr>
                <a:schemeClr val="tx2"/>
              </a:buClr>
              <a:buFont typeface="Arial" pitchFamily="34" charset="0"/>
              <a:buChar char="•"/>
            </a:pPr>
            <a:r>
              <a:rPr lang="en-US" sz="1200" dirty="0" smtClean="0">
                <a:solidFill>
                  <a:srgbClr val="313131"/>
                </a:solidFill>
              </a:rPr>
              <a:t>Mr. </a:t>
            </a:r>
            <a:r>
              <a:rPr lang="en-US" sz="1200" dirty="0">
                <a:solidFill>
                  <a:srgbClr val="313131"/>
                </a:solidFill>
              </a:rPr>
              <a:t>W raised an invoice amounting to </a:t>
            </a:r>
            <a:r>
              <a:rPr lang="en-US" sz="1200" dirty="0" smtClean="0">
                <a:solidFill>
                  <a:srgbClr val="313131"/>
                </a:solidFill>
              </a:rPr>
              <a:t>Rs. </a:t>
            </a:r>
            <a:r>
              <a:rPr lang="en-US" sz="1200" dirty="0">
                <a:solidFill>
                  <a:srgbClr val="313131"/>
                </a:solidFill>
              </a:rPr>
              <a:t>5 lakh, being 50% of the agreed fee on completion on first milestone</a:t>
            </a:r>
          </a:p>
          <a:p>
            <a:pPr marL="274638" lvl="0" indent="-274638" algn="just">
              <a:spcBef>
                <a:spcPts val="600"/>
              </a:spcBef>
              <a:buClr>
                <a:schemeClr val="tx2"/>
              </a:buClr>
              <a:buFont typeface="Arial" pitchFamily="34" charset="0"/>
              <a:buChar char="•"/>
            </a:pPr>
            <a:r>
              <a:rPr lang="en-US" sz="1200" dirty="0">
                <a:solidFill>
                  <a:srgbClr val="313131"/>
                </a:solidFill>
              </a:rPr>
              <a:t>What would be the income to be recognized for the FY </a:t>
            </a:r>
            <a:r>
              <a:rPr lang="en-US" sz="1200" dirty="0" smtClean="0">
                <a:solidFill>
                  <a:srgbClr val="313131"/>
                </a:solidFill>
              </a:rPr>
              <a:t>2017-18?</a:t>
            </a:r>
            <a:endParaRPr lang="en-US" sz="1200" dirty="0">
              <a:solidFill>
                <a:srgbClr val="313131"/>
              </a:solidFill>
            </a:endParaRPr>
          </a:p>
          <a:p>
            <a:pPr lvl="0" algn="just">
              <a:buClr>
                <a:schemeClr val="tx2"/>
              </a:buClr>
            </a:pPr>
            <a:r>
              <a:rPr lang="en-US" sz="1200" b="1" dirty="0" smtClean="0">
                <a:solidFill>
                  <a:srgbClr val="313131"/>
                </a:solidFill>
              </a:rPr>
              <a:t>ICDS</a:t>
            </a:r>
          </a:p>
          <a:p>
            <a:pPr algn="just">
              <a:buClr>
                <a:schemeClr val="tx2"/>
              </a:buClr>
            </a:pPr>
            <a:r>
              <a:rPr lang="en-US" sz="1200" i="1" u="sng" dirty="0" smtClean="0">
                <a:solidFill>
                  <a:srgbClr val="313131"/>
                </a:solidFill>
              </a:rPr>
              <a:t>Sale of goods</a:t>
            </a:r>
            <a:endParaRPr lang="en-US" sz="1200" i="1" u="sng" dirty="0">
              <a:solidFill>
                <a:srgbClr val="313131"/>
              </a:solidFill>
            </a:endParaRPr>
          </a:p>
          <a:p>
            <a:pPr marL="274638" indent="-274638" algn="just">
              <a:buClr>
                <a:schemeClr val="tx2"/>
              </a:buClr>
              <a:buFont typeface="Arial" pitchFamily="34" charset="0"/>
              <a:buChar char="•"/>
            </a:pPr>
            <a:r>
              <a:rPr lang="en-US" sz="1200" dirty="0">
                <a:solidFill>
                  <a:srgbClr val="313131"/>
                </a:solidFill>
              </a:rPr>
              <a:t>In a transaction involving the sale of goods, the revenue shall be recognized when the seller of goods has </a:t>
            </a:r>
            <a:r>
              <a:rPr lang="en-US" sz="1200" b="1" dirty="0">
                <a:solidFill>
                  <a:schemeClr val="accent2"/>
                </a:solidFill>
              </a:rPr>
              <a:t>transferred to the buyer, the property in goods for a price </a:t>
            </a:r>
            <a:r>
              <a:rPr lang="en-US" sz="1200" dirty="0">
                <a:solidFill>
                  <a:srgbClr val="313131"/>
                </a:solidFill>
              </a:rPr>
              <a:t>or </a:t>
            </a:r>
            <a:r>
              <a:rPr lang="en-US" sz="1200" dirty="0" smtClean="0">
                <a:solidFill>
                  <a:srgbClr val="313131"/>
                </a:solidFill>
              </a:rPr>
              <a:t/>
            </a:r>
            <a:br>
              <a:rPr lang="en-US" sz="1200" dirty="0" smtClean="0">
                <a:solidFill>
                  <a:srgbClr val="313131"/>
                </a:solidFill>
              </a:rPr>
            </a:br>
            <a:r>
              <a:rPr lang="en-US" sz="1200" b="1" dirty="0" smtClean="0">
                <a:solidFill>
                  <a:schemeClr val="accent2"/>
                </a:solidFill>
              </a:rPr>
              <a:t>all </a:t>
            </a:r>
            <a:r>
              <a:rPr lang="en-US" sz="1200" b="1" dirty="0">
                <a:solidFill>
                  <a:schemeClr val="accent2"/>
                </a:solidFill>
              </a:rPr>
              <a:t>significant risks and rewards of ownership have been transferred </a:t>
            </a:r>
            <a:r>
              <a:rPr lang="en-US" sz="1200" dirty="0">
                <a:solidFill>
                  <a:srgbClr val="313131"/>
                </a:solidFill>
              </a:rPr>
              <a:t>to the buyer and seller retains no effective control of the goods transferred to a degree usually associated with ownership</a:t>
            </a:r>
            <a:r>
              <a:rPr lang="en-US" sz="1200" dirty="0" smtClean="0">
                <a:solidFill>
                  <a:srgbClr val="313131"/>
                </a:solidFill>
              </a:rPr>
              <a:t>.</a:t>
            </a:r>
          </a:p>
          <a:p>
            <a:pPr marL="274638" indent="-274638" algn="just">
              <a:buClr>
                <a:schemeClr val="tx2"/>
              </a:buClr>
              <a:buFont typeface="Arial" pitchFamily="34" charset="0"/>
              <a:buChar char="•"/>
            </a:pPr>
            <a:r>
              <a:rPr lang="en-US" sz="1200" dirty="0" smtClean="0">
                <a:solidFill>
                  <a:srgbClr val="313131"/>
                </a:solidFill>
              </a:rPr>
              <a:t>Revenue shall be recognized when there is reasonable certainty of its ultimate collection</a:t>
            </a:r>
          </a:p>
          <a:p>
            <a:pPr algn="just">
              <a:buClr>
                <a:schemeClr val="tx2"/>
              </a:buClr>
            </a:pPr>
            <a:r>
              <a:rPr lang="en-US" sz="1200" i="1" u="sng" dirty="0">
                <a:solidFill>
                  <a:srgbClr val="313131"/>
                </a:solidFill>
              </a:rPr>
              <a:t>Rendering of services</a:t>
            </a:r>
          </a:p>
          <a:p>
            <a:pPr marL="274638" indent="-274638" algn="just">
              <a:buClr>
                <a:schemeClr val="tx2"/>
              </a:buClr>
              <a:buFont typeface="Arial" pitchFamily="34" charset="0"/>
              <a:buChar char="•"/>
            </a:pPr>
            <a:r>
              <a:rPr lang="en-US" sz="1200" dirty="0">
                <a:solidFill>
                  <a:srgbClr val="313131"/>
                </a:solidFill>
              </a:rPr>
              <a:t>… revenue from service transactions shall be recognized by the </a:t>
            </a:r>
            <a:r>
              <a:rPr lang="en-US" sz="1200" b="1" dirty="0">
                <a:solidFill>
                  <a:schemeClr val="accent2"/>
                </a:solidFill>
              </a:rPr>
              <a:t>percentage completion </a:t>
            </a:r>
            <a:r>
              <a:rPr lang="en-US" sz="1200" b="1" dirty="0" smtClean="0">
                <a:solidFill>
                  <a:schemeClr val="accent2"/>
                </a:solidFill>
              </a:rPr>
              <a:t>method</a:t>
            </a:r>
          </a:p>
          <a:p>
            <a:pPr marL="274638" indent="-274638" algn="just">
              <a:buClr>
                <a:schemeClr val="tx2"/>
              </a:buClr>
            </a:pPr>
            <a:r>
              <a:rPr lang="en-US" sz="1200" b="1" dirty="0">
                <a:solidFill>
                  <a:srgbClr val="313131"/>
                </a:solidFill>
              </a:rPr>
              <a:t>Analysis</a:t>
            </a:r>
          </a:p>
          <a:p>
            <a:pPr marL="274638" lvl="0" indent="-274638" algn="just">
              <a:buClr>
                <a:schemeClr val="tx2"/>
              </a:buClr>
              <a:buFont typeface="Arial" pitchFamily="34" charset="0"/>
              <a:buChar char="•"/>
            </a:pPr>
            <a:r>
              <a:rPr lang="en-US" sz="1200" dirty="0">
                <a:solidFill>
                  <a:srgbClr val="313131"/>
                </a:solidFill>
              </a:rPr>
              <a:t>ICDS IV provides different methods for recognition of revenue in case of sale of goods and rendering of services</a:t>
            </a:r>
          </a:p>
          <a:p>
            <a:pPr marL="274638" lvl="0" indent="-274638" algn="just">
              <a:buClr>
                <a:schemeClr val="tx2"/>
              </a:buClr>
              <a:buFont typeface="Arial" pitchFamily="34" charset="0"/>
              <a:buChar char="•"/>
            </a:pPr>
            <a:r>
              <a:rPr lang="en-US" sz="1200" dirty="0">
                <a:solidFill>
                  <a:srgbClr val="313131"/>
                </a:solidFill>
              </a:rPr>
              <a:t>Hence, position needs to be adopted by </a:t>
            </a:r>
            <a:r>
              <a:rPr lang="en-US" sz="1200" dirty="0" err="1">
                <a:solidFill>
                  <a:srgbClr val="313131"/>
                </a:solidFill>
              </a:rPr>
              <a:t>Mr</a:t>
            </a:r>
            <a:r>
              <a:rPr lang="en-US" sz="1200" dirty="0">
                <a:solidFill>
                  <a:srgbClr val="313131"/>
                </a:solidFill>
              </a:rPr>
              <a:t> W for recognition of revenue – either on transfer all significant risk and rewards to C Ltd or under percentage completion method</a:t>
            </a:r>
          </a:p>
          <a:p>
            <a:pPr marL="274638" indent="-274638" algn="just">
              <a:buClr>
                <a:schemeClr val="tx2"/>
              </a:buClr>
              <a:buFont typeface="Arial" pitchFamily="34" charset="0"/>
              <a:buChar char="•"/>
            </a:pPr>
            <a:endParaRPr lang="en-US" sz="1200" b="1" dirty="0" smtClean="0">
              <a:solidFill>
                <a:schemeClr val="accent2"/>
              </a:solidFill>
            </a:endParaRPr>
          </a:p>
          <a:p>
            <a:pPr marL="274638" indent="-274638" algn="just">
              <a:buClr>
                <a:schemeClr val="tx2"/>
              </a:buClr>
              <a:buFont typeface="Arial" pitchFamily="34" charset="0"/>
              <a:buChar char="•"/>
            </a:pPr>
            <a:endParaRPr lang="en-US" sz="1200" dirty="0">
              <a:solidFill>
                <a:srgbClr val="313131"/>
              </a:solidFill>
            </a:endParaRPr>
          </a:p>
          <a:p>
            <a:pPr marL="274638" lvl="0" indent="-274638" algn="just">
              <a:buClr>
                <a:schemeClr val="tx2"/>
              </a:buClr>
            </a:pPr>
            <a:endParaRPr lang="en-US" sz="1200" b="1" dirty="0">
              <a:solidFill>
                <a:schemeClr val="accent2"/>
              </a:solidFill>
            </a:endParaRPr>
          </a:p>
        </p:txBody>
      </p:sp>
      <p:sp>
        <p:nvSpPr>
          <p:cNvPr id="7" name="Text Placeholder 6"/>
          <p:cNvSpPr>
            <a:spLocks noGrp="1"/>
          </p:cNvSpPr>
          <p:nvPr>
            <p:ph type="body" sz="quarter" idx="13"/>
          </p:nvPr>
        </p:nvSpPr>
        <p:spPr/>
        <p:txBody>
          <a:bodyPr vert="horz" lIns="0" tIns="0" rIns="0" bIns="0" rtlCol="0">
            <a:normAutofit/>
          </a:bodyPr>
          <a:lstStyle/>
          <a:p>
            <a:r>
              <a:rPr lang="en-US" sz="1711" dirty="0">
                <a:solidFill>
                  <a:srgbClr val="575757"/>
                </a:solidFill>
              </a:rPr>
              <a:t>Case </a:t>
            </a:r>
            <a:r>
              <a:rPr lang="en-US" sz="1711" dirty="0" smtClean="0">
                <a:solidFill>
                  <a:srgbClr val="575757"/>
                </a:solidFill>
              </a:rPr>
              <a:t>study 1 </a:t>
            </a:r>
            <a:endParaRPr lang="en-US" sz="1711" dirty="0">
              <a:solidFill>
                <a:srgbClr val="575757"/>
              </a:solidFill>
            </a:endParaRPr>
          </a:p>
        </p:txBody>
      </p:sp>
      <p:sp>
        <p:nvSpPr>
          <p:cNvPr id="21" name="Title 4"/>
          <p:cNvSpPr>
            <a:spLocks noGrp="1"/>
          </p:cNvSpPr>
          <p:nvPr>
            <p:ph type="title"/>
          </p:nvPr>
        </p:nvSpPr>
        <p:spPr>
          <a:xfrm>
            <a:off x="370113" y="295683"/>
            <a:ext cx="8388000" cy="469492"/>
          </a:xfrm>
        </p:spPr>
        <p:txBody>
          <a:bodyPr/>
          <a:lstStyle/>
          <a:p>
            <a:r>
              <a:rPr lang="en-SG" dirty="0"/>
              <a:t>ICDS </a:t>
            </a:r>
            <a:r>
              <a:rPr lang="en-SG" dirty="0" smtClean="0"/>
              <a:t>IV – revenue </a:t>
            </a:r>
            <a:r>
              <a:rPr lang="en-SG" dirty="0"/>
              <a:t>recognition</a:t>
            </a:r>
            <a:endParaRPr lang="en-GB" dirty="0"/>
          </a:p>
        </p:txBody>
      </p:sp>
    </p:spTree>
    <p:extLst>
      <p:ext uri="{BB962C8B-B14F-4D97-AF65-F5344CB8AC3E}">
        <p14:creationId xmlns:p14="http://schemas.microsoft.com/office/powerpoint/2010/main" xmlns="" val="262084430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
                                            <p:txEl>
                                              <p:pRg st="7" end="7"/>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
                                            <p:txEl>
                                              <p:pRg st="8" end="8"/>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10" end="10"/>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
                                            <p:txEl>
                                              <p:pRg st="11" end="11"/>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2">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ICDS V</a:t>
            </a:r>
            <a:r>
              <a:rPr lang="en-US" dirty="0"/>
              <a:t>: </a:t>
            </a:r>
            <a:r>
              <a:rPr lang="en-US" dirty="0" smtClean="0"/>
              <a:t>Tangible Fixed Assets</a:t>
            </a:r>
            <a:endParaRPr lang="en-US" dirty="0"/>
          </a:p>
        </p:txBody>
      </p:sp>
    </p:spTree>
    <p:extLst>
      <p:ext uri="{BB962C8B-B14F-4D97-AF65-F5344CB8AC3E}">
        <p14:creationId xmlns:p14="http://schemas.microsoft.com/office/powerpoint/2010/main" xmlns="" val="422593492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US" dirty="0" smtClean="0"/>
              <a:t>Highlights </a:t>
            </a:r>
            <a:endParaRPr lang="en-US" dirty="0"/>
          </a:p>
        </p:txBody>
      </p:sp>
      <p:sp>
        <p:nvSpPr>
          <p:cNvPr id="3" name="Title 2"/>
          <p:cNvSpPr>
            <a:spLocks noGrp="1"/>
          </p:cNvSpPr>
          <p:nvPr>
            <p:ph type="title"/>
          </p:nvPr>
        </p:nvSpPr>
        <p:spPr/>
        <p:txBody>
          <a:bodyPr/>
          <a:lstStyle/>
          <a:p>
            <a:r>
              <a:rPr lang="en-US" dirty="0" smtClean="0"/>
              <a:t>ICDS V</a:t>
            </a:r>
            <a:r>
              <a:rPr lang="en-US" dirty="0"/>
              <a:t>: </a:t>
            </a:r>
            <a:r>
              <a:rPr lang="en-US" dirty="0" smtClean="0"/>
              <a:t>Tangible Fixed Assets</a:t>
            </a:r>
            <a:endParaRPr lang="en-US" dirty="0"/>
          </a:p>
        </p:txBody>
      </p:sp>
      <p:sp>
        <p:nvSpPr>
          <p:cNvPr id="4" name="Content Placeholder 3"/>
          <p:cNvSpPr>
            <a:spLocks noGrp="1"/>
          </p:cNvSpPr>
          <p:nvPr>
            <p:ph idx="1"/>
          </p:nvPr>
        </p:nvSpPr>
        <p:spPr>
          <a:xfrm>
            <a:off x="376239" y="1451536"/>
            <a:ext cx="8374062" cy="4285374"/>
          </a:xfrm>
        </p:spPr>
        <p:txBody>
          <a:bodyPr/>
          <a:lstStyle/>
          <a:p>
            <a:pPr marL="285750" indent="-285750" algn="just">
              <a:buFont typeface="Arial" panose="020B0604020202020204" pitchFamily="34" charset="0"/>
              <a:buChar char="•"/>
            </a:pPr>
            <a:r>
              <a:rPr lang="en-US" sz="1200" dirty="0"/>
              <a:t>Tangible fixed asset shall be recorded at actual cost including purchase price, taxes (excluding those that are recoverable) and other expenditure for bringing the asset to workable condition</a:t>
            </a:r>
          </a:p>
          <a:p>
            <a:pPr marL="285750" indent="-285750" algn="just">
              <a:buFont typeface="Arial" panose="020B0604020202020204" pitchFamily="34" charset="0"/>
              <a:buChar char="•"/>
            </a:pPr>
            <a:r>
              <a:rPr lang="en-US" sz="1200" dirty="0" smtClean="0"/>
              <a:t>Administration </a:t>
            </a:r>
            <a:r>
              <a:rPr lang="en-US" sz="1200" dirty="0"/>
              <a:t>and general overheads shall be excluded from actual cost if not relating to specific </a:t>
            </a:r>
            <a:r>
              <a:rPr lang="en-US" sz="1200" dirty="0" smtClean="0"/>
              <a:t>asset</a:t>
            </a:r>
          </a:p>
          <a:p>
            <a:pPr marL="285750" indent="-285750" algn="just">
              <a:buFont typeface="Arial" panose="020B0604020202020204" pitchFamily="34" charset="0"/>
              <a:buChar char="•"/>
            </a:pPr>
            <a:r>
              <a:rPr lang="en-US" sz="1200" dirty="0" smtClean="0"/>
              <a:t>Expenditure </a:t>
            </a:r>
            <a:r>
              <a:rPr lang="en-US" sz="1200" dirty="0"/>
              <a:t>on start-up and commissioning of a project shall be </a:t>
            </a:r>
            <a:r>
              <a:rPr lang="en-US" sz="1200" dirty="0" smtClean="0"/>
              <a:t>capitalized </a:t>
            </a:r>
            <a:r>
              <a:rPr lang="en-US" sz="1200" dirty="0"/>
              <a:t>while expenditure post commencement of commercial production shall be expensed </a:t>
            </a:r>
            <a:r>
              <a:rPr lang="en-US" sz="1200" b="1" dirty="0" smtClean="0">
                <a:solidFill>
                  <a:srgbClr val="046A38"/>
                </a:solidFill>
              </a:rPr>
              <a:t>(Q-15 </a:t>
            </a:r>
            <a:r>
              <a:rPr lang="en-US" sz="1200" b="1" dirty="0">
                <a:solidFill>
                  <a:srgbClr val="046A38"/>
                </a:solidFill>
              </a:rPr>
              <a:t>of Clarification Circular No. 10/2017)</a:t>
            </a:r>
          </a:p>
          <a:p>
            <a:pPr marL="285750" indent="-285750" algn="just">
              <a:buFont typeface="Arial" panose="020B0604020202020204" pitchFamily="34" charset="0"/>
              <a:buChar char="•"/>
            </a:pPr>
            <a:r>
              <a:rPr lang="en-US" sz="1200" dirty="0" smtClean="0"/>
              <a:t>Subsequent adjustments to cost:</a:t>
            </a:r>
          </a:p>
          <a:p>
            <a:pPr marL="621994" lvl="3" indent="-285750" algn="just"/>
            <a:r>
              <a:rPr lang="en-US" sz="1200" dirty="0" smtClean="0"/>
              <a:t>Cost </a:t>
            </a:r>
            <a:r>
              <a:rPr lang="en-US" sz="1200" dirty="0"/>
              <a:t>of a tangible fixed asset may undergo </a:t>
            </a:r>
            <a:r>
              <a:rPr lang="en-US" sz="1200" dirty="0" smtClean="0"/>
              <a:t>changes subsequent </a:t>
            </a:r>
            <a:r>
              <a:rPr lang="en-US" sz="1200" dirty="0"/>
              <a:t>to its acquisition or construction on account </a:t>
            </a:r>
            <a:r>
              <a:rPr lang="en-US" sz="1200" dirty="0" smtClean="0"/>
              <a:t>of price </a:t>
            </a:r>
            <a:r>
              <a:rPr lang="en-US" sz="1200" dirty="0"/>
              <a:t>adjustment, changes in duties or similar factors, </a:t>
            </a:r>
            <a:r>
              <a:rPr lang="en-US" sz="1200" dirty="0" smtClean="0"/>
              <a:t>or exchange </a:t>
            </a:r>
            <a:r>
              <a:rPr lang="en-US" sz="1200" dirty="0"/>
              <a:t>fluctuation as specified in ICDS </a:t>
            </a:r>
            <a:r>
              <a:rPr lang="en-US" sz="1200" dirty="0" smtClean="0"/>
              <a:t>VI</a:t>
            </a:r>
          </a:p>
          <a:p>
            <a:pPr marL="621994" lvl="3" indent="-285750" algn="just"/>
            <a:r>
              <a:rPr lang="en-US" sz="1200" dirty="0"/>
              <a:t>Expenditure that increases the future benefits from </a:t>
            </a:r>
            <a:r>
              <a:rPr lang="en-US" sz="1200" dirty="0" smtClean="0"/>
              <a:t>the existing </a:t>
            </a:r>
            <a:r>
              <a:rPr lang="en-US" sz="1200" dirty="0"/>
              <a:t>asset beyond its previously assessed standard </a:t>
            </a:r>
            <a:r>
              <a:rPr lang="en-US" sz="1200" dirty="0" smtClean="0"/>
              <a:t>of performance </a:t>
            </a:r>
            <a:r>
              <a:rPr lang="en-US" sz="1200" dirty="0"/>
              <a:t>is added to the actual cost.</a:t>
            </a:r>
          </a:p>
          <a:p>
            <a:pPr marL="621994" lvl="3" indent="-285750" algn="just"/>
            <a:r>
              <a:rPr lang="en-US" sz="1200" dirty="0" smtClean="0"/>
              <a:t>Cost </a:t>
            </a:r>
            <a:r>
              <a:rPr lang="en-US" sz="1200" dirty="0"/>
              <a:t>of an addition or extension to an existing </a:t>
            </a:r>
            <a:r>
              <a:rPr lang="en-US" sz="1200" dirty="0" smtClean="0"/>
              <a:t>tangible fixed </a:t>
            </a:r>
            <a:r>
              <a:rPr lang="en-US" sz="1200" dirty="0"/>
              <a:t>asset of a capital nature and which becomes </a:t>
            </a:r>
            <a:r>
              <a:rPr lang="en-US" sz="1200" dirty="0" smtClean="0"/>
              <a:t>an integral </a:t>
            </a:r>
            <a:r>
              <a:rPr lang="en-US" sz="1200" dirty="0"/>
              <a:t>part of the existing tangible fixed asset is to </a:t>
            </a:r>
            <a:r>
              <a:rPr lang="en-US" sz="1200" dirty="0" smtClean="0"/>
              <a:t>be added </a:t>
            </a:r>
            <a:r>
              <a:rPr lang="en-US" sz="1200" dirty="0"/>
              <a:t>to is actual cost.</a:t>
            </a:r>
          </a:p>
          <a:p>
            <a:pPr marL="285750" indent="-285750" algn="just">
              <a:buFont typeface="Arial" panose="020B0604020202020204" pitchFamily="34" charset="0"/>
              <a:buChar char="•"/>
            </a:pPr>
            <a:r>
              <a:rPr lang="en-US" sz="1200" dirty="0" smtClean="0"/>
              <a:t>Any </a:t>
            </a:r>
            <a:r>
              <a:rPr lang="en-US" sz="1200" dirty="0"/>
              <a:t>addition or extension, which has a separate </a:t>
            </a:r>
            <a:r>
              <a:rPr lang="en-US" sz="1200" dirty="0" smtClean="0"/>
              <a:t>identity and </a:t>
            </a:r>
            <a:r>
              <a:rPr lang="en-US" sz="1200" dirty="0"/>
              <a:t>is capable of being used after the existing tangible </a:t>
            </a:r>
            <a:r>
              <a:rPr lang="en-US" sz="1200" dirty="0" smtClean="0"/>
              <a:t>fixed asset </a:t>
            </a:r>
            <a:r>
              <a:rPr lang="en-US" sz="1200" dirty="0"/>
              <a:t>is disposed of, shall be treated as separate asset</a:t>
            </a:r>
            <a:endParaRPr lang="en-US" sz="1200" dirty="0" smtClean="0"/>
          </a:p>
          <a:p>
            <a:pPr marL="285750" indent="-285750" algn="just">
              <a:buFont typeface="Arial" panose="020B0604020202020204" pitchFamily="34" charset="0"/>
              <a:buChar char="•"/>
            </a:pPr>
            <a:r>
              <a:rPr lang="en-US" sz="1200" dirty="0" smtClean="0"/>
              <a:t>Tangible </a:t>
            </a:r>
            <a:r>
              <a:rPr lang="en-US" sz="1200" dirty="0"/>
              <a:t>asset shall be recorded at its fair value if acquired for non-monetary </a:t>
            </a:r>
            <a:r>
              <a:rPr lang="en-US" sz="1200" dirty="0" smtClean="0"/>
              <a:t>consideration</a:t>
            </a:r>
          </a:p>
          <a:p>
            <a:pPr marL="285750" indent="-285750" algn="just">
              <a:buFont typeface="Arial" panose="020B0604020202020204" pitchFamily="34" charset="0"/>
              <a:buChar char="•"/>
            </a:pPr>
            <a:r>
              <a:rPr lang="en-US" sz="1200" dirty="0" smtClean="0"/>
              <a:t>Consolidated </a:t>
            </a:r>
            <a:r>
              <a:rPr lang="en-US" sz="1200" dirty="0"/>
              <a:t>price for acquiring group of assets shall be apportioned on fair basis</a:t>
            </a:r>
          </a:p>
          <a:p>
            <a:pPr marL="285750" indent="-285750" algn="just">
              <a:buFont typeface="Arial" panose="020B0604020202020204" pitchFamily="34" charset="0"/>
              <a:buChar char="•"/>
            </a:pPr>
            <a:r>
              <a:rPr lang="en-US" sz="1200" dirty="0" smtClean="0"/>
              <a:t>Depreciation </a:t>
            </a:r>
            <a:r>
              <a:rPr lang="en-US" sz="1200" dirty="0"/>
              <a:t>and income on transfer of asset will be as per </a:t>
            </a:r>
            <a:r>
              <a:rPr lang="en-US" sz="1200" dirty="0" smtClean="0"/>
              <a:t>the provisions of the </a:t>
            </a:r>
            <a:r>
              <a:rPr lang="en-US" sz="1200" dirty="0"/>
              <a:t>Act</a:t>
            </a:r>
          </a:p>
        </p:txBody>
      </p:sp>
    </p:spTree>
    <p:extLst>
      <p:ext uri="{BB962C8B-B14F-4D97-AF65-F5344CB8AC3E}">
        <p14:creationId xmlns:p14="http://schemas.microsoft.com/office/powerpoint/2010/main" xmlns="" val="278772637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US" dirty="0" smtClean="0"/>
              <a:t>Disclosure Requirement</a:t>
            </a:r>
            <a:endParaRPr lang="en-US" dirty="0"/>
          </a:p>
        </p:txBody>
      </p:sp>
      <p:sp>
        <p:nvSpPr>
          <p:cNvPr id="3" name="Title 2"/>
          <p:cNvSpPr>
            <a:spLocks noGrp="1"/>
          </p:cNvSpPr>
          <p:nvPr>
            <p:ph type="title"/>
          </p:nvPr>
        </p:nvSpPr>
        <p:spPr/>
        <p:txBody>
          <a:bodyPr/>
          <a:lstStyle/>
          <a:p>
            <a:r>
              <a:rPr lang="en-US" dirty="0"/>
              <a:t>ICDS V: Tangible Fixed Assets</a:t>
            </a:r>
          </a:p>
        </p:txBody>
      </p:sp>
      <p:sp>
        <p:nvSpPr>
          <p:cNvPr id="4" name="Content Placeholder 3"/>
          <p:cNvSpPr>
            <a:spLocks noGrp="1"/>
          </p:cNvSpPr>
          <p:nvPr>
            <p:ph idx="1"/>
          </p:nvPr>
        </p:nvSpPr>
        <p:spPr>
          <a:xfrm>
            <a:off x="376239" y="1451536"/>
            <a:ext cx="8374062" cy="4285374"/>
          </a:xfrm>
        </p:spPr>
        <p:txBody>
          <a:bodyPr/>
          <a:lstStyle/>
          <a:p>
            <a:pPr marL="285750" indent="-285750" algn="just">
              <a:buFont typeface="Arial" panose="020B0604020202020204" pitchFamily="34" charset="0"/>
              <a:buChar char="•"/>
            </a:pPr>
            <a:r>
              <a:rPr lang="en-US" sz="1200" dirty="0"/>
              <a:t>Description of asset or block of assets;</a:t>
            </a:r>
          </a:p>
          <a:p>
            <a:pPr marL="285750" indent="-285750" algn="just">
              <a:buFont typeface="Arial" panose="020B0604020202020204" pitchFamily="34" charset="0"/>
              <a:buChar char="•"/>
            </a:pPr>
            <a:r>
              <a:rPr lang="en-US" sz="1200" dirty="0" smtClean="0"/>
              <a:t>Rate </a:t>
            </a:r>
            <a:r>
              <a:rPr lang="en-US" sz="1200" dirty="0"/>
              <a:t>of depreciation;</a:t>
            </a:r>
          </a:p>
          <a:p>
            <a:pPr marL="285750" indent="-285750" algn="just">
              <a:buFont typeface="Arial" panose="020B0604020202020204" pitchFamily="34" charset="0"/>
              <a:buChar char="•"/>
            </a:pPr>
            <a:r>
              <a:rPr lang="en-US" sz="1200" dirty="0" smtClean="0"/>
              <a:t>Actual </a:t>
            </a:r>
            <a:r>
              <a:rPr lang="en-US" sz="1200" dirty="0"/>
              <a:t>cost or written down value, as the case may be;</a:t>
            </a:r>
          </a:p>
          <a:p>
            <a:pPr marL="285750" indent="-285750" algn="just">
              <a:buFont typeface="Arial" panose="020B0604020202020204" pitchFamily="34" charset="0"/>
              <a:buChar char="•"/>
            </a:pPr>
            <a:r>
              <a:rPr lang="en-US" sz="1200" dirty="0" smtClean="0"/>
              <a:t>Additions </a:t>
            </a:r>
            <a:r>
              <a:rPr lang="en-US" sz="1200" dirty="0"/>
              <a:t>or deductions during the year with dates; in the case of any addition of an asset, date put to use; including adjustments on account of—</a:t>
            </a:r>
          </a:p>
          <a:p>
            <a:pPr marL="621994" lvl="3" indent="-285750" algn="just"/>
            <a:r>
              <a:rPr lang="en-US" sz="1200" dirty="0"/>
              <a:t>Central Value Added Tax credit claimed and allowed under the CENVAT Credit Rules, 2004;</a:t>
            </a:r>
          </a:p>
          <a:p>
            <a:pPr marL="621994" lvl="3" indent="-285750" algn="just"/>
            <a:r>
              <a:rPr lang="en-US" sz="1200" dirty="0"/>
              <a:t>Change in rate of exchange of currency;</a:t>
            </a:r>
          </a:p>
          <a:p>
            <a:pPr marL="621994" lvl="3" indent="-285750" algn="just"/>
            <a:r>
              <a:rPr lang="en-US" sz="1200" dirty="0"/>
              <a:t>Subsidy or grant or reimbursement, by  whatever name called</a:t>
            </a:r>
            <a:r>
              <a:rPr lang="en-US" sz="1200" dirty="0" smtClean="0"/>
              <a:t>;</a:t>
            </a:r>
            <a:endParaRPr lang="en-US" sz="1200" dirty="0"/>
          </a:p>
          <a:p>
            <a:pPr marL="285750" indent="-285750" algn="just">
              <a:buFont typeface="Arial" panose="020B0604020202020204" pitchFamily="34" charset="0"/>
              <a:buChar char="•"/>
            </a:pPr>
            <a:r>
              <a:rPr lang="en-US" sz="1200" dirty="0" smtClean="0"/>
              <a:t>Depreciation </a:t>
            </a:r>
            <a:r>
              <a:rPr lang="en-US" sz="1200" dirty="0"/>
              <a:t>allowable; and</a:t>
            </a:r>
          </a:p>
          <a:p>
            <a:pPr marL="285750" indent="-285750" algn="just">
              <a:buFont typeface="Arial" panose="020B0604020202020204" pitchFamily="34" charset="0"/>
              <a:buChar char="•"/>
            </a:pPr>
            <a:r>
              <a:rPr lang="en-US" sz="1200" dirty="0" smtClean="0"/>
              <a:t>Written </a:t>
            </a:r>
            <a:r>
              <a:rPr lang="en-US" sz="1200" dirty="0"/>
              <a:t>down value at the end of year.</a:t>
            </a:r>
          </a:p>
          <a:p>
            <a:pPr marL="285750" indent="-285750" algn="just">
              <a:buFont typeface="Arial" panose="020B0604020202020204" pitchFamily="34" charset="0"/>
              <a:buChar char="•"/>
            </a:pPr>
            <a:endParaRPr lang="en-US" sz="1200" dirty="0"/>
          </a:p>
        </p:txBody>
      </p:sp>
    </p:spTree>
    <p:extLst>
      <p:ext uri="{BB962C8B-B14F-4D97-AF65-F5344CB8AC3E}">
        <p14:creationId xmlns:p14="http://schemas.microsoft.com/office/powerpoint/2010/main" xmlns="" val="365138246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ICDS VI: Effects of changes in </a:t>
            </a:r>
            <a:br>
              <a:rPr lang="en-US" dirty="0" smtClean="0"/>
            </a:br>
            <a:r>
              <a:rPr lang="en-US" dirty="0"/>
              <a:t>	</a:t>
            </a:r>
            <a:r>
              <a:rPr lang="en-US" dirty="0" smtClean="0"/>
              <a:t>	   foreign exchange rates</a:t>
            </a:r>
            <a:endParaRPr lang="en-US" dirty="0"/>
          </a:p>
        </p:txBody>
      </p:sp>
    </p:spTree>
    <p:extLst>
      <p:ext uri="{BB962C8B-B14F-4D97-AF65-F5344CB8AC3E}">
        <p14:creationId xmlns:p14="http://schemas.microsoft.com/office/powerpoint/2010/main" xmlns="" val="116152194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US" dirty="0" smtClean="0"/>
              <a:t>Section 145 of Income-tax Act, 1961 </a:t>
            </a:r>
            <a:endParaRPr lang="en-US" dirty="0"/>
          </a:p>
        </p:txBody>
      </p:sp>
      <p:sp>
        <p:nvSpPr>
          <p:cNvPr id="3" name="Title 2"/>
          <p:cNvSpPr>
            <a:spLocks noGrp="1"/>
          </p:cNvSpPr>
          <p:nvPr>
            <p:ph type="title"/>
          </p:nvPr>
        </p:nvSpPr>
        <p:spPr/>
        <p:txBody>
          <a:bodyPr/>
          <a:lstStyle/>
          <a:p>
            <a:r>
              <a:rPr lang="en-US" dirty="0" smtClean="0"/>
              <a:t>Background</a:t>
            </a:r>
            <a:endParaRPr lang="en-US" dirty="0"/>
          </a:p>
        </p:txBody>
      </p:sp>
      <p:sp>
        <p:nvSpPr>
          <p:cNvPr id="6" name="Freeform 5"/>
          <p:cNvSpPr/>
          <p:nvPr/>
        </p:nvSpPr>
        <p:spPr>
          <a:xfrm>
            <a:off x="376238" y="1608938"/>
            <a:ext cx="1188908" cy="1698440"/>
          </a:xfrm>
          <a:custGeom>
            <a:avLst/>
            <a:gdLst>
              <a:gd name="connsiteX0" fmla="*/ 0 w 1698440"/>
              <a:gd name="connsiteY0" fmla="*/ 0 h 1188908"/>
              <a:gd name="connsiteX1" fmla="*/ 1103986 w 1698440"/>
              <a:gd name="connsiteY1" fmla="*/ 0 h 1188908"/>
              <a:gd name="connsiteX2" fmla="*/ 1698440 w 1698440"/>
              <a:gd name="connsiteY2" fmla="*/ 594454 h 1188908"/>
              <a:gd name="connsiteX3" fmla="*/ 1103986 w 1698440"/>
              <a:gd name="connsiteY3" fmla="*/ 1188908 h 1188908"/>
              <a:gd name="connsiteX4" fmla="*/ 0 w 1698440"/>
              <a:gd name="connsiteY4" fmla="*/ 1188908 h 1188908"/>
              <a:gd name="connsiteX5" fmla="*/ 594454 w 1698440"/>
              <a:gd name="connsiteY5" fmla="*/ 594454 h 1188908"/>
              <a:gd name="connsiteX6" fmla="*/ 0 w 1698440"/>
              <a:gd name="connsiteY6" fmla="*/ 0 h 1188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98440" h="1188908">
                <a:moveTo>
                  <a:pt x="1698440" y="0"/>
                </a:moveTo>
                <a:lnTo>
                  <a:pt x="1698440" y="772790"/>
                </a:lnTo>
                <a:lnTo>
                  <a:pt x="849220" y="1188908"/>
                </a:lnTo>
                <a:lnTo>
                  <a:pt x="0" y="772790"/>
                </a:lnTo>
                <a:lnTo>
                  <a:pt x="0" y="0"/>
                </a:lnTo>
                <a:lnTo>
                  <a:pt x="849220" y="416118"/>
                </a:lnTo>
                <a:lnTo>
                  <a:pt x="1698440" y="0"/>
                </a:lnTo>
                <a:close/>
              </a:path>
            </a:pathLst>
          </a:custGeom>
        </p:spPr>
        <p:style>
          <a:lnRef idx="2">
            <a:schemeClr val="accent2">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10795" tIns="605249" rIns="10795" bIns="605249" numCol="1" spcCol="1270" anchor="ctr" anchorCtr="0">
            <a:noAutofit/>
          </a:bodyPr>
          <a:lstStyle/>
          <a:p>
            <a:pPr lvl="0" algn="ctr" defTabSz="755650">
              <a:lnSpc>
                <a:spcPct val="90000"/>
              </a:lnSpc>
              <a:spcBef>
                <a:spcPct val="0"/>
              </a:spcBef>
              <a:spcAft>
                <a:spcPct val="35000"/>
              </a:spcAft>
            </a:pPr>
            <a:r>
              <a:rPr lang="en-US" sz="1700" kern="1200" dirty="0" smtClean="0"/>
              <a:t>Section 145(1)</a:t>
            </a:r>
            <a:endParaRPr lang="en-US" sz="1700" kern="1200" dirty="0"/>
          </a:p>
        </p:txBody>
      </p:sp>
      <p:sp>
        <p:nvSpPr>
          <p:cNvPr id="7" name="Freeform 6"/>
          <p:cNvSpPr/>
          <p:nvPr/>
        </p:nvSpPr>
        <p:spPr>
          <a:xfrm>
            <a:off x="1565146" y="1608938"/>
            <a:ext cx="7185154" cy="1103987"/>
          </a:xfrm>
          <a:custGeom>
            <a:avLst/>
            <a:gdLst>
              <a:gd name="connsiteX0" fmla="*/ 184001 w 1103986"/>
              <a:gd name="connsiteY0" fmla="*/ 0 h 7185153"/>
              <a:gd name="connsiteX1" fmla="*/ 919985 w 1103986"/>
              <a:gd name="connsiteY1" fmla="*/ 0 h 7185153"/>
              <a:gd name="connsiteX2" fmla="*/ 1103986 w 1103986"/>
              <a:gd name="connsiteY2" fmla="*/ 184001 h 7185153"/>
              <a:gd name="connsiteX3" fmla="*/ 1103986 w 1103986"/>
              <a:gd name="connsiteY3" fmla="*/ 7185153 h 7185153"/>
              <a:gd name="connsiteX4" fmla="*/ 1103986 w 1103986"/>
              <a:gd name="connsiteY4" fmla="*/ 7185153 h 7185153"/>
              <a:gd name="connsiteX5" fmla="*/ 0 w 1103986"/>
              <a:gd name="connsiteY5" fmla="*/ 7185153 h 7185153"/>
              <a:gd name="connsiteX6" fmla="*/ 0 w 1103986"/>
              <a:gd name="connsiteY6" fmla="*/ 7185153 h 7185153"/>
              <a:gd name="connsiteX7" fmla="*/ 0 w 1103986"/>
              <a:gd name="connsiteY7" fmla="*/ 184001 h 7185153"/>
              <a:gd name="connsiteX8" fmla="*/ 184001 w 1103986"/>
              <a:gd name="connsiteY8" fmla="*/ 0 h 7185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3986" h="7185153">
                <a:moveTo>
                  <a:pt x="1103986" y="1197549"/>
                </a:moveTo>
                <a:lnTo>
                  <a:pt x="1103986" y="5987604"/>
                </a:lnTo>
                <a:cubicBezTo>
                  <a:pt x="1103986" y="6648990"/>
                  <a:pt x="1091328" y="7185150"/>
                  <a:pt x="1075715" y="7185150"/>
                </a:cubicBezTo>
                <a:lnTo>
                  <a:pt x="0" y="7185150"/>
                </a:lnTo>
                <a:lnTo>
                  <a:pt x="0" y="7185150"/>
                </a:lnTo>
                <a:lnTo>
                  <a:pt x="0" y="3"/>
                </a:lnTo>
                <a:lnTo>
                  <a:pt x="0" y="3"/>
                </a:lnTo>
                <a:lnTo>
                  <a:pt x="1075715" y="3"/>
                </a:lnTo>
                <a:cubicBezTo>
                  <a:pt x="1091328" y="3"/>
                  <a:pt x="1103986" y="536163"/>
                  <a:pt x="1103986" y="1197549"/>
                </a:cubicBezTo>
                <a:close/>
              </a:path>
            </a:pathLst>
          </a:custGeom>
        </p:spPr>
        <p:style>
          <a:lnRef idx="2">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85345" tIns="61512" rIns="61512" bIns="61513" numCol="1" spcCol="1270" anchor="ctr" anchorCtr="0">
            <a:noAutofit/>
          </a:bodyPr>
          <a:lstStyle/>
          <a:p>
            <a:pPr marL="114300" lvl="1" indent="-114300" algn="just" defTabSz="533400">
              <a:lnSpc>
                <a:spcPct val="90000"/>
              </a:lnSpc>
              <a:spcBef>
                <a:spcPct val="0"/>
              </a:spcBef>
              <a:spcAft>
                <a:spcPct val="15000"/>
              </a:spcAft>
              <a:buChar char="••"/>
            </a:pPr>
            <a:r>
              <a:rPr lang="en-US" sz="1200" kern="1200" dirty="0" smtClean="0"/>
              <a:t>Income chargeable under the head “Profits and gains of business or profession” or “Income chargeable from other sources” shall, subject to the provisions of sub-section (2), be computed in accordance with either cash or mercantile system of accounting regularly employed by the assesse</a:t>
            </a:r>
            <a:endParaRPr lang="en-US" sz="1200" kern="1200" dirty="0"/>
          </a:p>
        </p:txBody>
      </p:sp>
      <p:sp>
        <p:nvSpPr>
          <p:cNvPr id="8" name="Freeform 7"/>
          <p:cNvSpPr/>
          <p:nvPr/>
        </p:nvSpPr>
        <p:spPr>
          <a:xfrm>
            <a:off x="376238" y="3114345"/>
            <a:ext cx="1188908" cy="1698440"/>
          </a:xfrm>
          <a:custGeom>
            <a:avLst/>
            <a:gdLst>
              <a:gd name="connsiteX0" fmla="*/ 0 w 1698440"/>
              <a:gd name="connsiteY0" fmla="*/ 0 h 1188908"/>
              <a:gd name="connsiteX1" fmla="*/ 1103986 w 1698440"/>
              <a:gd name="connsiteY1" fmla="*/ 0 h 1188908"/>
              <a:gd name="connsiteX2" fmla="*/ 1698440 w 1698440"/>
              <a:gd name="connsiteY2" fmla="*/ 594454 h 1188908"/>
              <a:gd name="connsiteX3" fmla="*/ 1103986 w 1698440"/>
              <a:gd name="connsiteY3" fmla="*/ 1188908 h 1188908"/>
              <a:gd name="connsiteX4" fmla="*/ 0 w 1698440"/>
              <a:gd name="connsiteY4" fmla="*/ 1188908 h 1188908"/>
              <a:gd name="connsiteX5" fmla="*/ 594454 w 1698440"/>
              <a:gd name="connsiteY5" fmla="*/ 594454 h 1188908"/>
              <a:gd name="connsiteX6" fmla="*/ 0 w 1698440"/>
              <a:gd name="connsiteY6" fmla="*/ 0 h 1188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98440" h="1188908">
                <a:moveTo>
                  <a:pt x="1698440" y="0"/>
                </a:moveTo>
                <a:lnTo>
                  <a:pt x="1698440" y="772790"/>
                </a:lnTo>
                <a:lnTo>
                  <a:pt x="849220" y="1188908"/>
                </a:lnTo>
                <a:lnTo>
                  <a:pt x="0" y="772790"/>
                </a:lnTo>
                <a:lnTo>
                  <a:pt x="0" y="0"/>
                </a:lnTo>
                <a:lnTo>
                  <a:pt x="849220" y="416118"/>
                </a:lnTo>
                <a:lnTo>
                  <a:pt x="1698440" y="0"/>
                </a:lnTo>
                <a:close/>
              </a:path>
            </a:pathLst>
          </a:custGeom>
        </p:spPr>
        <p:style>
          <a:lnRef idx="2">
            <a:schemeClr val="accent3">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10795" tIns="605249" rIns="10795" bIns="605249" numCol="1" spcCol="1270" anchor="ctr" anchorCtr="0">
            <a:noAutofit/>
          </a:bodyPr>
          <a:lstStyle/>
          <a:p>
            <a:pPr lvl="0" algn="ctr" defTabSz="755650">
              <a:lnSpc>
                <a:spcPct val="90000"/>
              </a:lnSpc>
              <a:spcBef>
                <a:spcPct val="0"/>
              </a:spcBef>
              <a:spcAft>
                <a:spcPct val="35000"/>
              </a:spcAft>
            </a:pPr>
            <a:r>
              <a:rPr lang="en-US" sz="1700" kern="1200" dirty="0" smtClean="0"/>
              <a:t>Section 145(2)</a:t>
            </a:r>
            <a:endParaRPr lang="en-US" sz="1700" kern="1200" dirty="0"/>
          </a:p>
        </p:txBody>
      </p:sp>
      <p:sp>
        <p:nvSpPr>
          <p:cNvPr id="9" name="Freeform 8"/>
          <p:cNvSpPr/>
          <p:nvPr/>
        </p:nvSpPr>
        <p:spPr>
          <a:xfrm>
            <a:off x="1565146" y="3114345"/>
            <a:ext cx="7185154" cy="1103987"/>
          </a:xfrm>
          <a:custGeom>
            <a:avLst/>
            <a:gdLst>
              <a:gd name="connsiteX0" fmla="*/ 184001 w 1103986"/>
              <a:gd name="connsiteY0" fmla="*/ 0 h 7185153"/>
              <a:gd name="connsiteX1" fmla="*/ 919985 w 1103986"/>
              <a:gd name="connsiteY1" fmla="*/ 0 h 7185153"/>
              <a:gd name="connsiteX2" fmla="*/ 1103986 w 1103986"/>
              <a:gd name="connsiteY2" fmla="*/ 184001 h 7185153"/>
              <a:gd name="connsiteX3" fmla="*/ 1103986 w 1103986"/>
              <a:gd name="connsiteY3" fmla="*/ 7185153 h 7185153"/>
              <a:gd name="connsiteX4" fmla="*/ 1103986 w 1103986"/>
              <a:gd name="connsiteY4" fmla="*/ 7185153 h 7185153"/>
              <a:gd name="connsiteX5" fmla="*/ 0 w 1103986"/>
              <a:gd name="connsiteY5" fmla="*/ 7185153 h 7185153"/>
              <a:gd name="connsiteX6" fmla="*/ 0 w 1103986"/>
              <a:gd name="connsiteY6" fmla="*/ 7185153 h 7185153"/>
              <a:gd name="connsiteX7" fmla="*/ 0 w 1103986"/>
              <a:gd name="connsiteY7" fmla="*/ 184001 h 7185153"/>
              <a:gd name="connsiteX8" fmla="*/ 184001 w 1103986"/>
              <a:gd name="connsiteY8" fmla="*/ 0 h 7185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3986" h="7185153">
                <a:moveTo>
                  <a:pt x="1103986" y="1197549"/>
                </a:moveTo>
                <a:lnTo>
                  <a:pt x="1103986" y="5987604"/>
                </a:lnTo>
                <a:cubicBezTo>
                  <a:pt x="1103986" y="6648990"/>
                  <a:pt x="1091328" y="7185150"/>
                  <a:pt x="1075715" y="7185150"/>
                </a:cubicBezTo>
                <a:lnTo>
                  <a:pt x="0" y="7185150"/>
                </a:lnTo>
                <a:lnTo>
                  <a:pt x="0" y="7185150"/>
                </a:lnTo>
                <a:lnTo>
                  <a:pt x="0" y="3"/>
                </a:lnTo>
                <a:lnTo>
                  <a:pt x="0" y="3"/>
                </a:lnTo>
                <a:lnTo>
                  <a:pt x="1075715" y="3"/>
                </a:lnTo>
                <a:cubicBezTo>
                  <a:pt x="1091328" y="3"/>
                  <a:pt x="1103986" y="536163"/>
                  <a:pt x="1103986" y="1197549"/>
                </a:cubicBezTo>
                <a:close/>
              </a:path>
            </a:pathLst>
          </a:custGeom>
        </p:spPr>
        <p:style>
          <a:lnRef idx="2">
            <a:schemeClr val="accent3">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85345" tIns="61512" rIns="61512" bIns="61513" numCol="1" spcCol="1270" anchor="ctr" anchorCtr="0">
            <a:noAutofit/>
          </a:bodyPr>
          <a:lstStyle/>
          <a:p>
            <a:pPr marL="114300" lvl="1" indent="-114300" algn="just" defTabSz="533400">
              <a:lnSpc>
                <a:spcPct val="90000"/>
              </a:lnSpc>
              <a:spcBef>
                <a:spcPct val="0"/>
              </a:spcBef>
              <a:spcAft>
                <a:spcPct val="15000"/>
              </a:spcAft>
              <a:buChar char="••"/>
            </a:pPr>
            <a:r>
              <a:rPr lang="en-US" sz="1200" kern="1200" dirty="0" smtClean="0"/>
              <a:t>The Central Government may notify in the Official Gazette from time to time income computation and disclosure standards to be followed by any class of assessees or in respect of any class of income</a:t>
            </a:r>
            <a:endParaRPr lang="en-US" sz="1200" kern="1200" dirty="0"/>
          </a:p>
        </p:txBody>
      </p:sp>
      <p:sp>
        <p:nvSpPr>
          <p:cNvPr id="10" name="Freeform 9"/>
          <p:cNvSpPr/>
          <p:nvPr/>
        </p:nvSpPr>
        <p:spPr>
          <a:xfrm>
            <a:off x="376238" y="4619752"/>
            <a:ext cx="1188908" cy="1698440"/>
          </a:xfrm>
          <a:custGeom>
            <a:avLst/>
            <a:gdLst>
              <a:gd name="connsiteX0" fmla="*/ 0 w 1698440"/>
              <a:gd name="connsiteY0" fmla="*/ 0 h 1188908"/>
              <a:gd name="connsiteX1" fmla="*/ 1103986 w 1698440"/>
              <a:gd name="connsiteY1" fmla="*/ 0 h 1188908"/>
              <a:gd name="connsiteX2" fmla="*/ 1698440 w 1698440"/>
              <a:gd name="connsiteY2" fmla="*/ 594454 h 1188908"/>
              <a:gd name="connsiteX3" fmla="*/ 1103986 w 1698440"/>
              <a:gd name="connsiteY3" fmla="*/ 1188908 h 1188908"/>
              <a:gd name="connsiteX4" fmla="*/ 0 w 1698440"/>
              <a:gd name="connsiteY4" fmla="*/ 1188908 h 1188908"/>
              <a:gd name="connsiteX5" fmla="*/ 594454 w 1698440"/>
              <a:gd name="connsiteY5" fmla="*/ 594454 h 1188908"/>
              <a:gd name="connsiteX6" fmla="*/ 0 w 1698440"/>
              <a:gd name="connsiteY6" fmla="*/ 0 h 1188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98440" h="1188908">
                <a:moveTo>
                  <a:pt x="1698440" y="0"/>
                </a:moveTo>
                <a:lnTo>
                  <a:pt x="1698440" y="772790"/>
                </a:lnTo>
                <a:lnTo>
                  <a:pt x="849220" y="1188908"/>
                </a:lnTo>
                <a:lnTo>
                  <a:pt x="0" y="772790"/>
                </a:lnTo>
                <a:lnTo>
                  <a:pt x="0" y="0"/>
                </a:lnTo>
                <a:lnTo>
                  <a:pt x="849220" y="416118"/>
                </a:lnTo>
                <a:lnTo>
                  <a:pt x="1698440" y="0"/>
                </a:lnTo>
                <a:close/>
              </a:path>
            </a:pathLst>
          </a:custGeom>
        </p:spPr>
        <p:style>
          <a:lnRef idx="2">
            <a:schemeClr val="accent4">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10795" tIns="605249" rIns="10795" bIns="605249" numCol="1" spcCol="1270" anchor="ctr" anchorCtr="0">
            <a:noAutofit/>
          </a:bodyPr>
          <a:lstStyle/>
          <a:p>
            <a:pPr lvl="0" algn="ctr" defTabSz="755650">
              <a:lnSpc>
                <a:spcPct val="90000"/>
              </a:lnSpc>
              <a:spcBef>
                <a:spcPct val="0"/>
              </a:spcBef>
              <a:spcAft>
                <a:spcPct val="35000"/>
              </a:spcAft>
            </a:pPr>
            <a:r>
              <a:rPr lang="en-US" sz="1700" kern="1200" dirty="0" smtClean="0"/>
              <a:t>Section 145(3)</a:t>
            </a:r>
            <a:endParaRPr lang="en-US" sz="1700" kern="1200" dirty="0"/>
          </a:p>
        </p:txBody>
      </p:sp>
      <p:sp>
        <p:nvSpPr>
          <p:cNvPr id="11" name="Freeform 10"/>
          <p:cNvSpPr/>
          <p:nvPr/>
        </p:nvSpPr>
        <p:spPr>
          <a:xfrm>
            <a:off x="1565146" y="4619752"/>
            <a:ext cx="7185154" cy="1103987"/>
          </a:xfrm>
          <a:custGeom>
            <a:avLst/>
            <a:gdLst>
              <a:gd name="connsiteX0" fmla="*/ 184001 w 1103986"/>
              <a:gd name="connsiteY0" fmla="*/ 0 h 7185153"/>
              <a:gd name="connsiteX1" fmla="*/ 919985 w 1103986"/>
              <a:gd name="connsiteY1" fmla="*/ 0 h 7185153"/>
              <a:gd name="connsiteX2" fmla="*/ 1103986 w 1103986"/>
              <a:gd name="connsiteY2" fmla="*/ 184001 h 7185153"/>
              <a:gd name="connsiteX3" fmla="*/ 1103986 w 1103986"/>
              <a:gd name="connsiteY3" fmla="*/ 7185153 h 7185153"/>
              <a:gd name="connsiteX4" fmla="*/ 1103986 w 1103986"/>
              <a:gd name="connsiteY4" fmla="*/ 7185153 h 7185153"/>
              <a:gd name="connsiteX5" fmla="*/ 0 w 1103986"/>
              <a:gd name="connsiteY5" fmla="*/ 7185153 h 7185153"/>
              <a:gd name="connsiteX6" fmla="*/ 0 w 1103986"/>
              <a:gd name="connsiteY6" fmla="*/ 7185153 h 7185153"/>
              <a:gd name="connsiteX7" fmla="*/ 0 w 1103986"/>
              <a:gd name="connsiteY7" fmla="*/ 184001 h 7185153"/>
              <a:gd name="connsiteX8" fmla="*/ 184001 w 1103986"/>
              <a:gd name="connsiteY8" fmla="*/ 0 h 7185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3986" h="7185153">
                <a:moveTo>
                  <a:pt x="1103986" y="1197549"/>
                </a:moveTo>
                <a:lnTo>
                  <a:pt x="1103986" y="5987604"/>
                </a:lnTo>
                <a:cubicBezTo>
                  <a:pt x="1103986" y="6648990"/>
                  <a:pt x="1091328" y="7185150"/>
                  <a:pt x="1075715" y="7185150"/>
                </a:cubicBezTo>
                <a:lnTo>
                  <a:pt x="0" y="7185150"/>
                </a:lnTo>
                <a:lnTo>
                  <a:pt x="0" y="7185150"/>
                </a:lnTo>
                <a:lnTo>
                  <a:pt x="0" y="3"/>
                </a:lnTo>
                <a:lnTo>
                  <a:pt x="0" y="3"/>
                </a:lnTo>
                <a:lnTo>
                  <a:pt x="1075715" y="3"/>
                </a:lnTo>
                <a:cubicBezTo>
                  <a:pt x="1091328" y="3"/>
                  <a:pt x="1103986" y="536163"/>
                  <a:pt x="1103986" y="1197549"/>
                </a:cubicBezTo>
                <a:close/>
              </a:path>
            </a:pathLst>
          </a:custGeom>
        </p:spPr>
        <p:style>
          <a:lnRef idx="2">
            <a:schemeClr val="accent4">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85345" tIns="61512" rIns="61512" bIns="61513" numCol="1" spcCol="1270" anchor="ctr" anchorCtr="0">
            <a:noAutofit/>
          </a:bodyPr>
          <a:lstStyle/>
          <a:p>
            <a:pPr marL="114300" lvl="1" indent="-114300" algn="just" defTabSz="533400">
              <a:lnSpc>
                <a:spcPct val="90000"/>
              </a:lnSpc>
              <a:spcBef>
                <a:spcPct val="0"/>
              </a:spcBef>
              <a:spcAft>
                <a:spcPct val="15000"/>
              </a:spcAft>
              <a:buChar char="••"/>
            </a:pPr>
            <a:r>
              <a:rPr lang="en-US" sz="1200" kern="1200" dirty="0" smtClean="0"/>
              <a:t>Where the Assessing Officer is not satisfied about the correctness or completeness of the accounts of the assesse, or where the method of accounting provided in sub-section (1) has not been regularly followed by the assesse, or income has not been computed in accordance with the standards notified under subsection (2), the Assessing Officer may make an assessment in the manner provided in section 144</a:t>
            </a:r>
            <a:endParaRPr lang="en-US" sz="1200" kern="1200" dirty="0"/>
          </a:p>
        </p:txBody>
      </p:sp>
    </p:spTree>
    <p:extLst>
      <p:ext uri="{BB962C8B-B14F-4D97-AF65-F5344CB8AC3E}">
        <p14:creationId xmlns:p14="http://schemas.microsoft.com/office/powerpoint/2010/main" xmlns="" val="150596243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US" dirty="0" smtClean="0"/>
              <a:t>Highlights </a:t>
            </a:r>
            <a:endParaRPr lang="en-US" dirty="0"/>
          </a:p>
        </p:txBody>
      </p:sp>
      <p:sp>
        <p:nvSpPr>
          <p:cNvPr id="3" name="Title 2"/>
          <p:cNvSpPr>
            <a:spLocks noGrp="1"/>
          </p:cNvSpPr>
          <p:nvPr>
            <p:ph type="title"/>
          </p:nvPr>
        </p:nvSpPr>
        <p:spPr/>
        <p:txBody>
          <a:bodyPr/>
          <a:lstStyle/>
          <a:p>
            <a:r>
              <a:rPr lang="en-US" dirty="0" smtClean="0"/>
              <a:t>ICDS VI: Effects of changes in foreign exchange rates</a:t>
            </a:r>
            <a:endParaRPr lang="en-US" dirty="0"/>
          </a:p>
        </p:txBody>
      </p:sp>
      <p:sp>
        <p:nvSpPr>
          <p:cNvPr id="4" name="Content Placeholder 3"/>
          <p:cNvSpPr>
            <a:spLocks noGrp="1"/>
          </p:cNvSpPr>
          <p:nvPr>
            <p:ph idx="1"/>
          </p:nvPr>
        </p:nvSpPr>
        <p:spPr>
          <a:xfrm>
            <a:off x="373938" y="1146736"/>
            <a:ext cx="8374062" cy="5097310"/>
          </a:xfrm>
        </p:spPr>
        <p:txBody>
          <a:bodyPr/>
          <a:lstStyle/>
          <a:p>
            <a:pPr marL="285750" indent="-285750" algn="just">
              <a:buFont typeface="Arial" panose="020B0604020202020204" pitchFamily="34" charset="0"/>
              <a:buChar char="•"/>
            </a:pPr>
            <a:r>
              <a:rPr lang="en-US" sz="1200" dirty="0"/>
              <a:t>Foreign currency transaction shall be recorded initially at exchange rate as on the date of transaction or at a weekly / monthly average rate (if rates do not fluctuate significantly from actual)</a:t>
            </a:r>
          </a:p>
          <a:p>
            <a:pPr marL="285750" indent="-285750" algn="just">
              <a:buFont typeface="Arial" panose="020B0604020202020204" pitchFamily="34" charset="0"/>
              <a:buChar char="•"/>
            </a:pPr>
            <a:r>
              <a:rPr lang="en-US" sz="1200" dirty="0" smtClean="0"/>
              <a:t>Foreign currency monetary items to be reinstated at year end</a:t>
            </a:r>
          </a:p>
          <a:p>
            <a:pPr marL="285750" indent="-285750" algn="just">
              <a:buFont typeface="Arial" panose="020B0604020202020204" pitchFamily="34" charset="0"/>
              <a:buChar char="•"/>
            </a:pPr>
            <a:r>
              <a:rPr lang="en-US" sz="1200" dirty="0" smtClean="0"/>
              <a:t>Foreign currency non-monetary items to be carried at exchange rate as on date of transaction</a:t>
            </a:r>
          </a:p>
          <a:p>
            <a:pPr marL="285750" indent="-285750" algn="just">
              <a:buFont typeface="Arial" panose="020B0604020202020204" pitchFamily="34" charset="0"/>
              <a:buChar char="•"/>
            </a:pPr>
            <a:r>
              <a:rPr lang="en-US" sz="1200" dirty="0" smtClean="0"/>
              <a:t>The treatment shall be subject to the provisions of section 43A and Rule 115, as the case may be</a:t>
            </a:r>
          </a:p>
          <a:p>
            <a:pPr marL="285750" indent="-285750" algn="just">
              <a:buFont typeface="Arial" panose="020B0604020202020204" pitchFamily="34" charset="0"/>
              <a:buChar char="•"/>
            </a:pPr>
            <a:r>
              <a:rPr lang="en-US" sz="1200" dirty="0" smtClean="0"/>
              <a:t>Premium</a:t>
            </a:r>
            <a:r>
              <a:rPr lang="en-US" sz="1200" dirty="0"/>
              <a:t>, discount and </a:t>
            </a:r>
            <a:r>
              <a:rPr lang="en-US" sz="1200" dirty="0" smtClean="0"/>
              <a:t>exchange differences </a:t>
            </a:r>
            <a:r>
              <a:rPr lang="en-US" sz="1200" dirty="0"/>
              <a:t>on forward contracts (</a:t>
            </a:r>
            <a:r>
              <a:rPr lang="en-US" sz="1200" dirty="0" smtClean="0"/>
              <a:t>including foreign </a:t>
            </a:r>
            <a:r>
              <a:rPr lang="en-US" sz="1200" dirty="0"/>
              <a:t>currency options) entered </a:t>
            </a:r>
            <a:r>
              <a:rPr lang="en-US" sz="1200" dirty="0" smtClean="0"/>
              <a:t>for trading</a:t>
            </a:r>
            <a:r>
              <a:rPr lang="en-US" sz="1200" dirty="0"/>
              <a:t>, speculation &amp; hedging of </a:t>
            </a:r>
            <a:r>
              <a:rPr lang="en-US" sz="1200" dirty="0" smtClean="0"/>
              <a:t>firm commitment </a:t>
            </a:r>
            <a:r>
              <a:rPr lang="en-US" sz="1200" dirty="0"/>
              <a:t>or a highly probable </a:t>
            </a:r>
            <a:r>
              <a:rPr lang="en-US" sz="1200" dirty="0" smtClean="0"/>
              <a:t>forecast transaction </a:t>
            </a:r>
            <a:r>
              <a:rPr lang="en-US" sz="1200" dirty="0"/>
              <a:t>to be </a:t>
            </a:r>
            <a:r>
              <a:rPr lang="en-US" sz="1200" dirty="0" smtClean="0"/>
              <a:t>recognized </a:t>
            </a:r>
            <a:r>
              <a:rPr lang="en-US" sz="1200" dirty="0"/>
              <a:t>only </a:t>
            </a:r>
            <a:r>
              <a:rPr lang="en-US" sz="1200" dirty="0" smtClean="0"/>
              <a:t>on settlement</a:t>
            </a:r>
          </a:p>
          <a:p>
            <a:pPr marL="285750" indent="-285750" algn="just">
              <a:buFont typeface="Arial" panose="020B0604020202020204" pitchFamily="34" charset="0"/>
              <a:buChar char="•"/>
            </a:pPr>
            <a:r>
              <a:rPr lang="en-US" sz="1200" dirty="0" smtClean="0"/>
              <a:t>Premium </a:t>
            </a:r>
            <a:r>
              <a:rPr lang="en-US" sz="1200" dirty="0"/>
              <a:t>/ discount on other forward exchange contracts shall be amortized over life of the </a:t>
            </a:r>
            <a:r>
              <a:rPr lang="en-US" sz="1200" dirty="0" smtClean="0"/>
              <a:t>contract</a:t>
            </a:r>
          </a:p>
          <a:p>
            <a:pPr marL="285750" indent="-285750" algn="just">
              <a:buFont typeface="Arial" panose="020B0604020202020204" pitchFamily="34" charset="0"/>
              <a:buChar char="•"/>
            </a:pPr>
            <a:r>
              <a:rPr lang="en-US" sz="1200" dirty="0"/>
              <a:t>Derivatives other than forward contracts and other similar contracts, not within the scope of ICDS-VI shall be governed by provisions of ICDS-I </a:t>
            </a:r>
            <a:r>
              <a:rPr lang="en-US" sz="1200" b="1" dirty="0">
                <a:solidFill>
                  <a:srgbClr val="046A38"/>
                </a:solidFill>
              </a:rPr>
              <a:t>(Q-10 of Clarification Circular No. 10/2017)</a:t>
            </a:r>
          </a:p>
          <a:p>
            <a:pPr marL="285750" indent="-285750" algn="just">
              <a:buFont typeface="Arial" panose="020B0604020202020204" pitchFamily="34" charset="0"/>
              <a:buChar char="•"/>
            </a:pPr>
            <a:r>
              <a:rPr lang="en-US" sz="1200" dirty="0" smtClean="0"/>
              <a:t>Integral </a:t>
            </a:r>
            <a:r>
              <a:rPr lang="en-US" sz="1200" dirty="0"/>
              <a:t>foreign operations – </a:t>
            </a:r>
            <a:r>
              <a:rPr lang="en-US" sz="1200" dirty="0" smtClean="0"/>
              <a:t>financial statements </a:t>
            </a:r>
            <a:r>
              <a:rPr lang="en-US" sz="1200" dirty="0"/>
              <a:t>to be translated following </a:t>
            </a:r>
            <a:r>
              <a:rPr lang="en-US" sz="1200" dirty="0" smtClean="0"/>
              <a:t>the same </a:t>
            </a:r>
            <a:r>
              <a:rPr lang="en-US" sz="1200" dirty="0"/>
              <a:t>principles as followed by an </a:t>
            </a:r>
            <a:r>
              <a:rPr lang="en-US" sz="1200" dirty="0" smtClean="0"/>
              <a:t>Indian company</a:t>
            </a:r>
          </a:p>
          <a:p>
            <a:pPr marL="285750" indent="-285750" algn="just">
              <a:buFont typeface="Arial" panose="020B0604020202020204" pitchFamily="34" charset="0"/>
              <a:buChar char="•"/>
            </a:pPr>
            <a:r>
              <a:rPr lang="en-US" sz="1200" dirty="0" smtClean="0"/>
              <a:t>Foreign Currency Translation Reserve (FCTR) balance as on 1 April 2016 pertaining to exchange differences on monetary items for non-integral foreign operations, shall be recognized in assessment year 2017-18 to the extent not recognized in the past </a:t>
            </a:r>
            <a:r>
              <a:rPr lang="en-US" sz="1200" b="1" dirty="0" smtClean="0">
                <a:solidFill>
                  <a:srgbClr val="046A38"/>
                </a:solidFill>
              </a:rPr>
              <a:t>(Q-16 of Clarification </a:t>
            </a:r>
            <a:r>
              <a:rPr lang="en-US" sz="1200" b="1" dirty="0">
                <a:solidFill>
                  <a:srgbClr val="046A38"/>
                </a:solidFill>
              </a:rPr>
              <a:t>Circular No. 10/2017)</a:t>
            </a:r>
            <a:endParaRPr lang="en-US" sz="1200" b="1" dirty="0" smtClean="0">
              <a:solidFill>
                <a:srgbClr val="046A38"/>
              </a:solidFill>
            </a:endParaRPr>
          </a:p>
          <a:p>
            <a:pPr marL="285750" indent="-285750" algn="just">
              <a:buFont typeface="Arial" panose="020B0604020202020204" pitchFamily="34" charset="0"/>
              <a:buChar char="•"/>
            </a:pPr>
            <a:endParaRPr lang="en-US" sz="1200" dirty="0" smtClean="0"/>
          </a:p>
          <a:p>
            <a:pPr marL="285750" indent="-285750" algn="just">
              <a:buFont typeface="Arial" panose="020B0604020202020204" pitchFamily="34" charset="0"/>
              <a:buChar char="•"/>
            </a:pPr>
            <a:endParaRPr lang="en-US" sz="1200" dirty="0"/>
          </a:p>
        </p:txBody>
      </p:sp>
    </p:spTree>
    <p:extLst>
      <p:ext uri="{BB962C8B-B14F-4D97-AF65-F5344CB8AC3E}">
        <p14:creationId xmlns:p14="http://schemas.microsoft.com/office/powerpoint/2010/main" xmlns="" val="284264570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US" dirty="0" smtClean="0"/>
              <a:t>Amendment in Act</a:t>
            </a:r>
            <a:endParaRPr lang="en-US" dirty="0"/>
          </a:p>
        </p:txBody>
      </p:sp>
      <p:sp>
        <p:nvSpPr>
          <p:cNvPr id="3" name="Title 2"/>
          <p:cNvSpPr>
            <a:spLocks noGrp="1"/>
          </p:cNvSpPr>
          <p:nvPr>
            <p:ph type="title"/>
          </p:nvPr>
        </p:nvSpPr>
        <p:spPr/>
        <p:txBody>
          <a:bodyPr/>
          <a:lstStyle/>
          <a:p>
            <a:r>
              <a:rPr lang="en-US" dirty="0" smtClean="0"/>
              <a:t>ICDS VI: </a:t>
            </a:r>
            <a:r>
              <a:rPr lang="en-US" dirty="0"/>
              <a:t>Effects of changes in foreign exchange rates</a:t>
            </a:r>
          </a:p>
        </p:txBody>
      </p:sp>
      <p:graphicFrame>
        <p:nvGraphicFramePr>
          <p:cNvPr id="6" name="Table 5"/>
          <p:cNvGraphicFramePr>
            <a:graphicFrameLocks noGrp="1"/>
          </p:cNvGraphicFramePr>
          <p:nvPr>
            <p:extLst>
              <p:ext uri="{D42A27DB-BD31-4B8C-83A1-F6EECF244321}">
                <p14:modId xmlns:p14="http://schemas.microsoft.com/office/powerpoint/2010/main" xmlns="" val="3417293058"/>
              </p:ext>
            </p:extLst>
          </p:nvPr>
        </p:nvGraphicFramePr>
        <p:xfrm>
          <a:off x="376238" y="1011687"/>
          <a:ext cx="8371761" cy="4783769"/>
        </p:xfrm>
        <a:graphic>
          <a:graphicData uri="http://schemas.openxmlformats.org/drawingml/2006/table">
            <a:tbl>
              <a:tblPr firstRow="1" bandRow="1">
                <a:tableStyleId>{5C22544A-7EE6-4342-B048-85BDC9FD1C3A}</a:tableStyleId>
              </a:tblPr>
              <a:tblGrid>
                <a:gridCol w="2829078">
                  <a:extLst>
                    <a:ext uri="{9D8B030D-6E8A-4147-A177-3AD203B41FA5}">
                      <a16:colId xmlns:a16="http://schemas.microsoft.com/office/drawing/2014/main" xmlns="" val="1356759566"/>
                    </a:ext>
                  </a:extLst>
                </a:gridCol>
                <a:gridCol w="2585884">
                  <a:extLst>
                    <a:ext uri="{9D8B030D-6E8A-4147-A177-3AD203B41FA5}">
                      <a16:colId xmlns:a16="http://schemas.microsoft.com/office/drawing/2014/main" xmlns="" val="3530232880"/>
                    </a:ext>
                  </a:extLst>
                </a:gridCol>
                <a:gridCol w="2956799">
                  <a:extLst>
                    <a:ext uri="{9D8B030D-6E8A-4147-A177-3AD203B41FA5}">
                      <a16:colId xmlns:a16="http://schemas.microsoft.com/office/drawing/2014/main" xmlns="" val="941765724"/>
                    </a:ext>
                  </a:extLst>
                </a:gridCol>
              </a:tblGrid>
              <a:tr h="298663">
                <a:tc>
                  <a:txBody>
                    <a:bodyPr/>
                    <a:lstStyle/>
                    <a:p>
                      <a:r>
                        <a:rPr lang="en-US" sz="1200" dirty="0" smtClean="0"/>
                        <a:t>Issue </a:t>
                      </a:r>
                      <a:endParaRPr lang="en-IN" sz="1200" dirty="0"/>
                    </a:p>
                  </a:txBody>
                  <a:tcPr/>
                </a:tc>
                <a:tc>
                  <a:txBody>
                    <a:bodyPr/>
                    <a:lstStyle/>
                    <a:p>
                      <a:r>
                        <a:rPr lang="en-US" sz="1200" dirty="0" smtClean="0"/>
                        <a:t>Held by the Delhi HC</a:t>
                      </a:r>
                      <a:endParaRPr lang="en-IN" sz="1200" dirty="0"/>
                    </a:p>
                  </a:txBody>
                  <a:tcPr/>
                </a:tc>
                <a:tc>
                  <a:txBody>
                    <a:bodyPr/>
                    <a:lstStyle/>
                    <a:p>
                      <a:r>
                        <a:rPr lang="en-US" sz="1200" dirty="0" smtClean="0"/>
                        <a:t>Manner of validation</a:t>
                      </a:r>
                      <a:endParaRPr lang="en-IN" sz="1200" dirty="0"/>
                    </a:p>
                  </a:txBody>
                  <a:tcPr/>
                </a:tc>
                <a:extLst>
                  <a:ext uri="{0D108BD9-81ED-4DB2-BD59-A6C34878D82A}">
                    <a16:rowId xmlns:a16="http://schemas.microsoft.com/office/drawing/2014/main" xmlns="" val="3485966495"/>
                  </a:ext>
                </a:extLst>
              </a:tr>
              <a:tr h="1066478">
                <a:tc>
                  <a:txBody>
                    <a:bodyPr/>
                    <a:lstStyle/>
                    <a:p>
                      <a:pPr marL="171450" indent="-171450" algn="just">
                        <a:buFont typeface="Arial" panose="020B0604020202020204" pitchFamily="34" charset="0"/>
                        <a:buChar char="•"/>
                      </a:pPr>
                      <a:r>
                        <a:rPr lang="en-US" sz="1200" dirty="0" smtClean="0"/>
                        <a:t>Exchange difference arising in respect of </a:t>
                      </a:r>
                      <a:r>
                        <a:rPr lang="en-US" sz="1200" b="1" dirty="0" smtClean="0">
                          <a:solidFill>
                            <a:srgbClr val="046A38"/>
                          </a:solidFill>
                        </a:rPr>
                        <a:t>monetary items</a:t>
                      </a:r>
                      <a:r>
                        <a:rPr lang="en-US" sz="1200" dirty="0" smtClean="0"/>
                        <a:t> on</a:t>
                      </a:r>
                      <a:r>
                        <a:rPr lang="en-US" sz="1200" baseline="0" dirty="0" smtClean="0"/>
                        <a:t> translation</a:t>
                      </a:r>
                      <a:r>
                        <a:rPr lang="en-US" sz="1200" dirty="0" smtClean="0"/>
                        <a:t> shall be recognized as income or expense in that previous year. </a:t>
                      </a:r>
                      <a:endParaRPr lang="en-IN" sz="1200" dirty="0">
                        <a:solidFill>
                          <a:srgbClr val="0070C0"/>
                        </a:solidFill>
                      </a:endParaRPr>
                    </a:p>
                  </a:txBody>
                  <a:tcPr/>
                </a:tc>
                <a:tc rowSpan="2">
                  <a:txBody>
                    <a:bodyPr/>
                    <a:lstStyle/>
                    <a:p>
                      <a:pPr marL="171450" indent="-171450" algn="just">
                        <a:buFont typeface="Arial" panose="020B0604020202020204" pitchFamily="34" charset="0"/>
                        <a:buChar char="•"/>
                      </a:pPr>
                      <a:r>
                        <a:rPr lang="en-US" sz="1200" dirty="0" smtClean="0"/>
                        <a:t>Contrary to the SC decision in Sutlej Cotton Mills Limited (1979) 116 ITR 1 (SC)</a:t>
                      </a:r>
                    </a:p>
                    <a:p>
                      <a:pPr marL="171450" indent="-171450" algn="just">
                        <a:buFont typeface="Arial" panose="020B0604020202020204" pitchFamily="34" charset="0"/>
                        <a:buChar char="•"/>
                      </a:pPr>
                      <a:r>
                        <a:rPr lang="en-US" sz="1200" dirty="0" smtClean="0"/>
                        <a:t>Held ultra vires</a:t>
                      </a:r>
                      <a:r>
                        <a:rPr lang="en-US" sz="1200" baseline="0" dirty="0" smtClean="0"/>
                        <a:t> and struck down</a:t>
                      </a:r>
                      <a:endParaRPr lang="en-US" sz="1200" dirty="0" smtClean="0"/>
                    </a:p>
                    <a:p>
                      <a:pPr marL="0" indent="0" algn="just">
                        <a:buFont typeface="Arial" panose="020B0604020202020204" pitchFamily="34" charset="0"/>
                        <a:buNone/>
                      </a:pPr>
                      <a:endParaRPr lang="en-IN" sz="1200" dirty="0"/>
                    </a:p>
                  </a:txBody>
                  <a:tcPr/>
                </a:tc>
                <a:tc rowSpan="3">
                  <a:txBody>
                    <a:bodyPr/>
                    <a:lstStyle/>
                    <a:p>
                      <a:pPr marL="171450" marR="0" lvl="0" indent="-171450" algn="just" defTabSz="862686"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dirty="0" smtClean="0">
                          <a:solidFill>
                            <a:srgbClr val="046A38"/>
                          </a:solidFill>
                        </a:rPr>
                        <a:t>Section 43AA inserted</a:t>
                      </a:r>
                      <a:r>
                        <a:rPr lang="en-US" sz="1200" dirty="0" smtClean="0"/>
                        <a:t> for treatment of foreign exchange fluctuation: Subject to the provisions of section 43A, any gain or loss arising on account of any change in foreign exchange rates shall be treated as income or loss as the case may be and to be computed as per ICDS-VI. This shall include effects of change in foreign exchange rates in respect of all foreign currency transactions including in respect of-</a:t>
                      </a:r>
                    </a:p>
                    <a:p>
                      <a:pPr marL="285750" marR="0" lvl="0" indent="-285750" algn="just" defTabSz="862686" rtl="0" eaLnBrk="1" fontAlgn="auto" latinLnBrk="0" hangingPunct="1">
                        <a:lnSpc>
                          <a:spcPct val="100000"/>
                        </a:lnSpc>
                        <a:spcBef>
                          <a:spcPts val="0"/>
                        </a:spcBef>
                        <a:spcAft>
                          <a:spcPts val="0"/>
                        </a:spcAft>
                        <a:buClrTx/>
                        <a:buSzTx/>
                        <a:buFont typeface="+mj-lt"/>
                        <a:buAutoNum type="romanLcPeriod"/>
                        <a:tabLst/>
                        <a:defRPr/>
                      </a:pPr>
                      <a:r>
                        <a:rPr lang="en-US" sz="1200" dirty="0" smtClean="0"/>
                        <a:t>Monetary and non-monetary items</a:t>
                      </a:r>
                    </a:p>
                    <a:p>
                      <a:pPr marL="285750" marR="0" lvl="0" indent="-285750" algn="just" defTabSz="862686" rtl="0" eaLnBrk="1" fontAlgn="auto" latinLnBrk="0" hangingPunct="1">
                        <a:lnSpc>
                          <a:spcPct val="100000"/>
                        </a:lnSpc>
                        <a:spcBef>
                          <a:spcPts val="0"/>
                        </a:spcBef>
                        <a:spcAft>
                          <a:spcPts val="0"/>
                        </a:spcAft>
                        <a:buClrTx/>
                        <a:buSzTx/>
                        <a:buFont typeface="+mj-lt"/>
                        <a:buAutoNum type="romanLcPeriod"/>
                        <a:tabLst/>
                        <a:defRPr/>
                      </a:pPr>
                      <a:r>
                        <a:rPr lang="en-US" sz="1200" dirty="0" smtClean="0"/>
                        <a:t>Translation of financial statements of foreign operations</a:t>
                      </a:r>
                    </a:p>
                    <a:p>
                      <a:pPr marL="285750" marR="0" lvl="0" indent="-285750" algn="just" defTabSz="862686" rtl="0" eaLnBrk="1" fontAlgn="auto" latinLnBrk="0" hangingPunct="1">
                        <a:lnSpc>
                          <a:spcPct val="100000"/>
                        </a:lnSpc>
                        <a:spcBef>
                          <a:spcPts val="0"/>
                        </a:spcBef>
                        <a:spcAft>
                          <a:spcPts val="0"/>
                        </a:spcAft>
                        <a:buClrTx/>
                        <a:buSzTx/>
                        <a:buFont typeface="+mj-lt"/>
                        <a:buAutoNum type="romanLcPeriod"/>
                        <a:tabLst/>
                        <a:defRPr/>
                      </a:pPr>
                      <a:r>
                        <a:rPr lang="en-US" sz="1200" dirty="0" smtClean="0"/>
                        <a:t>Forward exchange contracts</a:t>
                      </a:r>
                    </a:p>
                    <a:p>
                      <a:pPr marL="285750" marR="0" lvl="0" indent="-285750" algn="just" defTabSz="862686" rtl="0" eaLnBrk="1" fontAlgn="auto" latinLnBrk="0" hangingPunct="1">
                        <a:lnSpc>
                          <a:spcPct val="100000"/>
                        </a:lnSpc>
                        <a:spcBef>
                          <a:spcPts val="0"/>
                        </a:spcBef>
                        <a:spcAft>
                          <a:spcPts val="0"/>
                        </a:spcAft>
                        <a:buClrTx/>
                        <a:buSzTx/>
                        <a:buFont typeface="+mj-lt"/>
                        <a:buAutoNum type="romanLcPeriod"/>
                        <a:tabLst/>
                        <a:defRPr/>
                      </a:pPr>
                      <a:r>
                        <a:rPr lang="en-US" sz="1200" dirty="0" smtClean="0"/>
                        <a:t>Foreign currency translation reserve</a:t>
                      </a:r>
                    </a:p>
                  </a:txBody>
                  <a:tcPr/>
                </a:tc>
                <a:extLst>
                  <a:ext uri="{0D108BD9-81ED-4DB2-BD59-A6C34878D82A}">
                    <a16:rowId xmlns:a16="http://schemas.microsoft.com/office/drawing/2014/main" xmlns="" val="4254895876"/>
                  </a:ext>
                </a:extLst>
              </a:tr>
              <a:tr h="1066478">
                <a:tc>
                  <a:txBody>
                    <a:bodyPr/>
                    <a:lstStyle/>
                    <a:p>
                      <a:pPr marL="171450" marR="0" lvl="0" indent="-171450" algn="just" defTabSz="862686"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dirty="0" smtClean="0">
                          <a:solidFill>
                            <a:srgbClr val="046A38"/>
                          </a:solidFill>
                        </a:rPr>
                        <a:t>Mark-to-market loss/gain on foreign exchange derivative</a:t>
                      </a:r>
                      <a:r>
                        <a:rPr lang="en-US" sz="1200" b="1" baseline="0" dirty="0" smtClean="0">
                          <a:solidFill>
                            <a:srgbClr val="046A38"/>
                          </a:solidFill>
                        </a:rPr>
                        <a:t>s </a:t>
                      </a:r>
                      <a:r>
                        <a:rPr lang="en-US" sz="1200" baseline="0" dirty="0" smtClean="0"/>
                        <a:t>not allowable (trading or speculation purpose)</a:t>
                      </a:r>
                      <a:endParaRPr lang="en-IN" sz="1200" dirty="0" smtClean="0"/>
                    </a:p>
                    <a:p>
                      <a:pPr marL="171450" indent="-171450" algn="just">
                        <a:buFont typeface="Arial" panose="020B0604020202020204" pitchFamily="34" charset="0"/>
                        <a:buChar char="•"/>
                      </a:pPr>
                      <a:endParaRPr lang="en-IN" sz="1200" dirty="0"/>
                    </a:p>
                  </a:txBody>
                  <a:tcPr/>
                </a:tc>
                <a:tc vMerge="1">
                  <a:txBody>
                    <a:bodyPr/>
                    <a:lstStyle/>
                    <a:p>
                      <a:pPr marL="0" indent="0" algn="just">
                        <a:buFont typeface="Arial" panose="020B0604020202020204" pitchFamily="34" charset="0"/>
                        <a:buNone/>
                      </a:pPr>
                      <a:endParaRPr lang="en-IN" sz="1200" dirty="0"/>
                    </a:p>
                  </a:txBody>
                  <a:tcPr/>
                </a:tc>
                <a:tc vMerge="1">
                  <a:txBody>
                    <a:bodyPr/>
                    <a:lstStyle/>
                    <a:p>
                      <a:pPr marL="171450" marR="0" lvl="0" indent="-171450" algn="just" defTabSz="862686"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dirty="0" smtClean="0"/>
                    </a:p>
                  </a:txBody>
                  <a:tcPr/>
                </a:tc>
                <a:extLst>
                  <a:ext uri="{0D108BD9-81ED-4DB2-BD59-A6C34878D82A}">
                    <a16:rowId xmlns:a16="http://schemas.microsoft.com/office/drawing/2014/main" xmlns="" val="3272038517"/>
                  </a:ext>
                </a:extLst>
              </a:tr>
              <a:tr h="2229908">
                <a:tc>
                  <a:txBody>
                    <a:bodyPr/>
                    <a:lstStyle/>
                    <a:p>
                      <a:pPr marL="171450" indent="-171450" algn="just">
                        <a:buFont typeface="Arial" panose="020B0604020202020204" pitchFamily="34" charset="0"/>
                        <a:buChar char="•"/>
                      </a:pPr>
                      <a:r>
                        <a:rPr lang="en-US" sz="1200" dirty="0" smtClean="0"/>
                        <a:t>The exchange gain or loss as per foreign currency translation reserve account balance as on 1 April 2016 has to be recognized as income/loss in AY 2017-18. (Q-16 of clarification)</a:t>
                      </a:r>
                      <a:endParaRPr lang="en-IN" sz="1200" dirty="0"/>
                    </a:p>
                  </a:txBody>
                  <a:tcPr/>
                </a:tc>
                <a:tc>
                  <a:txBody>
                    <a:bodyPr/>
                    <a:lstStyle/>
                    <a:p>
                      <a:pPr marL="171450" indent="-171450" algn="just">
                        <a:buFont typeface="Arial" panose="020B0604020202020204" pitchFamily="34" charset="0"/>
                        <a:buChar char="•"/>
                      </a:pPr>
                      <a:r>
                        <a:rPr lang="en-US" sz="1200" dirty="0" smtClean="0"/>
                        <a:t>Notional or hypothetical income cannot be subject to tax. </a:t>
                      </a:r>
                      <a:endParaRPr lang="en-IN" sz="1200" dirty="0"/>
                    </a:p>
                  </a:txBody>
                  <a:tcPr/>
                </a:tc>
                <a:tc vMerge="1">
                  <a:txBody>
                    <a:bodyPr/>
                    <a:lstStyle/>
                    <a:p>
                      <a:pPr marL="171450" indent="-171450" algn="just">
                        <a:buFont typeface="Arial" panose="020B0604020202020204" pitchFamily="34" charset="0"/>
                        <a:buChar char="•"/>
                      </a:pPr>
                      <a:endParaRPr lang="en-IN" sz="1200" dirty="0"/>
                    </a:p>
                  </a:txBody>
                  <a:tcPr/>
                </a:tc>
                <a:extLst>
                  <a:ext uri="{0D108BD9-81ED-4DB2-BD59-A6C34878D82A}">
                    <a16:rowId xmlns:a16="http://schemas.microsoft.com/office/drawing/2014/main" xmlns="" val="3562416483"/>
                  </a:ext>
                </a:extLst>
              </a:tr>
            </a:tbl>
          </a:graphicData>
        </a:graphic>
      </p:graphicFrame>
    </p:spTree>
    <p:extLst>
      <p:ext uri="{BB962C8B-B14F-4D97-AF65-F5344CB8AC3E}">
        <p14:creationId xmlns:p14="http://schemas.microsoft.com/office/powerpoint/2010/main" xmlns="" val="78110063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70113" y="1288175"/>
            <a:ext cx="8388000" cy="4641523"/>
          </a:xfrm>
        </p:spPr>
        <p:txBody>
          <a:bodyPr/>
          <a:lstStyle/>
          <a:p>
            <a:pPr lvl="0">
              <a:spcBef>
                <a:spcPts val="600"/>
              </a:spcBef>
              <a:spcAft>
                <a:spcPts val="600"/>
              </a:spcAft>
              <a:buClr>
                <a:schemeClr val="tx2"/>
              </a:buClr>
            </a:pPr>
            <a:r>
              <a:rPr lang="en-US" sz="1300" b="1" dirty="0" smtClean="0"/>
              <a:t>Issue</a:t>
            </a:r>
          </a:p>
          <a:p>
            <a:pPr marL="273050" lvl="0" indent="-273050">
              <a:spcBef>
                <a:spcPts val="600"/>
              </a:spcBef>
              <a:spcAft>
                <a:spcPts val="600"/>
              </a:spcAft>
              <a:buClr>
                <a:schemeClr val="tx2"/>
              </a:buClr>
              <a:buFont typeface="Arial" pitchFamily="34" charset="0"/>
              <a:buChar char="•"/>
            </a:pPr>
            <a:r>
              <a:rPr lang="en-US" sz="1300" dirty="0" smtClean="0"/>
              <a:t>Company A has borrowed overseas loan for purchase of assets in India</a:t>
            </a:r>
          </a:p>
          <a:p>
            <a:pPr marL="273050" lvl="0" indent="-273050">
              <a:spcBef>
                <a:spcPts val="600"/>
              </a:spcBef>
              <a:spcAft>
                <a:spcPts val="600"/>
              </a:spcAft>
              <a:buClr>
                <a:schemeClr val="tx2"/>
              </a:buClr>
              <a:buFont typeface="Arial" pitchFamily="34" charset="0"/>
              <a:buChar char="•"/>
            </a:pPr>
            <a:r>
              <a:rPr lang="en-US" sz="1300" dirty="0" smtClean="0"/>
              <a:t>Whether foreign exchange loss is capital or revenue in nature? </a:t>
            </a:r>
          </a:p>
          <a:p>
            <a:pPr marL="273050" lvl="0" indent="-273050">
              <a:spcBef>
                <a:spcPts val="600"/>
              </a:spcBef>
              <a:spcAft>
                <a:spcPts val="600"/>
              </a:spcAft>
              <a:buClr>
                <a:schemeClr val="tx2"/>
              </a:buClr>
              <a:buFont typeface="Arial" pitchFamily="34" charset="0"/>
              <a:buChar char="•"/>
            </a:pPr>
            <a:r>
              <a:rPr lang="en-US" sz="1300" dirty="0" smtClean="0"/>
              <a:t>What would be its treatment?</a:t>
            </a:r>
          </a:p>
          <a:p>
            <a:pPr lvl="0">
              <a:spcBef>
                <a:spcPts val="600"/>
              </a:spcBef>
              <a:spcAft>
                <a:spcPts val="600"/>
              </a:spcAft>
              <a:buClr>
                <a:schemeClr val="tx2"/>
              </a:buClr>
            </a:pPr>
            <a:r>
              <a:rPr lang="en-US" sz="1300" b="1" dirty="0" smtClean="0"/>
              <a:t>ICDS</a:t>
            </a:r>
          </a:p>
          <a:p>
            <a:pPr marL="273050" lvl="0" indent="-273050">
              <a:spcBef>
                <a:spcPts val="600"/>
              </a:spcBef>
              <a:spcAft>
                <a:spcPts val="600"/>
              </a:spcAft>
              <a:buClr>
                <a:schemeClr val="tx2"/>
              </a:buClr>
              <a:buFont typeface="Arial" pitchFamily="34" charset="0"/>
              <a:buChar char="•"/>
            </a:pPr>
            <a:r>
              <a:rPr lang="en-US" sz="1300" dirty="0" smtClean="0"/>
              <a:t>Exchange </a:t>
            </a:r>
            <a:r>
              <a:rPr lang="en-US" sz="1300" dirty="0"/>
              <a:t>difference </a:t>
            </a:r>
            <a:r>
              <a:rPr lang="en-US" sz="1300" dirty="0" smtClean="0"/>
              <a:t>on only </a:t>
            </a:r>
            <a:r>
              <a:rPr lang="en-US" sz="1300" dirty="0">
                <a:solidFill>
                  <a:schemeClr val="tx1"/>
                </a:solidFill>
              </a:rPr>
              <a:t>monetary items </a:t>
            </a:r>
            <a:r>
              <a:rPr lang="en-US" sz="1300" dirty="0"/>
              <a:t>(and </a:t>
            </a:r>
            <a:r>
              <a:rPr lang="en-US" sz="1300" b="1" dirty="0">
                <a:solidFill>
                  <a:schemeClr val="accent2"/>
                </a:solidFill>
              </a:rPr>
              <a:t>not non-monetary items</a:t>
            </a:r>
            <a:r>
              <a:rPr lang="en-US" sz="1300" dirty="0"/>
              <a:t>) at each </a:t>
            </a:r>
            <a:r>
              <a:rPr lang="en-US" sz="1300" dirty="0" smtClean="0"/>
              <a:t>year-end </a:t>
            </a:r>
            <a:r>
              <a:rPr lang="en-US" sz="1300" dirty="0"/>
              <a:t>shall be </a:t>
            </a:r>
            <a:r>
              <a:rPr lang="en-US" sz="1300" dirty="0" smtClean="0"/>
              <a:t>recognized </a:t>
            </a:r>
            <a:r>
              <a:rPr lang="en-US" sz="1300" dirty="0"/>
              <a:t>as income / </a:t>
            </a:r>
            <a:r>
              <a:rPr lang="en-US" sz="1300" dirty="0" smtClean="0"/>
              <a:t>expense</a:t>
            </a:r>
            <a:endParaRPr lang="en-US" sz="1300" dirty="0"/>
          </a:p>
          <a:p>
            <a:pPr marL="273050" lvl="0" indent="-273050">
              <a:spcBef>
                <a:spcPts val="600"/>
              </a:spcBef>
              <a:spcAft>
                <a:spcPts val="600"/>
              </a:spcAft>
              <a:buClr>
                <a:schemeClr val="tx2"/>
              </a:buClr>
              <a:buFont typeface="Arial" pitchFamily="34" charset="0"/>
              <a:buChar char="•"/>
            </a:pPr>
            <a:r>
              <a:rPr lang="en-US" sz="1300" dirty="0"/>
              <a:t>The above is made </a:t>
            </a:r>
            <a:r>
              <a:rPr lang="en-US" sz="1300" b="1" dirty="0">
                <a:solidFill>
                  <a:schemeClr val="accent2"/>
                </a:solidFill>
              </a:rPr>
              <a:t>subject to section 43A </a:t>
            </a:r>
            <a:r>
              <a:rPr lang="en-US" sz="1300" dirty="0"/>
              <a:t>and rule 115 of the </a:t>
            </a:r>
            <a:r>
              <a:rPr lang="en-US" sz="1300" dirty="0" smtClean="0"/>
              <a:t>Act</a:t>
            </a:r>
          </a:p>
          <a:p>
            <a:pPr>
              <a:spcBef>
                <a:spcPts val="600"/>
              </a:spcBef>
              <a:spcAft>
                <a:spcPts val="600"/>
              </a:spcAft>
              <a:buClr>
                <a:schemeClr val="tx2"/>
              </a:buClr>
            </a:pPr>
            <a:r>
              <a:rPr lang="en-US" sz="1300" b="1" dirty="0" smtClean="0"/>
              <a:t>Analysis</a:t>
            </a:r>
            <a:endParaRPr lang="en-US" sz="1300" b="1" dirty="0"/>
          </a:p>
          <a:p>
            <a:pPr marL="273050" lvl="0" indent="-273050">
              <a:spcBef>
                <a:spcPts val="600"/>
              </a:spcBef>
              <a:spcAft>
                <a:spcPts val="600"/>
              </a:spcAft>
              <a:buClr>
                <a:schemeClr val="tx2"/>
              </a:buClr>
              <a:buFont typeface="Arial" pitchFamily="34" charset="0"/>
              <a:buChar char="•"/>
            </a:pPr>
            <a:r>
              <a:rPr lang="en-US" sz="1300" dirty="0" smtClean="0"/>
              <a:t>Section 43AA </a:t>
            </a:r>
            <a:r>
              <a:rPr lang="en-US" sz="1300" dirty="0"/>
              <a:t>- Subject to the provisions of section 43A, any gain or loss arising on account of any change in foreign exchange rates shall be treated as income or loss as the case may be and to be computed as per ICDS-VI. </a:t>
            </a:r>
            <a:r>
              <a:rPr lang="en-US" sz="1300" dirty="0" smtClean="0"/>
              <a:t>(includes monetary items)</a:t>
            </a:r>
          </a:p>
          <a:p>
            <a:pPr marL="273050" lvl="0" indent="-273050">
              <a:spcBef>
                <a:spcPts val="600"/>
              </a:spcBef>
              <a:spcAft>
                <a:spcPts val="600"/>
              </a:spcAft>
              <a:buClr>
                <a:schemeClr val="tx2"/>
              </a:buClr>
              <a:buFont typeface="Arial" pitchFamily="34" charset="0"/>
              <a:buChar char="•"/>
            </a:pPr>
            <a:r>
              <a:rPr lang="en-US" sz="1300" dirty="0" smtClean="0"/>
              <a:t>Capital or revenue </a:t>
            </a:r>
          </a:p>
          <a:p>
            <a:pPr marL="577850" lvl="0" indent="-285750">
              <a:spcBef>
                <a:spcPts val="600"/>
              </a:spcBef>
              <a:spcAft>
                <a:spcPts val="600"/>
              </a:spcAft>
              <a:buClr>
                <a:schemeClr val="tx2"/>
              </a:buClr>
              <a:buFont typeface="Wingdings" panose="05000000000000000000" pitchFamily="2" charset="2"/>
              <a:buChar char="Ø"/>
            </a:pPr>
            <a:r>
              <a:rPr lang="en-US" sz="1300" dirty="0" smtClean="0"/>
              <a:t>Sutlej </a:t>
            </a:r>
            <a:r>
              <a:rPr lang="en-US" sz="1300" dirty="0"/>
              <a:t>Cotton Mills Ltd. v. CIT [1979] (116 ITR 1)(SC), Tata Locomotive and Engineering Co. Ltd. [1966] (60 ITR 405)(SC), Canara Bank Ltd. [1967] </a:t>
            </a:r>
            <a:r>
              <a:rPr lang="en-US" sz="1300" dirty="0" smtClean="0"/>
              <a:t/>
            </a:r>
            <a:br>
              <a:rPr lang="en-US" sz="1300" dirty="0" smtClean="0"/>
            </a:br>
            <a:r>
              <a:rPr lang="en-US" sz="1300" dirty="0" smtClean="0"/>
              <a:t>(</a:t>
            </a:r>
            <a:r>
              <a:rPr lang="en-US" sz="1300" dirty="0"/>
              <a:t>63 ITR 328)(SC</a:t>
            </a:r>
            <a:r>
              <a:rPr lang="en-US" sz="1300" dirty="0" smtClean="0"/>
              <a:t>)</a:t>
            </a:r>
          </a:p>
          <a:p>
            <a:pPr marL="577850" lvl="0" indent="-285750">
              <a:spcBef>
                <a:spcPts val="600"/>
              </a:spcBef>
              <a:spcAft>
                <a:spcPts val="600"/>
              </a:spcAft>
              <a:buClr>
                <a:schemeClr val="tx2"/>
              </a:buClr>
              <a:buFont typeface="Wingdings" panose="05000000000000000000" pitchFamily="2" charset="2"/>
              <a:buChar char="Ø"/>
            </a:pPr>
            <a:r>
              <a:rPr lang="en-US" sz="1300" dirty="0"/>
              <a:t>India Cements Limited v. CIT [1966] (60 ITR 52)(SC</a:t>
            </a:r>
            <a:r>
              <a:rPr lang="en-US" sz="1300" dirty="0" smtClean="0"/>
              <a:t>)</a:t>
            </a:r>
          </a:p>
        </p:txBody>
      </p:sp>
      <p:sp>
        <p:nvSpPr>
          <p:cNvPr id="5" name="Title 4"/>
          <p:cNvSpPr>
            <a:spLocks noGrp="1"/>
          </p:cNvSpPr>
          <p:nvPr>
            <p:ph type="title"/>
          </p:nvPr>
        </p:nvSpPr>
        <p:spPr/>
        <p:txBody>
          <a:bodyPr/>
          <a:lstStyle/>
          <a:p>
            <a:r>
              <a:rPr lang="en-SG" dirty="0"/>
              <a:t>ICDS VI </a:t>
            </a:r>
            <a:r>
              <a:rPr lang="en-SG" dirty="0" smtClean="0"/>
              <a:t>–foreign </a:t>
            </a:r>
            <a:r>
              <a:rPr lang="en-SG" dirty="0"/>
              <a:t>exchange </a:t>
            </a:r>
            <a:r>
              <a:rPr lang="en-SG" dirty="0" smtClean="0"/>
              <a:t>fluctuations</a:t>
            </a:r>
            <a:endParaRPr lang="en-GB" dirty="0"/>
          </a:p>
        </p:txBody>
      </p:sp>
      <p:sp>
        <p:nvSpPr>
          <p:cNvPr id="7" name="Text Placeholder 6"/>
          <p:cNvSpPr>
            <a:spLocks noGrp="1"/>
          </p:cNvSpPr>
          <p:nvPr>
            <p:ph type="body" sz="quarter" idx="13"/>
          </p:nvPr>
        </p:nvSpPr>
        <p:spPr>
          <a:xfrm>
            <a:off x="370113" y="803534"/>
            <a:ext cx="8388000" cy="969282"/>
          </a:xfrm>
        </p:spPr>
        <p:txBody>
          <a:bodyPr vert="horz" lIns="0" tIns="0" rIns="0" bIns="0" rtlCol="0">
            <a:normAutofit/>
          </a:bodyPr>
          <a:lstStyle/>
          <a:p>
            <a:r>
              <a:rPr lang="en-US" sz="1711" dirty="0">
                <a:solidFill>
                  <a:srgbClr val="575757"/>
                </a:solidFill>
              </a:rPr>
              <a:t>Case </a:t>
            </a:r>
            <a:r>
              <a:rPr lang="en-US" sz="1711" dirty="0" smtClean="0">
                <a:solidFill>
                  <a:srgbClr val="575757"/>
                </a:solidFill>
              </a:rPr>
              <a:t>study 1</a:t>
            </a:r>
            <a:endParaRPr lang="en-US" sz="1711" dirty="0">
              <a:solidFill>
                <a:srgbClr val="575757"/>
              </a:solidFill>
            </a:endParaRPr>
          </a:p>
        </p:txBody>
      </p:sp>
    </p:spTree>
    <p:extLst>
      <p:ext uri="{BB962C8B-B14F-4D97-AF65-F5344CB8AC3E}">
        <p14:creationId xmlns:p14="http://schemas.microsoft.com/office/powerpoint/2010/main" xmlns="" val="266889336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
                                            <p:txEl>
                                              <p:pRg st="7" end="7"/>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
                                            <p:txEl>
                                              <p:pRg st="8" end="8"/>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
                                            <p:txEl>
                                              <p:pRg st="9" end="9"/>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
                                            <p:txEl>
                                              <p:pRg st="10" end="10"/>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70113" y="1371600"/>
            <a:ext cx="8388000" cy="4418995"/>
          </a:xfrm>
        </p:spPr>
        <p:txBody>
          <a:bodyPr/>
          <a:lstStyle/>
          <a:p>
            <a:pPr algn="just">
              <a:spcBef>
                <a:spcPts val="600"/>
              </a:spcBef>
              <a:buClr>
                <a:schemeClr val="tx2"/>
              </a:buClr>
            </a:pPr>
            <a:r>
              <a:rPr lang="en-US" sz="1400" b="1" dirty="0" smtClean="0"/>
              <a:t>Analysis</a:t>
            </a:r>
            <a:endParaRPr lang="en-US" sz="1400" b="1" dirty="0"/>
          </a:p>
          <a:p>
            <a:pPr marL="273050" indent="-273050" algn="just">
              <a:spcBef>
                <a:spcPts val="600"/>
              </a:spcBef>
              <a:buClr>
                <a:schemeClr val="tx2"/>
              </a:buClr>
              <a:buFont typeface="Arial" pitchFamily="34" charset="0"/>
              <a:buChar char="•"/>
            </a:pPr>
            <a:r>
              <a:rPr lang="en-US" sz="1400" dirty="0" smtClean="0"/>
              <a:t>Adjustment </a:t>
            </a:r>
            <a:r>
              <a:rPr lang="en-US" sz="1400" dirty="0"/>
              <a:t>to asset cost – </a:t>
            </a:r>
          </a:p>
          <a:p>
            <a:pPr marL="577850" indent="-285750" algn="just">
              <a:spcBef>
                <a:spcPts val="600"/>
              </a:spcBef>
              <a:buClr>
                <a:schemeClr val="tx2"/>
              </a:buClr>
              <a:buFont typeface="Wingdings" panose="05000000000000000000" pitchFamily="2" charset="2"/>
              <a:buChar char="Ø"/>
            </a:pPr>
            <a:r>
              <a:rPr lang="en-US" sz="1200" dirty="0"/>
              <a:t>Saharanpur Electric Supply Co. Ltd. v. CIT [1992] (60 </a:t>
            </a:r>
            <a:r>
              <a:rPr lang="en-US" sz="1200" dirty="0" err="1"/>
              <a:t>Taxmann</a:t>
            </a:r>
            <a:r>
              <a:rPr lang="en-US" sz="1200" dirty="0"/>
              <a:t> 412)(SC) – cost of an asset may undergo change subsequent</a:t>
            </a:r>
          </a:p>
          <a:p>
            <a:pPr marL="577850" indent="-285750" algn="just">
              <a:spcBef>
                <a:spcPts val="600"/>
              </a:spcBef>
              <a:buClr>
                <a:schemeClr val="tx2"/>
              </a:buClr>
              <a:buFont typeface="Wingdings" panose="05000000000000000000" pitchFamily="2" charset="2"/>
              <a:buChar char="Ø"/>
            </a:pPr>
            <a:r>
              <a:rPr lang="en-US" sz="1200" dirty="0" smtClean="0"/>
              <a:t>Apollo </a:t>
            </a:r>
            <a:r>
              <a:rPr lang="en-US" sz="1200" dirty="0" err="1" smtClean="0"/>
              <a:t>Tyres</a:t>
            </a:r>
            <a:r>
              <a:rPr lang="en-US" sz="1200" dirty="0" smtClean="0"/>
              <a:t> Ltd. v. ACIT 89 ITD 235 (DELHI)(SB), </a:t>
            </a:r>
            <a:r>
              <a:rPr lang="en-US" sz="1200" dirty="0" err="1" smtClean="0"/>
              <a:t>Essar</a:t>
            </a:r>
            <a:r>
              <a:rPr lang="en-US" sz="1200" dirty="0" smtClean="0"/>
              <a:t> Steel Ltd. v. DCIT 97 ITD 125 (AHD.) (TM) - Gains earned on cancellation of foreign exchange forward contracts, connected with foreign loans raised for purchase of machinery, should be reduced from cost of plant and machinery</a:t>
            </a:r>
          </a:p>
          <a:p>
            <a:pPr marL="577850" indent="-285750" algn="just">
              <a:spcBef>
                <a:spcPts val="600"/>
              </a:spcBef>
              <a:buClr>
                <a:schemeClr val="tx2"/>
              </a:buClr>
              <a:buFont typeface="Wingdings" panose="05000000000000000000" pitchFamily="2" charset="2"/>
              <a:buChar char="Ø"/>
            </a:pPr>
            <a:r>
              <a:rPr lang="en-US" sz="1200" dirty="0" smtClean="0"/>
              <a:t>Tata </a:t>
            </a:r>
            <a:r>
              <a:rPr lang="en-US" sz="1200" dirty="0"/>
              <a:t>Iron &amp; Steel Co [1998] (231 ITR 285)(SC) – post 43A, no adjustment to Indian assets</a:t>
            </a:r>
          </a:p>
          <a:p>
            <a:pPr marL="273050" indent="-273050" algn="just">
              <a:spcBef>
                <a:spcPts val="600"/>
              </a:spcBef>
              <a:buClr>
                <a:schemeClr val="tx2"/>
              </a:buClr>
              <a:buFont typeface="Arial" pitchFamily="34" charset="0"/>
              <a:buChar char="•"/>
            </a:pPr>
            <a:r>
              <a:rPr lang="en-US" sz="1400" dirty="0" smtClean="0"/>
              <a:t>Section </a:t>
            </a:r>
            <a:r>
              <a:rPr lang="en-US" sz="1400" dirty="0"/>
              <a:t>43A is an enabling </a:t>
            </a:r>
            <a:r>
              <a:rPr lang="en-US" sz="1400" dirty="0" smtClean="0"/>
              <a:t>section</a:t>
            </a:r>
          </a:p>
          <a:p>
            <a:pPr marL="273050" indent="-273050" algn="just">
              <a:spcBef>
                <a:spcPts val="600"/>
              </a:spcBef>
              <a:buClr>
                <a:schemeClr val="tx2"/>
              </a:buClr>
              <a:buFont typeface="Arial" pitchFamily="34" charset="0"/>
              <a:buChar char="•"/>
            </a:pPr>
            <a:r>
              <a:rPr lang="en-US" sz="1400" b="1" dirty="0"/>
              <a:t>Section 43(1) – “</a:t>
            </a:r>
            <a:r>
              <a:rPr lang="en-US" sz="1400" dirty="0"/>
              <a:t>actual cost" means the actual cost of the assets to the </a:t>
            </a:r>
            <a:r>
              <a:rPr lang="en-US" sz="1400" dirty="0" err="1"/>
              <a:t>assessee</a:t>
            </a:r>
            <a:r>
              <a:rPr lang="en-US" sz="1400" dirty="0"/>
              <a:t>, reduced by that portion of the cost thereof, if any, as has been met directly or indirectly by any other person or </a:t>
            </a:r>
            <a:r>
              <a:rPr lang="en-US" sz="1400" dirty="0" smtClean="0"/>
              <a:t>authority – Accordingly, intention remains the same, </a:t>
            </a:r>
            <a:r>
              <a:rPr lang="en-US" sz="1400" dirty="0" err="1" smtClean="0"/>
              <a:t>ie</a:t>
            </a:r>
            <a:r>
              <a:rPr lang="en-US" sz="1400" dirty="0" smtClean="0"/>
              <a:t> adjustment to cost of asset </a:t>
            </a:r>
            <a:endParaRPr lang="en-US" sz="1400" dirty="0"/>
          </a:p>
          <a:p>
            <a:pPr marL="273050" indent="-273050" algn="just">
              <a:spcBef>
                <a:spcPts val="600"/>
              </a:spcBef>
              <a:buClr>
                <a:schemeClr val="tx2"/>
              </a:buClr>
              <a:buFont typeface="Arial" pitchFamily="34" charset="0"/>
              <a:buChar char="•"/>
            </a:pPr>
            <a:r>
              <a:rPr lang="en-US" sz="1400" dirty="0" smtClean="0"/>
              <a:t>Pune ITAT decision in case of </a:t>
            </a:r>
            <a:r>
              <a:rPr lang="en-IN" sz="1400" dirty="0"/>
              <a:t>Cooper Corporation Pvt </a:t>
            </a:r>
            <a:r>
              <a:rPr lang="en-IN" sz="1400" dirty="0" smtClean="0"/>
              <a:t>Ltd</a:t>
            </a:r>
            <a:r>
              <a:rPr lang="en-IN" sz="1400" dirty="0"/>
              <a:t>. [2016] 159 ITD 165 </a:t>
            </a:r>
            <a:r>
              <a:rPr lang="en-IN" sz="1400" dirty="0" smtClean="0"/>
              <a:t> </a:t>
            </a:r>
          </a:p>
          <a:p>
            <a:pPr marL="577850" indent="-285750" algn="just">
              <a:spcBef>
                <a:spcPts val="600"/>
              </a:spcBef>
              <a:buClr>
                <a:schemeClr val="tx2"/>
              </a:buClr>
              <a:buFont typeface="Wingdings" panose="05000000000000000000" pitchFamily="2" charset="2"/>
              <a:buChar char="Ø"/>
            </a:pPr>
            <a:r>
              <a:rPr lang="en-IN" sz="1200" dirty="0" smtClean="0"/>
              <a:t>Foreign </a:t>
            </a:r>
            <a:r>
              <a:rPr lang="en-IN" sz="1200" dirty="0"/>
              <a:t>loan was taken for refinancing of existing loan (which was used for asset purchase) and the </a:t>
            </a:r>
            <a:r>
              <a:rPr lang="en-IN" sz="1200" dirty="0" smtClean="0"/>
              <a:t>ITAT </a:t>
            </a:r>
            <a:r>
              <a:rPr lang="en-IN" sz="1200" dirty="0"/>
              <a:t>held that refinancing was done to save interest costs which is revenue in </a:t>
            </a:r>
            <a:r>
              <a:rPr lang="en-IN" sz="1200" dirty="0" smtClean="0"/>
              <a:t>nature</a:t>
            </a:r>
            <a:endParaRPr lang="en-US" sz="1200" dirty="0"/>
          </a:p>
          <a:p>
            <a:pPr marL="273050" indent="-273050" algn="just">
              <a:spcBef>
                <a:spcPts val="600"/>
              </a:spcBef>
              <a:buClr>
                <a:schemeClr val="tx2"/>
              </a:buClr>
              <a:buFont typeface="Arial" pitchFamily="34" charset="0"/>
              <a:buChar char="•"/>
            </a:pPr>
            <a:endParaRPr lang="en-US" sz="1400" dirty="0" smtClean="0"/>
          </a:p>
        </p:txBody>
      </p:sp>
      <p:sp>
        <p:nvSpPr>
          <p:cNvPr id="5" name="Title 4"/>
          <p:cNvSpPr>
            <a:spLocks noGrp="1"/>
          </p:cNvSpPr>
          <p:nvPr>
            <p:ph type="title"/>
          </p:nvPr>
        </p:nvSpPr>
        <p:spPr/>
        <p:txBody>
          <a:bodyPr/>
          <a:lstStyle/>
          <a:p>
            <a:r>
              <a:rPr lang="en-SG" dirty="0"/>
              <a:t>ICDS VI </a:t>
            </a:r>
            <a:r>
              <a:rPr lang="en-SG" dirty="0" smtClean="0"/>
              <a:t>–foreign </a:t>
            </a:r>
            <a:r>
              <a:rPr lang="en-SG" dirty="0"/>
              <a:t>exchange </a:t>
            </a:r>
            <a:r>
              <a:rPr lang="en-SG" dirty="0" smtClean="0"/>
              <a:t>fluctuations</a:t>
            </a:r>
            <a:endParaRPr lang="en-GB" dirty="0"/>
          </a:p>
        </p:txBody>
      </p:sp>
      <p:sp>
        <p:nvSpPr>
          <p:cNvPr id="7" name="Text Placeholder 6"/>
          <p:cNvSpPr>
            <a:spLocks noGrp="1"/>
          </p:cNvSpPr>
          <p:nvPr>
            <p:ph type="body" sz="quarter" idx="13"/>
          </p:nvPr>
        </p:nvSpPr>
        <p:spPr>
          <a:xfrm>
            <a:off x="375000" y="803534"/>
            <a:ext cx="8388000" cy="568066"/>
          </a:xfrm>
        </p:spPr>
        <p:txBody>
          <a:bodyPr vert="horz" lIns="0" tIns="0" rIns="0" bIns="0" rtlCol="0">
            <a:normAutofit/>
          </a:bodyPr>
          <a:lstStyle/>
          <a:p>
            <a:r>
              <a:rPr lang="en-US" sz="1711" dirty="0">
                <a:solidFill>
                  <a:srgbClr val="575757"/>
                </a:solidFill>
              </a:rPr>
              <a:t>Case study 1</a:t>
            </a:r>
          </a:p>
        </p:txBody>
      </p:sp>
    </p:spTree>
    <p:extLst>
      <p:ext uri="{BB962C8B-B14F-4D97-AF65-F5344CB8AC3E}">
        <p14:creationId xmlns:p14="http://schemas.microsoft.com/office/powerpoint/2010/main" xmlns="" val="2210503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70113" y="1700808"/>
            <a:ext cx="8388000" cy="4418995"/>
          </a:xfrm>
        </p:spPr>
        <p:txBody>
          <a:bodyPr/>
          <a:lstStyle/>
          <a:p>
            <a:pPr lvl="0" algn="just">
              <a:spcBef>
                <a:spcPts val="600"/>
              </a:spcBef>
              <a:buClr>
                <a:schemeClr val="tx2"/>
              </a:buClr>
            </a:pPr>
            <a:r>
              <a:rPr lang="en-US" sz="1400" b="1" dirty="0"/>
              <a:t>Issue</a:t>
            </a:r>
          </a:p>
          <a:p>
            <a:pPr marL="273050" lvl="0" indent="-273050" algn="just">
              <a:spcBef>
                <a:spcPts val="600"/>
              </a:spcBef>
              <a:buClr>
                <a:schemeClr val="tx2"/>
              </a:buClr>
              <a:buFont typeface="Arial" pitchFamily="34" charset="0"/>
              <a:buChar char="•"/>
            </a:pPr>
            <a:r>
              <a:rPr lang="en-US" sz="1400" dirty="0" smtClean="0"/>
              <a:t>Whether premium on forward contract can be claimed upfront in year 1? </a:t>
            </a:r>
            <a:endParaRPr lang="en-US" sz="1400" dirty="0"/>
          </a:p>
          <a:p>
            <a:pPr lvl="0" algn="just">
              <a:spcBef>
                <a:spcPts val="600"/>
              </a:spcBef>
              <a:buClr>
                <a:schemeClr val="tx2"/>
              </a:buClr>
            </a:pPr>
            <a:r>
              <a:rPr lang="en-US" sz="1400" b="1" dirty="0"/>
              <a:t>ICDS</a:t>
            </a:r>
          </a:p>
          <a:p>
            <a:pPr marL="273050" lvl="0" indent="-273050" algn="just">
              <a:spcBef>
                <a:spcPts val="600"/>
              </a:spcBef>
              <a:buClr>
                <a:schemeClr val="tx2"/>
              </a:buClr>
              <a:buFont typeface="Arial" pitchFamily="34" charset="0"/>
              <a:buChar char="•"/>
            </a:pPr>
            <a:r>
              <a:rPr lang="en-US" sz="1400" dirty="0"/>
              <a:t>Any premium or discount arising at the inception of a forward exchange contract shall be </a:t>
            </a:r>
            <a:r>
              <a:rPr lang="en-US" sz="1400" b="1" dirty="0">
                <a:solidFill>
                  <a:schemeClr val="accent2"/>
                </a:solidFill>
              </a:rPr>
              <a:t>amortized as expense or income over the life of the contract</a:t>
            </a:r>
          </a:p>
          <a:p>
            <a:pPr algn="just">
              <a:spcBef>
                <a:spcPts val="600"/>
              </a:spcBef>
              <a:buClr>
                <a:schemeClr val="tx2"/>
              </a:buClr>
            </a:pPr>
            <a:endParaRPr lang="en-US" sz="1400" b="1" dirty="0" smtClean="0"/>
          </a:p>
          <a:p>
            <a:pPr algn="just">
              <a:spcBef>
                <a:spcPts val="600"/>
              </a:spcBef>
              <a:buClr>
                <a:schemeClr val="tx2"/>
              </a:buClr>
            </a:pPr>
            <a:r>
              <a:rPr lang="en-US" sz="1400" b="1" dirty="0" smtClean="0"/>
              <a:t>Analysis</a:t>
            </a:r>
            <a:endParaRPr lang="en-US" sz="1400" b="1" dirty="0"/>
          </a:p>
          <a:p>
            <a:pPr marL="273050" lvl="0" indent="-273050" algn="just">
              <a:spcBef>
                <a:spcPts val="600"/>
              </a:spcBef>
              <a:buClr>
                <a:schemeClr val="tx2"/>
              </a:buClr>
              <a:buFont typeface="Arial" pitchFamily="34" charset="0"/>
              <a:buChar char="•"/>
            </a:pPr>
            <a:r>
              <a:rPr lang="en-US" sz="1400" dirty="0" smtClean="0"/>
              <a:t>Madras </a:t>
            </a:r>
            <a:r>
              <a:rPr lang="en-US" sz="1400" dirty="0"/>
              <a:t>Industrial Investment </a:t>
            </a:r>
            <a:r>
              <a:rPr lang="en-US" sz="1400" dirty="0" err="1"/>
              <a:t>Corpn</a:t>
            </a:r>
            <a:r>
              <a:rPr lang="en-US" sz="1400" dirty="0"/>
              <a:t>. Ltd</a:t>
            </a:r>
            <a:r>
              <a:rPr lang="en-US" sz="1400" dirty="0" smtClean="0"/>
              <a:t>. [</a:t>
            </a:r>
            <a:r>
              <a:rPr lang="en-US" sz="1400" dirty="0"/>
              <a:t>1997] </a:t>
            </a:r>
            <a:r>
              <a:rPr lang="en-US" sz="1400" dirty="0" smtClean="0"/>
              <a:t>225 </a:t>
            </a:r>
            <a:r>
              <a:rPr lang="en-US" sz="1400" dirty="0"/>
              <a:t>ITR 802 (SC) - </a:t>
            </a:r>
            <a:r>
              <a:rPr lang="en-US" sz="1400" dirty="0" smtClean="0"/>
              <a:t>discount </a:t>
            </a:r>
            <a:r>
              <a:rPr lang="en-US" sz="1400" dirty="0"/>
              <a:t>on debentures is allowed as amortization over life of </a:t>
            </a:r>
            <a:r>
              <a:rPr lang="en-US" sz="1400" dirty="0" smtClean="0"/>
              <a:t>debenture in view of continuing benefit to business</a:t>
            </a:r>
            <a:endParaRPr lang="en-US" sz="1400" dirty="0"/>
          </a:p>
          <a:p>
            <a:pPr marL="273050" lvl="0" indent="-273050" algn="just">
              <a:spcBef>
                <a:spcPts val="600"/>
              </a:spcBef>
              <a:buClr>
                <a:schemeClr val="tx2"/>
              </a:buClr>
              <a:buFont typeface="Arial" pitchFamily="34" charset="0"/>
              <a:buChar char="•"/>
            </a:pPr>
            <a:r>
              <a:rPr lang="en-US" sz="1400" dirty="0" smtClean="0"/>
              <a:t>Taparia </a:t>
            </a:r>
            <a:r>
              <a:rPr lang="en-US" sz="1400" dirty="0"/>
              <a:t>Tools </a:t>
            </a:r>
            <a:r>
              <a:rPr lang="en-US" sz="1400" dirty="0" smtClean="0"/>
              <a:t>Ltd [2003] 260 ITR 102 (SC) - upfront </a:t>
            </a:r>
            <a:r>
              <a:rPr lang="en-US" sz="1400" dirty="0"/>
              <a:t>interest </a:t>
            </a:r>
            <a:r>
              <a:rPr lang="en-US" sz="1400" dirty="0" smtClean="0"/>
              <a:t>payment is </a:t>
            </a:r>
            <a:r>
              <a:rPr lang="en-US" sz="1400" dirty="0"/>
              <a:t>allowed in year 1. Supreme Court further attempted to distinguished its own decision in above case of Madras Industrial Investment stating that </a:t>
            </a:r>
            <a:r>
              <a:rPr lang="en-US" sz="1400" dirty="0" smtClean="0"/>
              <a:t>there, assessee </a:t>
            </a:r>
            <a:r>
              <a:rPr lang="en-US" sz="1400" dirty="0"/>
              <a:t>had chosen to </a:t>
            </a:r>
            <a:r>
              <a:rPr lang="en-US" sz="1400" dirty="0" smtClean="0"/>
              <a:t>amortize</a:t>
            </a:r>
          </a:p>
        </p:txBody>
      </p:sp>
      <p:sp>
        <p:nvSpPr>
          <p:cNvPr id="5" name="Title 4"/>
          <p:cNvSpPr>
            <a:spLocks noGrp="1"/>
          </p:cNvSpPr>
          <p:nvPr>
            <p:ph type="title"/>
          </p:nvPr>
        </p:nvSpPr>
        <p:spPr/>
        <p:txBody>
          <a:bodyPr/>
          <a:lstStyle/>
          <a:p>
            <a:r>
              <a:rPr lang="en-SG" dirty="0"/>
              <a:t>ICDS VI </a:t>
            </a:r>
            <a:r>
              <a:rPr lang="en-SG" dirty="0" smtClean="0"/>
              <a:t>–foreign </a:t>
            </a:r>
            <a:r>
              <a:rPr lang="en-SG" dirty="0"/>
              <a:t>exchange </a:t>
            </a:r>
            <a:r>
              <a:rPr lang="en-SG" dirty="0" smtClean="0"/>
              <a:t>fluctuations</a:t>
            </a:r>
            <a:endParaRPr lang="en-GB" dirty="0"/>
          </a:p>
        </p:txBody>
      </p:sp>
      <p:sp>
        <p:nvSpPr>
          <p:cNvPr id="7" name="Text Placeholder 6"/>
          <p:cNvSpPr>
            <a:spLocks noGrp="1"/>
          </p:cNvSpPr>
          <p:nvPr>
            <p:ph type="body" sz="quarter" idx="13"/>
          </p:nvPr>
        </p:nvSpPr>
        <p:spPr>
          <a:xfrm>
            <a:off x="370113" y="803534"/>
            <a:ext cx="8388000" cy="969282"/>
          </a:xfrm>
        </p:spPr>
        <p:txBody>
          <a:bodyPr vert="horz" lIns="0" tIns="0" rIns="0" bIns="0" rtlCol="0">
            <a:normAutofit/>
          </a:bodyPr>
          <a:lstStyle/>
          <a:p>
            <a:r>
              <a:rPr lang="en-US" sz="1711" dirty="0">
                <a:solidFill>
                  <a:srgbClr val="575757"/>
                </a:solidFill>
              </a:rPr>
              <a:t>Case study </a:t>
            </a:r>
            <a:r>
              <a:rPr lang="en-US" sz="1711" dirty="0" smtClean="0">
                <a:solidFill>
                  <a:srgbClr val="575757"/>
                </a:solidFill>
              </a:rPr>
              <a:t>2</a:t>
            </a:r>
            <a:endParaRPr lang="en-US" sz="1711" dirty="0">
              <a:solidFill>
                <a:srgbClr val="575757"/>
              </a:solidFill>
            </a:endParaRPr>
          </a:p>
        </p:txBody>
      </p:sp>
    </p:spTree>
    <p:extLst>
      <p:ext uri="{BB962C8B-B14F-4D97-AF65-F5344CB8AC3E}">
        <p14:creationId xmlns:p14="http://schemas.microsoft.com/office/powerpoint/2010/main" xmlns="" val="372292387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ICDS VII: Government Grants</a:t>
            </a:r>
            <a:endParaRPr lang="en-US" dirty="0"/>
          </a:p>
        </p:txBody>
      </p:sp>
    </p:spTree>
    <p:extLst>
      <p:ext uri="{BB962C8B-B14F-4D97-AF65-F5344CB8AC3E}">
        <p14:creationId xmlns:p14="http://schemas.microsoft.com/office/powerpoint/2010/main" xmlns="" val="127666332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US" dirty="0" smtClean="0"/>
              <a:t>Highlights </a:t>
            </a:r>
            <a:endParaRPr lang="en-US" dirty="0"/>
          </a:p>
        </p:txBody>
      </p:sp>
      <p:sp>
        <p:nvSpPr>
          <p:cNvPr id="3" name="Title 2"/>
          <p:cNvSpPr>
            <a:spLocks noGrp="1"/>
          </p:cNvSpPr>
          <p:nvPr>
            <p:ph type="title"/>
          </p:nvPr>
        </p:nvSpPr>
        <p:spPr/>
        <p:txBody>
          <a:bodyPr/>
          <a:lstStyle/>
          <a:p>
            <a:r>
              <a:rPr lang="en-US" dirty="0" smtClean="0"/>
              <a:t>ICDS VII: Government grants</a:t>
            </a:r>
            <a:endParaRPr lang="en-US" dirty="0"/>
          </a:p>
        </p:txBody>
      </p:sp>
      <p:sp>
        <p:nvSpPr>
          <p:cNvPr id="4" name="Content Placeholder 3"/>
          <p:cNvSpPr>
            <a:spLocks noGrp="1"/>
          </p:cNvSpPr>
          <p:nvPr>
            <p:ph idx="1"/>
          </p:nvPr>
        </p:nvSpPr>
        <p:spPr>
          <a:xfrm>
            <a:off x="373938" y="1085583"/>
            <a:ext cx="8374062" cy="5097310"/>
          </a:xfrm>
        </p:spPr>
        <p:txBody>
          <a:bodyPr/>
          <a:lstStyle/>
          <a:p>
            <a:pPr marL="342900" indent="-285750" algn="just" defTabSz="1008400">
              <a:spcBef>
                <a:spcPts val="600"/>
              </a:spcBef>
              <a:spcAft>
                <a:spcPts val="1103"/>
              </a:spcAft>
              <a:buFont typeface="Arial" panose="020B0604020202020204" pitchFamily="34" charset="0"/>
              <a:buChar char="•"/>
              <a:tabLst>
                <a:tab pos="5546202" algn="r"/>
              </a:tabLst>
            </a:pPr>
            <a:r>
              <a:rPr lang="en-US" sz="1300" dirty="0" smtClean="0">
                <a:latin typeface="+mj-lt"/>
                <a:ea typeface="Verdana" panose="020B0604030504040204" pitchFamily="34" charset="0"/>
                <a:cs typeface="Verdana" panose="020B0604030504040204" pitchFamily="34" charset="0"/>
              </a:rPr>
              <a:t>Government grants will be recognized when there is reasonable certainty that related conditions will be complied with and it is reasonably certain that ultimate collection will be made</a:t>
            </a:r>
          </a:p>
          <a:p>
            <a:pPr marL="285750" indent="-285750" algn="just">
              <a:buFont typeface="Arial" panose="020B0604020202020204" pitchFamily="34" charset="0"/>
              <a:buChar char="•"/>
            </a:pPr>
            <a:r>
              <a:rPr lang="en-US" sz="1300" dirty="0">
                <a:latin typeface="+mj-lt"/>
                <a:ea typeface="Verdana" panose="020B0604030504040204" pitchFamily="34" charset="0"/>
                <a:cs typeface="Verdana" panose="020B0604030504040204" pitchFamily="34" charset="0"/>
              </a:rPr>
              <a:t>Recognition cannot be postponed beyond the date of actual receipt. </a:t>
            </a:r>
            <a:endParaRPr lang="en-US" sz="1300" dirty="0" smtClean="0">
              <a:latin typeface="+mj-lt"/>
              <a:ea typeface="Verdana" panose="020B0604030504040204" pitchFamily="34" charset="0"/>
              <a:cs typeface="Verdana" panose="020B0604030504040204" pitchFamily="34" charset="0"/>
            </a:endParaRPr>
          </a:p>
          <a:p>
            <a:pPr marL="285750" indent="-285750" algn="just">
              <a:buFont typeface="Arial" panose="020B0604020202020204" pitchFamily="34" charset="0"/>
              <a:buChar char="•"/>
            </a:pPr>
            <a:r>
              <a:rPr lang="en-US" sz="1300" dirty="0" smtClean="0">
                <a:latin typeface="+mj-lt"/>
                <a:ea typeface="Verdana" panose="020B0604030504040204" pitchFamily="34" charset="0"/>
                <a:cs typeface="Verdana" panose="020B0604030504040204" pitchFamily="34" charset="0"/>
              </a:rPr>
              <a:t>Grants </a:t>
            </a:r>
            <a:r>
              <a:rPr lang="en-US" sz="1300" dirty="0">
                <a:latin typeface="+mj-lt"/>
                <a:ea typeface="Verdana" panose="020B0604030504040204" pitchFamily="34" charset="0"/>
                <a:cs typeface="Verdana" panose="020B0604030504040204" pitchFamily="34" charset="0"/>
              </a:rPr>
              <a:t>relating to depreciable asset must be reduced from actual cost or written down value. Grants received for a group of assets will be apportioned</a:t>
            </a:r>
          </a:p>
          <a:p>
            <a:pPr marL="285750" indent="-285750" algn="just">
              <a:buFont typeface="Arial" panose="020B0604020202020204" pitchFamily="34" charset="0"/>
              <a:buChar char="•"/>
            </a:pPr>
            <a:r>
              <a:rPr lang="en-US" sz="1300" dirty="0">
                <a:latin typeface="+mj-lt"/>
                <a:ea typeface="Verdana" panose="020B0604030504040204" pitchFamily="34" charset="0"/>
                <a:cs typeface="Verdana" panose="020B0604030504040204" pitchFamily="34" charset="0"/>
              </a:rPr>
              <a:t>Grants for compensation of expense / loss or for giving immediate financial support with no further related costs will be recognized as income in year in which it is receivable </a:t>
            </a:r>
          </a:p>
          <a:p>
            <a:pPr marL="285750" indent="-285750" algn="just">
              <a:buFont typeface="Arial" panose="020B0604020202020204" pitchFamily="34" charset="0"/>
              <a:buChar char="•"/>
            </a:pPr>
            <a:r>
              <a:rPr lang="en-US" sz="1300" dirty="0">
                <a:latin typeface="+mj-lt"/>
                <a:ea typeface="Verdana" panose="020B0604030504040204" pitchFamily="34" charset="0"/>
                <a:cs typeface="Verdana" panose="020B0604030504040204" pitchFamily="34" charset="0"/>
              </a:rPr>
              <a:t>Grants relating to non-depreciable assets and other grants will be recognized as income over the period over which related cost is charged to income</a:t>
            </a:r>
          </a:p>
          <a:p>
            <a:pPr marL="285750" indent="-285750" algn="just">
              <a:buFont typeface="Arial" panose="020B0604020202020204" pitchFamily="34" charset="0"/>
              <a:buChar char="•"/>
            </a:pPr>
            <a:r>
              <a:rPr lang="en-US" sz="1300" dirty="0">
                <a:latin typeface="+mj-lt"/>
                <a:ea typeface="Verdana" panose="020B0604030504040204" pitchFamily="34" charset="0"/>
                <a:cs typeface="Verdana" panose="020B0604030504040204" pitchFamily="34" charset="0"/>
              </a:rPr>
              <a:t>Non-monetary asset given at concessional rate shall be accounted for on the basis of their acquisition </a:t>
            </a:r>
            <a:r>
              <a:rPr lang="en-US" sz="1300" dirty="0" smtClean="0">
                <a:latin typeface="+mj-lt"/>
                <a:ea typeface="Verdana" panose="020B0604030504040204" pitchFamily="34" charset="0"/>
                <a:cs typeface="Verdana" panose="020B0604030504040204" pitchFamily="34" charset="0"/>
              </a:rPr>
              <a:t>cost</a:t>
            </a:r>
          </a:p>
          <a:p>
            <a:pPr marL="285750" indent="-285750" algn="just">
              <a:buFont typeface="Arial" panose="020B0604020202020204" pitchFamily="34" charset="0"/>
              <a:buChar char="•"/>
            </a:pPr>
            <a:r>
              <a:rPr lang="en-US" sz="1300" dirty="0" smtClean="0">
                <a:latin typeface="+mj-lt"/>
                <a:ea typeface="Verdana" panose="020B0604030504040204" pitchFamily="34" charset="0"/>
                <a:cs typeface="Verdana" panose="020B0604030504040204" pitchFamily="34" charset="0"/>
              </a:rPr>
              <a:t>Amount refundable in respect of a government grant:</a:t>
            </a:r>
          </a:p>
          <a:p>
            <a:pPr marL="678788" lvl="3" indent="-285750" algn="just" defTabSz="1008400">
              <a:spcBef>
                <a:spcPts val="600"/>
              </a:spcBef>
              <a:spcAft>
                <a:spcPts val="1103"/>
              </a:spcAft>
              <a:tabLst>
                <a:tab pos="5546202" algn="r"/>
              </a:tabLst>
            </a:pPr>
            <a:r>
              <a:rPr lang="en-US" sz="1300" dirty="0" smtClean="0">
                <a:latin typeface="+mj-lt"/>
                <a:ea typeface="Verdana" panose="020B0604030504040204" pitchFamily="34" charset="0"/>
                <a:cs typeface="Verdana" panose="020B0604030504040204" pitchFamily="34" charset="0"/>
              </a:rPr>
              <a:t>Related to a depreciable asset – Increase the actual cost or WDV of block of assets. Depreciation on the revised actual cost or WDV shall be provided prospectively at the prescribed date.</a:t>
            </a:r>
          </a:p>
          <a:p>
            <a:pPr marL="678788" lvl="3" indent="-285750" algn="just" defTabSz="1008400">
              <a:spcBef>
                <a:spcPts val="600"/>
              </a:spcBef>
              <a:spcAft>
                <a:spcPts val="1103"/>
              </a:spcAft>
              <a:tabLst>
                <a:tab pos="5546202" algn="r"/>
              </a:tabLst>
            </a:pPr>
            <a:r>
              <a:rPr lang="en-US" sz="1300" dirty="0">
                <a:latin typeface="+mj-lt"/>
                <a:ea typeface="Verdana" panose="020B0604030504040204" pitchFamily="34" charset="0"/>
                <a:cs typeface="Verdana" panose="020B0604030504040204" pitchFamily="34" charset="0"/>
              </a:rPr>
              <a:t>Related to </a:t>
            </a:r>
            <a:r>
              <a:rPr lang="en-US" sz="1300" dirty="0" smtClean="0">
                <a:latin typeface="+mj-lt"/>
                <a:ea typeface="Verdana" panose="020B0604030504040204" pitchFamily="34" charset="0"/>
                <a:cs typeface="Verdana" panose="020B0604030504040204" pitchFamily="34" charset="0"/>
              </a:rPr>
              <a:t>Non-depreciable asset, </a:t>
            </a:r>
            <a:r>
              <a:rPr lang="en-US" sz="1300" dirty="0">
                <a:latin typeface="+mj-lt"/>
                <a:ea typeface="Verdana" panose="020B0604030504040204" pitchFamily="34" charset="0"/>
                <a:cs typeface="Verdana" panose="020B0604030504040204" pitchFamily="34" charset="0"/>
              </a:rPr>
              <a:t>immediate financial support </a:t>
            </a:r>
            <a:r>
              <a:rPr lang="en-US" sz="1300" dirty="0" smtClean="0">
                <a:latin typeface="+mj-lt"/>
                <a:ea typeface="Verdana" panose="020B0604030504040204" pitchFamily="34" charset="0"/>
                <a:cs typeface="Verdana" panose="020B0604030504040204" pitchFamily="34" charset="0"/>
              </a:rPr>
              <a:t>or other grant – apply first against any unamortized deferred credit remaining in respect of government grant. Excess amount shall be charged to Profit and loss statement.</a:t>
            </a:r>
          </a:p>
          <a:p>
            <a:pPr marL="285750" indent="-285750" algn="just">
              <a:buFont typeface="Arial" panose="020B0604020202020204" pitchFamily="34" charset="0"/>
              <a:buChar char="•"/>
            </a:pPr>
            <a:endParaRPr lang="en-US" sz="1300" dirty="0" smtClean="0">
              <a:latin typeface="+mj-lt"/>
            </a:endParaRPr>
          </a:p>
          <a:p>
            <a:pPr marL="285750" indent="-285750" algn="just">
              <a:buFont typeface="Arial" panose="020B0604020202020204" pitchFamily="34" charset="0"/>
              <a:buChar char="•"/>
            </a:pPr>
            <a:endParaRPr lang="en-US" sz="1300" dirty="0">
              <a:latin typeface="+mj-lt"/>
            </a:endParaRPr>
          </a:p>
        </p:txBody>
      </p:sp>
    </p:spTree>
    <p:extLst>
      <p:ext uri="{BB962C8B-B14F-4D97-AF65-F5344CB8AC3E}">
        <p14:creationId xmlns:p14="http://schemas.microsoft.com/office/powerpoint/2010/main" xmlns="" val="106803875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US" dirty="0" smtClean="0"/>
              <a:t>Amendment in Act</a:t>
            </a:r>
            <a:endParaRPr lang="en-US" dirty="0"/>
          </a:p>
        </p:txBody>
      </p:sp>
      <p:sp>
        <p:nvSpPr>
          <p:cNvPr id="3" name="Title 2"/>
          <p:cNvSpPr>
            <a:spLocks noGrp="1"/>
          </p:cNvSpPr>
          <p:nvPr>
            <p:ph type="title"/>
          </p:nvPr>
        </p:nvSpPr>
        <p:spPr/>
        <p:txBody>
          <a:bodyPr/>
          <a:lstStyle/>
          <a:p>
            <a:r>
              <a:rPr lang="en-US" dirty="0"/>
              <a:t>ICDS VII: Government grants</a:t>
            </a:r>
          </a:p>
        </p:txBody>
      </p:sp>
      <p:graphicFrame>
        <p:nvGraphicFramePr>
          <p:cNvPr id="6" name="Table 5"/>
          <p:cNvGraphicFramePr>
            <a:graphicFrameLocks noGrp="1"/>
          </p:cNvGraphicFramePr>
          <p:nvPr>
            <p:extLst>
              <p:ext uri="{D42A27DB-BD31-4B8C-83A1-F6EECF244321}">
                <p14:modId xmlns:p14="http://schemas.microsoft.com/office/powerpoint/2010/main" xmlns="" val="3387118096"/>
              </p:ext>
            </p:extLst>
          </p:nvPr>
        </p:nvGraphicFramePr>
        <p:xfrm>
          <a:off x="376238" y="1011687"/>
          <a:ext cx="8371761" cy="3078532"/>
        </p:xfrm>
        <a:graphic>
          <a:graphicData uri="http://schemas.openxmlformats.org/drawingml/2006/table">
            <a:tbl>
              <a:tblPr firstRow="1" bandRow="1">
                <a:tableStyleId>{5C22544A-7EE6-4342-B048-85BDC9FD1C3A}</a:tableStyleId>
              </a:tblPr>
              <a:tblGrid>
                <a:gridCol w="2829078">
                  <a:extLst>
                    <a:ext uri="{9D8B030D-6E8A-4147-A177-3AD203B41FA5}">
                      <a16:colId xmlns:a16="http://schemas.microsoft.com/office/drawing/2014/main" xmlns="" val="1356759566"/>
                    </a:ext>
                  </a:extLst>
                </a:gridCol>
                <a:gridCol w="3048000">
                  <a:extLst>
                    <a:ext uri="{9D8B030D-6E8A-4147-A177-3AD203B41FA5}">
                      <a16:colId xmlns:a16="http://schemas.microsoft.com/office/drawing/2014/main" xmlns="" val="3530232880"/>
                    </a:ext>
                  </a:extLst>
                </a:gridCol>
                <a:gridCol w="2494683">
                  <a:extLst>
                    <a:ext uri="{9D8B030D-6E8A-4147-A177-3AD203B41FA5}">
                      <a16:colId xmlns:a16="http://schemas.microsoft.com/office/drawing/2014/main" xmlns="" val="941765724"/>
                    </a:ext>
                  </a:extLst>
                </a:gridCol>
              </a:tblGrid>
              <a:tr h="393823">
                <a:tc>
                  <a:txBody>
                    <a:bodyPr/>
                    <a:lstStyle/>
                    <a:p>
                      <a:r>
                        <a:rPr lang="en-US" sz="1300" dirty="0" smtClean="0"/>
                        <a:t>Issue </a:t>
                      </a:r>
                      <a:endParaRPr lang="en-IN" sz="1300" dirty="0"/>
                    </a:p>
                  </a:txBody>
                  <a:tcPr/>
                </a:tc>
                <a:tc>
                  <a:txBody>
                    <a:bodyPr/>
                    <a:lstStyle/>
                    <a:p>
                      <a:r>
                        <a:rPr lang="en-US" sz="1300" dirty="0" smtClean="0"/>
                        <a:t>Held by the Delhi HC</a:t>
                      </a:r>
                      <a:endParaRPr lang="en-IN" sz="1300" dirty="0"/>
                    </a:p>
                  </a:txBody>
                  <a:tcPr/>
                </a:tc>
                <a:tc>
                  <a:txBody>
                    <a:bodyPr/>
                    <a:lstStyle/>
                    <a:p>
                      <a:r>
                        <a:rPr lang="en-US" sz="1300" dirty="0" smtClean="0"/>
                        <a:t>Manner of validation</a:t>
                      </a:r>
                      <a:endParaRPr lang="en-IN" sz="1300" dirty="0"/>
                    </a:p>
                  </a:txBody>
                  <a:tcPr/>
                </a:tc>
                <a:extLst>
                  <a:ext uri="{0D108BD9-81ED-4DB2-BD59-A6C34878D82A}">
                    <a16:rowId xmlns:a16="http://schemas.microsoft.com/office/drawing/2014/main" xmlns="" val="3485966495"/>
                  </a:ext>
                </a:extLst>
              </a:tr>
              <a:tr h="2684709">
                <a:tc>
                  <a:txBody>
                    <a:bodyPr/>
                    <a:lstStyle/>
                    <a:p>
                      <a:pPr marL="171450" indent="-171450" algn="just">
                        <a:buFont typeface="Arial" panose="020B0604020202020204" pitchFamily="34" charset="0"/>
                        <a:buChar char="•"/>
                      </a:pPr>
                      <a:r>
                        <a:rPr lang="en-US" sz="1300" dirty="0" smtClean="0"/>
                        <a:t>Government grants to be </a:t>
                      </a:r>
                      <a:r>
                        <a:rPr lang="en-US" sz="1300" b="1" dirty="0" smtClean="0">
                          <a:solidFill>
                            <a:srgbClr val="046A38"/>
                          </a:solidFill>
                        </a:rPr>
                        <a:t>recognized on receipt basis </a:t>
                      </a:r>
                      <a:r>
                        <a:rPr lang="en-US" sz="1300" dirty="0" smtClean="0"/>
                        <a:t>which may not have accrued</a:t>
                      </a:r>
                      <a:endParaRPr lang="en-IN" sz="1300" dirty="0"/>
                    </a:p>
                  </a:txBody>
                  <a:tcPr/>
                </a:tc>
                <a:tc>
                  <a:txBody>
                    <a:bodyPr/>
                    <a:lstStyle/>
                    <a:p>
                      <a:pPr marL="171450" indent="-171450" algn="just">
                        <a:buFont typeface="Arial" panose="020B0604020202020204" pitchFamily="34" charset="0"/>
                        <a:buChar char="•"/>
                      </a:pPr>
                      <a:r>
                        <a:rPr lang="en-US" sz="1300" dirty="0" smtClean="0"/>
                        <a:t>Contrary to and in conflict with the accrual system of accounting. </a:t>
                      </a:r>
                    </a:p>
                    <a:p>
                      <a:pPr marL="171450" indent="-171450" algn="just">
                        <a:buFont typeface="Arial" panose="020B0604020202020204" pitchFamily="34" charset="0"/>
                        <a:buChar char="•"/>
                      </a:pPr>
                      <a:r>
                        <a:rPr lang="en-US" sz="1300" dirty="0" smtClean="0"/>
                        <a:t>It cannot be said that there is any accrual of government grant although the money has been received in advance, considering that the conditions are attached to the receipt of government grant, non-fulfillment of which may lead to return of such amount. </a:t>
                      </a:r>
                      <a:endParaRPr lang="en-IN" sz="1300" dirty="0"/>
                    </a:p>
                  </a:txBody>
                  <a:tcPr/>
                </a:tc>
                <a:tc>
                  <a:txBody>
                    <a:bodyPr/>
                    <a:lstStyle/>
                    <a:p>
                      <a:pPr marL="171450" marR="0" lvl="0" indent="-171450" algn="just" defTabSz="862686"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300" b="1" dirty="0" smtClean="0">
                          <a:solidFill>
                            <a:srgbClr val="046A38"/>
                          </a:solidFill>
                        </a:rPr>
                        <a:t>Section 145B(3) inserted</a:t>
                      </a:r>
                      <a:r>
                        <a:rPr lang="en-US" sz="1300" b="1" baseline="0" dirty="0" smtClean="0">
                          <a:solidFill>
                            <a:srgbClr val="046A38"/>
                          </a:solidFill>
                        </a:rPr>
                        <a:t> </a:t>
                      </a:r>
                      <a:r>
                        <a:rPr lang="en-US" sz="1300" baseline="0" dirty="0" smtClean="0"/>
                        <a:t>which states that income referred to in 2(24)(xviii) (‘government grant’) should be recognized in the year of receipt if not charged to income-tax in any earlier previous year</a:t>
                      </a:r>
                      <a:endParaRPr lang="en-US" sz="1300" dirty="0" smtClean="0"/>
                    </a:p>
                  </a:txBody>
                  <a:tcPr/>
                </a:tc>
                <a:extLst>
                  <a:ext uri="{0D108BD9-81ED-4DB2-BD59-A6C34878D82A}">
                    <a16:rowId xmlns:a16="http://schemas.microsoft.com/office/drawing/2014/main" xmlns="" val="4254895876"/>
                  </a:ext>
                </a:extLst>
              </a:tr>
            </a:tbl>
          </a:graphicData>
        </a:graphic>
      </p:graphicFrame>
    </p:spTree>
    <p:extLst>
      <p:ext uri="{BB962C8B-B14F-4D97-AF65-F5344CB8AC3E}">
        <p14:creationId xmlns:p14="http://schemas.microsoft.com/office/powerpoint/2010/main" xmlns="" val="273776436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US" dirty="0" smtClean="0"/>
              <a:t>Disclosure Requirement</a:t>
            </a:r>
            <a:endParaRPr lang="en-US" dirty="0"/>
          </a:p>
        </p:txBody>
      </p:sp>
      <p:sp>
        <p:nvSpPr>
          <p:cNvPr id="3" name="Title 2"/>
          <p:cNvSpPr>
            <a:spLocks noGrp="1"/>
          </p:cNvSpPr>
          <p:nvPr>
            <p:ph type="title"/>
          </p:nvPr>
        </p:nvSpPr>
        <p:spPr/>
        <p:txBody>
          <a:bodyPr/>
          <a:lstStyle/>
          <a:p>
            <a:r>
              <a:rPr lang="en-US" dirty="0"/>
              <a:t>ICDS </a:t>
            </a:r>
            <a:r>
              <a:rPr lang="en-US" dirty="0" smtClean="0"/>
              <a:t>VII: Government grants</a:t>
            </a:r>
            <a:endParaRPr lang="en-US" dirty="0"/>
          </a:p>
        </p:txBody>
      </p:sp>
      <p:sp>
        <p:nvSpPr>
          <p:cNvPr id="4" name="Content Placeholder 3"/>
          <p:cNvSpPr>
            <a:spLocks noGrp="1"/>
          </p:cNvSpPr>
          <p:nvPr>
            <p:ph idx="1"/>
          </p:nvPr>
        </p:nvSpPr>
        <p:spPr>
          <a:xfrm>
            <a:off x="376239" y="1451536"/>
            <a:ext cx="8374062" cy="4285374"/>
          </a:xfrm>
        </p:spPr>
        <p:txBody>
          <a:bodyPr/>
          <a:lstStyle/>
          <a:p>
            <a:pPr marL="285750" indent="-285750" algn="just">
              <a:buFont typeface="Arial" panose="020B0604020202020204" pitchFamily="34" charset="0"/>
              <a:buChar char="•"/>
            </a:pPr>
            <a:r>
              <a:rPr lang="en-US" sz="1300" dirty="0" smtClean="0"/>
              <a:t>Nature and extent of government grant recognized during the previous year by way of deduction from the actual cost of the asset or assets or from WDV of block of assets during the previous year;</a:t>
            </a:r>
          </a:p>
          <a:p>
            <a:pPr marL="285750" indent="-285750" algn="just">
              <a:buFont typeface="Arial" panose="020B0604020202020204" pitchFamily="34" charset="0"/>
              <a:buChar char="•"/>
            </a:pPr>
            <a:r>
              <a:rPr lang="en-US" sz="1300" dirty="0" smtClean="0"/>
              <a:t>Nature and extent of government grant recognized as income during the previous year;</a:t>
            </a:r>
          </a:p>
          <a:p>
            <a:pPr marL="285750" indent="-285750" algn="just">
              <a:buFont typeface="Arial" panose="020B0604020202020204" pitchFamily="34" charset="0"/>
              <a:buChar char="•"/>
            </a:pPr>
            <a:r>
              <a:rPr lang="en-US" sz="1300" dirty="0"/>
              <a:t>Nature and extent of government </a:t>
            </a:r>
            <a:r>
              <a:rPr lang="en-US" sz="1300" dirty="0" smtClean="0"/>
              <a:t>grant not </a:t>
            </a:r>
            <a:r>
              <a:rPr lang="en-US" sz="1300" dirty="0"/>
              <a:t>recognized during the previous year by way of deduction from the actual cost of the asset or assets or from WDV of block of assets during the previous </a:t>
            </a:r>
            <a:r>
              <a:rPr lang="en-US" sz="1300" dirty="0" smtClean="0"/>
              <a:t>year and reasons thereof; and</a:t>
            </a:r>
          </a:p>
          <a:p>
            <a:pPr marL="285750" indent="-285750" algn="just">
              <a:buFont typeface="Arial" panose="020B0604020202020204" pitchFamily="34" charset="0"/>
              <a:buChar char="•"/>
            </a:pPr>
            <a:r>
              <a:rPr lang="en-US" sz="1300" dirty="0"/>
              <a:t>Nature and extent of government grant </a:t>
            </a:r>
            <a:r>
              <a:rPr lang="en-US" sz="1300" dirty="0" smtClean="0"/>
              <a:t>not recognized </a:t>
            </a:r>
            <a:r>
              <a:rPr lang="en-US" sz="1300" dirty="0"/>
              <a:t>as income during the previous </a:t>
            </a:r>
            <a:r>
              <a:rPr lang="en-US" sz="1300" dirty="0" smtClean="0"/>
              <a:t>year and reasons thereof</a:t>
            </a:r>
            <a:endParaRPr lang="en-US" sz="1300" dirty="0"/>
          </a:p>
          <a:p>
            <a:pPr marL="285750" indent="-285750" algn="just">
              <a:buFont typeface="Arial" panose="020B0604020202020204" pitchFamily="34" charset="0"/>
              <a:buChar char="•"/>
            </a:pPr>
            <a:endParaRPr lang="en-US" sz="1300" dirty="0" smtClean="0"/>
          </a:p>
          <a:p>
            <a:pPr marL="285750" indent="-285750" algn="just">
              <a:buFont typeface="Arial" panose="020B0604020202020204" pitchFamily="34" charset="0"/>
              <a:buChar char="•"/>
            </a:pPr>
            <a:endParaRPr lang="en-US" sz="1300" dirty="0" smtClean="0"/>
          </a:p>
          <a:p>
            <a:pPr marL="285750" indent="-285750" algn="just">
              <a:buFont typeface="Arial" panose="020B0604020202020204" pitchFamily="34" charset="0"/>
              <a:buChar char="•"/>
            </a:pPr>
            <a:endParaRPr lang="en-US" sz="1300" dirty="0"/>
          </a:p>
          <a:p>
            <a:pPr marL="285750" indent="-285750" algn="just">
              <a:buFont typeface="Arial" panose="020B0604020202020204" pitchFamily="34" charset="0"/>
              <a:buChar char="•"/>
            </a:pPr>
            <a:endParaRPr lang="en-US" sz="1300" dirty="0"/>
          </a:p>
        </p:txBody>
      </p:sp>
    </p:spTree>
    <p:extLst>
      <p:ext uri="{BB962C8B-B14F-4D97-AF65-F5344CB8AC3E}">
        <p14:creationId xmlns:p14="http://schemas.microsoft.com/office/powerpoint/2010/main" xmlns="" val="140045571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ICDS VIII: Securities</a:t>
            </a:r>
            <a:endParaRPr lang="en-US" dirty="0"/>
          </a:p>
        </p:txBody>
      </p:sp>
    </p:spTree>
    <p:extLst>
      <p:ext uri="{BB962C8B-B14F-4D97-AF65-F5344CB8AC3E}">
        <p14:creationId xmlns:p14="http://schemas.microsoft.com/office/powerpoint/2010/main" xmlns="" val="331061663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US" dirty="0" smtClean="0"/>
              <a:t>Journey so far</a:t>
            </a:r>
            <a:endParaRPr lang="en-US" dirty="0"/>
          </a:p>
        </p:txBody>
      </p:sp>
      <p:sp>
        <p:nvSpPr>
          <p:cNvPr id="3" name="Title 2"/>
          <p:cNvSpPr>
            <a:spLocks noGrp="1"/>
          </p:cNvSpPr>
          <p:nvPr>
            <p:ph type="title"/>
          </p:nvPr>
        </p:nvSpPr>
        <p:spPr/>
        <p:txBody>
          <a:bodyPr/>
          <a:lstStyle/>
          <a:p>
            <a:r>
              <a:rPr lang="en-US" dirty="0" smtClean="0"/>
              <a:t>Background</a:t>
            </a:r>
            <a:endParaRPr lang="en-US" dirty="0"/>
          </a:p>
        </p:txBody>
      </p:sp>
      <p:sp>
        <p:nvSpPr>
          <p:cNvPr id="29" name="Block Arc 28"/>
          <p:cNvSpPr/>
          <p:nvPr/>
        </p:nvSpPr>
        <p:spPr>
          <a:xfrm>
            <a:off x="-5133708" y="322855"/>
            <a:ext cx="6545060" cy="6545060"/>
          </a:xfrm>
          <a:prstGeom prst="blockArc">
            <a:avLst>
              <a:gd name="adj1" fmla="val 18900000"/>
              <a:gd name="adj2" fmla="val 2700000"/>
              <a:gd name="adj3" fmla="val 330"/>
            </a:avLst>
          </a:prstGeom>
        </p:spPr>
        <p:style>
          <a:lnRef idx="2">
            <a:schemeClr val="accent2">
              <a:hueOff val="0"/>
              <a:satOff val="0"/>
              <a:lumOff val="0"/>
              <a:alphaOff val="0"/>
            </a:schemeClr>
          </a:lnRef>
          <a:fillRef idx="0">
            <a:schemeClr val="accent3">
              <a:tint val="90000"/>
              <a:hueOff val="0"/>
              <a:satOff val="0"/>
              <a:lumOff val="0"/>
              <a:alphaOff val="0"/>
            </a:schemeClr>
          </a:fillRef>
          <a:effectRef idx="0">
            <a:schemeClr val="accent3">
              <a:tint val="90000"/>
              <a:hueOff val="0"/>
              <a:satOff val="0"/>
              <a:lumOff val="0"/>
              <a:alphaOff val="0"/>
            </a:schemeClr>
          </a:effectRef>
          <a:fontRef idx="minor">
            <a:schemeClr val="tx1">
              <a:hueOff val="0"/>
              <a:satOff val="0"/>
              <a:lumOff val="0"/>
              <a:alphaOff val="0"/>
            </a:schemeClr>
          </a:fontRef>
        </p:style>
      </p:sp>
      <p:sp>
        <p:nvSpPr>
          <p:cNvPr id="30" name="Freeform 29"/>
          <p:cNvSpPr/>
          <p:nvPr/>
        </p:nvSpPr>
        <p:spPr>
          <a:xfrm>
            <a:off x="701418" y="1385501"/>
            <a:ext cx="7862110" cy="441840"/>
          </a:xfrm>
          <a:custGeom>
            <a:avLst/>
            <a:gdLst>
              <a:gd name="connsiteX0" fmla="*/ 0 w 7862110"/>
              <a:gd name="connsiteY0" fmla="*/ 0 h 441840"/>
              <a:gd name="connsiteX1" fmla="*/ 7862110 w 7862110"/>
              <a:gd name="connsiteY1" fmla="*/ 0 h 441840"/>
              <a:gd name="connsiteX2" fmla="*/ 7862110 w 7862110"/>
              <a:gd name="connsiteY2" fmla="*/ 441840 h 441840"/>
              <a:gd name="connsiteX3" fmla="*/ 0 w 7862110"/>
              <a:gd name="connsiteY3" fmla="*/ 441840 h 441840"/>
              <a:gd name="connsiteX4" fmla="*/ 0 w 7862110"/>
              <a:gd name="connsiteY4" fmla="*/ 0 h 4418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62110" h="441840">
                <a:moveTo>
                  <a:pt x="0" y="0"/>
                </a:moveTo>
                <a:lnTo>
                  <a:pt x="7862110" y="0"/>
                </a:lnTo>
                <a:lnTo>
                  <a:pt x="7862110" y="441840"/>
                </a:lnTo>
                <a:lnTo>
                  <a:pt x="0" y="441840"/>
                </a:lnTo>
                <a:lnTo>
                  <a:pt x="0" y="0"/>
                </a:lnTo>
                <a:close/>
              </a:path>
            </a:pathLst>
          </a:cu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350711" tIns="30480" rIns="30480" bIns="30480" numCol="1" spcCol="1270" anchor="ctr" anchorCtr="0">
            <a:noAutofit/>
          </a:bodyPr>
          <a:lstStyle/>
          <a:p>
            <a:pPr lvl="0" algn="l" defTabSz="533400">
              <a:lnSpc>
                <a:spcPct val="90000"/>
              </a:lnSpc>
              <a:spcBef>
                <a:spcPct val="0"/>
              </a:spcBef>
              <a:spcAft>
                <a:spcPct val="35000"/>
              </a:spcAft>
            </a:pPr>
            <a:r>
              <a:rPr lang="en-US" sz="1200" kern="1200" dirty="0" smtClean="0"/>
              <a:t>Central Board of Direct Taxes (‘CBDT’) notified 2 Accounting Standards (‘AS’) under section 145(2) of the Income-tax Act, 1961 (‘Act’) [existing tax AS]</a:t>
            </a:r>
            <a:endParaRPr lang="en-US" sz="1200" kern="1200" dirty="0"/>
          </a:p>
        </p:txBody>
      </p:sp>
      <p:sp>
        <p:nvSpPr>
          <p:cNvPr id="31" name="Oval 30"/>
          <p:cNvSpPr/>
          <p:nvPr/>
        </p:nvSpPr>
        <p:spPr>
          <a:xfrm>
            <a:off x="425268" y="1330271"/>
            <a:ext cx="552300" cy="552300"/>
          </a:xfrm>
          <a:prstGeom prst="ellipse">
            <a:avLst/>
          </a:prstGeom>
        </p:spPr>
        <p:style>
          <a:lnRef idx="2">
            <a:schemeClr val="accent2">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32" name="Freeform 31"/>
          <p:cNvSpPr/>
          <p:nvPr/>
        </p:nvSpPr>
        <p:spPr>
          <a:xfrm>
            <a:off x="1101544" y="2048651"/>
            <a:ext cx="7461984" cy="441840"/>
          </a:xfrm>
          <a:custGeom>
            <a:avLst/>
            <a:gdLst>
              <a:gd name="connsiteX0" fmla="*/ 0 w 7461984"/>
              <a:gd name="connsiteY0" fmla="*/ 0 h 441840"/>
              <a:gd name="connsiteX1" fmla="*/ 7461984 w 7461984"/>
              <a:gd name="connsiteY1" fmla="*/ 0 h 441840"/>
              <a:gd name="connsiteX2" fmla="*/ 7461984 w 7461984"/>
              <a:gd name="connsiteY2" fmla="*/ 441840 h 441840"/>
              <a:gd name="connsiteX3" fmla="*/ 0 w 7461984"/>
              <a:gd name="connsiteY3" fmla="*/ 441840 h 441840"/>
              <a:gd name="connsiteX4" fmla="*/ 0 w 7461984"/>
              <a:gd name="connsiteY4" fmla="*/ 0 h 4418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61984" h="441840">
                <a:moveTo>
                  <a:pt x="0" y="0"/>
                </a:moveTo>
                <a:lnTo>
                  <a:pt x="7461984" y="0"/>
                </a:lnTo>
                <a:lnTo>
                  <a:pt x="7461984" y="441840"/>
                </a:lnTo>
                <a:lnTo>
                  <a:pt x="0" y="441840"/>
                </a:lnTo>
                <a:lnTo>
                  <a:pt x="0" y="0"/>
                </a:lnTo>
                <a:close/>
              </a:path>
            </a:pathLst>
          </a:custGeom>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350711" tIns="30480" rIns="30480" bIns="30480" numCol="1" spcCol="1270" anchor="ctr" anchorCtr="0">
            <a:noAutofit/>
          </a:bodyPr>
          <a:lstStyle/>
          <a:p>
            <a:pPr lvl="0" algn="l" defTabSz="533400">
              <a:lnSpc>
                <a:spcPct val="90000"/>
              </a:lnSpc>
              <a:spcBef>
                <a:spcPct val="0"/>
              </a:spcBef>
              <a:spcAft>
                <a:spcPct val="35000"/>
              </a:spcAft>
            </a:pPr>
            <a:r>
              <a:rPr lang="en-US" sz="1200" kern="1200" dirty="0" smtClean="0"/>
              <a:t>CBDT constituted Accounting Standards Committee to suggest harmonization of ICAI AS with provisions of the Act and suggest AS to be notified under the Act</a:t>
            </a:r>
            <a:endParaRPr lang="en-US" sz="1200" kern="1200" dirty="0"/>
          </a:p>
        </p:txBody>
      </p:sp>
      <p:sp>
        <p:nvSpPr>
          <p:cNvPr id="33" name="Oval 32"/>
          <p:cNvSpPr/>
          <p:nvPr/>
        </p:nvSpPr>
        <p:spPr>
          <a:xfrm>
            <a:off x="825394" y="1993421"/>
            <a:ext cx="552300" cy="552300"/>
          </a:xfrm>
          <a:prstGeom prst="ellipse">
            <a:avLst/>
          </a:prstGeom>
        </p:spPr>
        <p:style>
          <a:lnRef idx="2">
            <a:schemeClr val="accent3">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34" name="Freeform 33"/>
          <p:cNvSpPr/>
          <p:nvPr/>
        </p:nvSpPr>
        <p:spPr>
          <a:xfrm>
            <a:off x="1320811" y="2711314"/>
            <a:ext cx="7242717" cy="441840"/>
          </a:xfrm>
          <a:custGeom>
            <a:avLst/>
            <a:gdLst>
              <a:gd name="connsiteX0" fmla="*/ 0 w 7242717"/>
              <a:gd name="connsiteY0" fmla="*/ 0 h 441840"/>
              <a:gd name="connsiteX1" fmla="*/ 7242717 w 7242717"/>
              <a:gd name="connsiteY1" fmla="*/ 0 h 441840"/>
              <a:gd name="connsiteX2" fmla="*/ 7242717 w 7242717"/>
              <a:gd name="connsiteY2" fmla="*/ 441840 h 441840"/>
              <a:gd name="connsiteX3" fmla="*/ 0 w 7242717"/>
              <a:gd name="connsiteY3" fmla="*/ 441840 h 441840"/>
              <a:gd name="connsiteX4" fmla="*/ 0 w 7242717"/>
              <a:gd name="connsiteY4" fmla="*/ 0 h 4418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42717" h="441840">
                <a:moveTo>
                  <a:pt x="0" y="0"/>
                </a:moveTo>
                <a:lnTo>
                  <a:pt x="7242717" y="0"/>
                </a:lnTo>
                <a:lnTo>
                  <a:pt x="7242717" y="441840"/>
                </a:lnTo>
                <a:lnTo>
                  <a:pt x="0" y="441840"/>
                </a:lnTo>
                <a:lnTo>
                  <a:pt x="0" y="0"/>
                </a:lnTo>
                <a:close/>
              </a:path>
            </a:pathLst>
          </a:custGeom>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350711" tIns="30480" rIns="30480" bIns="30480" numCol="1" spcCol="1270" anchor="ctr" anchorCtr="0">
            <a:noAutofit/>
          </a:bodyPr>
          <a:lstStyle/>
          <a:p>
            <a:pPr lvl="0" algn="l" defTabSz="533400">
              <a:lnSpc>
                <a:spcPct val="90000"/>
              </a:lnSpc>
              <a:spcBef>
                <a:spcPct val="0"/>
              </a:spcBef>
              <a:spcAft>
                <a:spcPct val="35000"/>
              </a:spcAft>
            </a:pPr>
            <a:r>
              <a:rPr lang="en-US" sz="1200" kern="1200" dirty="0" smtClean="0"/>
              <a:t>Final report of Committee and 14 draft AS published (comments were invited from public on Draft AS)</a:t>
            </a:r>
            <a:endParaRPr lang="en-US" sz="1200" kern="1200" dirty="0"/>
          </a:p>
        </p:txBody>
      </p:sp>
      <p:sp>
        <p:nvSpPr>
          <p:cNvPr id="35" name="Oval 34"/>
          <p:cNvSpPr/>
          <p:nvPr/>
        </p:nvSpPr>
        <p:spPr>
          <a:xfrm>
            <a:off x="1044661" y="2656084"/>
            <a:ext cx="552300" cy="552300"/>
          </a:xfrm>
          <a:prstGeom prst="ellipse">
            <a:avLst/>
          </a:prstGeom>
        </p:spPr>
        <p:style>
          <a:lnRef idx="2">
            <a:schemeClr val="accent4">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36" name="Freeform 35"/>
          <p:cNvSpPr/>
          <p:nvPr/>
        </p:nvSpPr>
        <p:spPr>
          <a:xfrm>
            <a:off x="1390821" y="3374464"/>
            <a:ext cx="7172707" cy="441840"/>
          </a:xfrm>
          <a:custGeom>
            <a:avLst/>
            <a:gdLst>
              <a:gd name="connsiteX0" fmla="*/ 0 w 7172707"/>
              <a:gd name="connsiteY0" fmla="*/ 0 h 441840"/>
              <a:gd name="connsiteX1" fmla="*/ 7172707 w 7172707"/>
              <a:gd name="connsiteY1" fmla="*/ 0 h 441840"/>
              <a:gd name="connsiteX2" fmla="*/ 7172707 w 7172707"/>
              <a:gd name="connsiteY2" fmla="*/ 441840 h 441840"/>
              <a:gd name="connsiteX3" fmla="*/ 0 w 7172707"/>
              <a:gd name="connsiteY3" fmla="*/ 441840 h 441840"/>
              <a:gd name="connsiteX4" fmla="*/ 0 w 7172707"/>
              <a:gd name="connsiteY4" fmla="*/ 0 h 4418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72707" h="441840">
                <a:moveTo>
                  <a:pt x="0" y="0"/>
                </a:moveTo>
                <a:lnTo>
                  <a:pt x="7172707" y="0"/>
                </a:lnTo>
                <a:lnTo>
                  <a:pt x="7172707" y="441840"/>
                </a:lnTo>
                <a:lnTo>
                  <a:pt x="0" y="441840"/>
                </a:lnTo>
                <a:lnTo>
                  <a:pt x="0" y="0"/>
                </a:lnTo>
                <a:close/>
              </a:path>
            </a:pathLst>
          </a:custGeom>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350711" tIns="30480" rIns="30480" bIns="30480" numCol="1" spcCol="1270" anchor="ctr" anchorCtr="0">
            <a:noAutofit/>
          </a:bodyPr>
          <a:lstStyle/>
          <a:p>
            <a:pPr lvl="0" algn="l" defTabSz="533400">
              <a:lnSpc>
                <a:spcPct val="90000"/>
              </a:lnSpc>
              <a:spcBef>
                <a:spcPct val="0"/>
              </a:spcBef>
              <a:spcAft>
                <a:spcPct val="35000"/>
              </a:spcAft>
            </a:pPr>
            <a:r>
              <a:rPr lang="en-US" sz="1200" kern="1200" dirty="0" smtClean="0"/>
              <a:t>Finance Bill (No 2) 2014 amended section 145 (2) and (3) (ICDS substituted for AS)</a:t>
            </a:r>
            <a:endParaRPr lang="en-US" sz="1200" kern="1200" dirty="0"/>
          </a:p>
        </p:txBody>
      </p:sp>
      <p:sp>
        <p:nvSpPr>
          <p:cNvPr id="37" name="Oval 36"/>
          <p:cNvSpPr/>
          <p:nvPr/>
        </p:nvSpPr>
        <p:spPr>
          <a:xfrm>
            <a:off x="1114671" y="3319234"/>
            <a:ext cx="552300" cy="552300"/>
          </a:xfrm>
          <a:prstGeom prst="ellipse">
            <a:avLst/>
          </a:prstGeom>
        </p:spPr>
        <p:style>
          <a:lnRef idx="2">
            <a:schemeClr val="accent5">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38" name="Freeform 37"/>
          <p:cNvSpPr/>
          <p:nvPr/>
        </p:nvSpPr>
        <p:spPr>
          <a:xfrm>
            <a:off x="1320811" y="4037613"/>
            <a:ext cx="7242717" cy="441840"/>
          </a:xfrm>
          <a:custGeom>
            <a:avLst/>
            <a:gdLst>
              <a:gd name="connsiteX0" fmla="*/ 0 w 7242717"/>
              <a:gd name="connsiteY0" fmla="*/ 0 h 441840"/>
              <a:gd name="connsiteX1" fmla="*/ 7242717 w 7242717"/>
              <a:gd name="connsiteY1" fmla="*/ 0 h 441840"/>
              <a:gd name="connsiteX2" fmla="*/ 7242717 w 7242717"/>
              <a:gd name="connsiteY2" fmla="*/ 441840 h 441840"/>
              <a:gd name="connsiteX3" fmla="*/ 0 w 7242717"/>
              <a:gd name="connsiteY3" fmla="*/ 441840 h 441840"/>
              <a:gd name="connsiteX4" fmla="*/ 0 w 7242717"/>
              <a:gd name="connsiteY4" fmla="*/ 0 h 4418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42717" h="441840">
                <a:moveTo>
                  <a:pt x="0" y="0"/>
                </a:moveTo>
                <a:lnTo>
                  <a:pt x="7242717" y="0"/>
                </a:lnTo>
                <a:lnTo>
                  <a:pt x="7242717" y="441840"/>
                </a:lnTo>
                <a:lnTo>
                  <a:pt x="0" y="441840"/>
                </a:lnTo>
                <a:lnTo>
                  <a:pt x="0" y="0"/>
                </a:lnTo>
                <a:close/>
              </a:path>
            </a:pathLst>
          </a:custGeom>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350711" tIns="30480" rIns="30480" bIns="30480" numCol="1" spcCol="1270" anchor="ctr" anchorCtr="0">
            <a:noAutofit/>
          </a:bodyPr>
          <a:lstStyle/>
          <a:p>
            <a:pPr lvl="0" algn="l" defTabSz="533400">
              <a:lnSpc>
                <a:spcPct val="90000"/>
              </a:lnSpc>
              <a:spcBef>
                <a:spcPct val="0"/>
              </a:spcBef>
              <a:spcAft>
                <a:spcPct val="35000"/>
              </a:spcAft>
            </a:pPr>
            <a:r>
              <a:rPr lang="en-US" sz="1200" kern="1200" dirty="0" smtClean="0"/>
              <a:t>CBDT issued drafts of 12 ICDS (Draft ICDS kept open for comments and suggestions)</a:t>
            </a:r>
            <a:endParaRPr lang="en-US" sz="1200" kern="1200" dirty="0"/>
          </a:p>
        </p:txBody>
      </p:sp>
      <p:sp>
        <p:nvSpPr>
          <p:cNvPr id="39" name="Oval 38"/>
          <p:cNvSpPr/>
          <p:nvPr/>
        </p:nvSpPr>
        <p:spPr>
          <a:xfrm>
            <a:off x="1044661" y="3982383"/>
            <a:ext cx="552300" cy="552300"/>
          </a:xfrm>
          <a:prstGeom prst="ellipse">
            <a:avLst/>
          </a:prstGeom>
        </p:spPr>
        <p:style>
          <a:lnRef idx="2">
            <a:schemeClr val="accent6">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40" name="Freeform 39"/>
          <p:cNvSpPr/>
          <p:nvPr/>
        </p:nvSpPr>
        <p:spPr>
          <a:xfrm>
            <a:off x="1101544" y="4700277"/>
            <a:ext cx="7461984" cy="441840"/>
          </a:xfrm>
          <a:custGeom>
            <a:avLst/>
            <a:gdLst>
              <a:gd name="connsiteX0" fmla="*/ 0 w 7461984"/>
              <a:gd name="connsiteY0" fmla="*/ 0 h 441840"/>
              <a:gd name="connsiteX1" fmla="*/ 7461984 w 7461984"/>
              <a:gd name="connsiteY1" fmla="*/ 0 h 441840"/>
              <a:gd name="connsiteX2" fmla="*/ 7461984 w 7461984"/>
              <a:gd name="connsiteY2" fmla="*/ 441840 h 441840"/>
              <a:gd name="connsiteX3" fmla="*/ 0 w 7461984"/>
              <a:gd name="connsiteY3" fmla="*/ 441840 h 441840"/>
              <a:gd name="connsiteX4" fmla="*/ 0 w 7461984"/>
              <a:gd name="connsiteY4" fmla="*/ 0 h 4418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61984" h="441840">
                <a:moveTo>
                  <a:pt x="0" y="0"/>
                </a:moveTo>
                <a:lnTo>
                  <a:pt x="7461984" y="0"/>
                </a:lnTo>
                <a:lnTo>
                  <a:pt x="7461984" y="441840"/>
                </a:lnTo>
                <a:lnTo>
                  <a:pt x="0" y="441840"/>
                </a:lnTo>
                <a:lnTo>
                  <a:pt x="0" y="0"/>
                </a:lnTo>
                <a:close/>
              </a:path>
            </a:pathLst>
          </a:cu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350711" tIns="30480" rIns="30480" bIns="30480" numCol="1" spcCol="1270" anchor="ctr" anchorCtr="0">
            <a:noAutofit/>
          </a:bodyPr>
          <a:lstStyle/>
          <a:p>
            <a:pPr lvl="0" algn="l" defTabSz="533400">
              <a:lnSpc>
                <a:spcPct val="90000"/>
              </a:lnSpc>
              <a:spcBef>
                <a:spcPct val="0"/>
              </a:spcBef>
              <a:spcAft>
                <a:spcPct val="35000"/>
              </a:spcAft>
            </a:pPr>
            <a:r>
              <a:rPr lang="en-US" sz="1200" kern="1200" dirty="0" smtClean="0"/>
              <a:t>CBDT notified 10 ICDS (excluding standards on ‘Leases’ and ‘Intangible Assets’)</a:t>
            </a:r>
            <a:endParaRPr lang="en-US" sz="1200" kern="1200" dirty="0"/>
          </a:p>
        </p:txBody>
      </p:sp>
      <p:sp>
        <p:nvSpPr>
          <p:cNvPr id="41" name="Oval 40"/>
          <p:cNvSpPr/>
          <p:nvPr/>
        </p:nvSpPr>
        <p:spPr>
          <a:xfrm>
            <a:off x="825394" y="4645047"/>
            <a:ext cx="552300" cy="552300"/>
          </a:xfrm>
          <a:prstGeom prst="ellipse">
            <a:avLst/>
          </a:prstGeom>
        </p:spPr>
        <p:style>
          <a:lnRef idx="2">
            <a:schemeClr val="accent2">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42" name="Freeform 41"/>
          <p:cNvSpPr/>
          <p:nvPr/>
        </p:nvSpPr>
        <p:spPr>
          <a:xfrm>
            <a:off x="701418" y="5363427"/>
            <a:ext cx="7862110" cy="441840"/>
          </a:xfrm>
          <a:custGeom>
            <a:avLst/>
            <a:gdLst>
              <a:gd name="connsiteX0" fmla="*/ 0 w 7862110"/>
              <a:gd name="connsiteY0" fmla="*/ 0 h 441840"/>
              <a:gd name="connsiteX1" fmla="*/ 7862110 w 7862110"/>
              <a:gd name="connsiteY1" fmla="*/ 0 h 441840"/>
              <a:gd name="connsiteX2" fmla="*/ 7862110 w 7862110"/>
              <a:gd name="connsiteY2" fmla="*/ 441840 h 441840"/>
              <a:gd name="connsiteX3" fmla="*/ 0 w 7862110"/>
              <a:gd name="connsiteY3" fmla="*/ 441840 h 441840"/>
              <a:gd name="connsiteX4" fmla="*/ 0 w 7862110"/>
              <a:gd name="connsiteY4" fmla="*/ 0 h 4418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62110" h="441840">
                <a:moveTo>
                  <a:pt x="0" y="0"/>
                </a:moveTo>
                <a:lnTo>
                  <a:pt x="7862110" y="0"/>
                </a:lnTo>
                <a:lnTo>
                  <a:pt x="7862110" y="441840"/>
                </a:lnTo>
                <a:lnTo>
                  <a:pt x="0" y="441840"/>
                </a:lnTo>
                <a:lnTo>
                  <a:pt x="0" y="0"/>
                </a:lnTo>
                <a:close/>
              </a:path>
            </a:pathLst>
          </a:custGeom>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350711" tIns="30480" rIns="30480" bIns="30480" numCol="1" spcCol="1270" anchor="ctr" anchorCtr="0">
            <a:noAutofit/>
          </a:bodyPr>
          <a:lstStyle/>
          <a:p>
            <a:pPr lvl="0" algn="l" defTabSz="533400">
              <a:lnSpc>
                <a:spcPct val="90000"/>
              </a:lnSpc>
              <a:spcBef>
                <a:spcPct val="0"/>
              </a:spcBef>
              <a:spcAft>
                <a:spcPct val="35000"/>
              </a:spcAft>
            </a:pPr>
            <a:r>
              <a:rPr lang="en-US" sz="1200" kern="1200" dirty="0" smtClean="0"/>
              <a:t>Revised ICDS issued (excluding standards on ‘Leases’ and ‘Intangible Assets’) – applicable from AY 2017-18</a:t>
            </a:r>
            <a:endParaRPr lang="en-US" sz="1200" kern="1200" dirty="0"/>
          </a:p>
        </p:txBody>
      </p:sp>
      <p:sp>
        <p:nvSpPr>
          <p:cNvPr id="43" name="Oval 42"/>
          <p:cNvSpPr/>
          <p:nvPr/>
        </p:nvSpPr>
        <p:spPr>
          <a:xfrm>
            <a:off x="425268" y="5308196"/>
            <a:ext cx="552300" cy="552300"/>
          </a:xfrm>
          <a:prstGeom prst="ellipse">
            <a:avLst/>
          </a:prstGeom>
        </p:spPr>
        <p:style>
          <a:lnRef idx="2">
            <a:schemeClr val="accent3">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7" name="TextBox 6"/>
          <p:cNvSpPr txBox="1"/>
          <p:nvPr/>
        </p:nvSpPr>
        <p:spPr>
          <a:xfrm>
            <a:off x="390130" y="1335920"/>
            <a:ext cx="858837" cy="461665"/>
          </a:xfrm>
          <a:prstGeom prst="rect">
            <a:avLst/>
          </a:prstGeom>
          <a:noFill/>
        </p:spPr>
        <p:txBody>
          <a:bodyPr wrap="square" rtlCol="0">
            <a:spAutoFit/>
          </a:bodyPr>
          <a:lstStyle/>
          <a:p>
            <a:r>
              <a:rPr lang="en-US" sz="1200" dirty="0" smtClean="0">
                <a:solidFill>
                  <a:prstClr val="black"/>
                </a:solidFill>
                <a:latin typeface="+mj-lt"/>
              </a:rPr>
              <a:t> Jan  </a:t>
            </a:r>
          </a:p>
          <a:p>
            <a:r>
              <a:rPr lang="en-US" sz="1200" dirty="0" smtClean="0">
                <a:solidFill>
                  <a:prstClr val="black"/>
                </a:solidFill>
                <a:latin typeface="+mj-lt"/>
              </a:rPr>
              <a:t>1996 </a:t>
            </a:r>
            <a:endParaRPr lang="en-US" sz="1200" dirty="0">
              <a:solidFill>
                <a:prstClr val="black"/>
              </a:solidFill>
              <a:latin typeface="+mj-lt"/>
            </a:endParaRPr>
          </a:p>
        </p:txBody>
      </p:sp>
      <p:sp>
        <p:nvSpPr>
          <p:cNvPr id="8" name="TextBox 7"/>
          <p:cNvSpPr txBox="1"/>
          <p:nvPr/>
        </p:nvSpPr>
        <p:spPr>
          <a:xfrm>
            <a:off x="772718" y="2026404"/>
            <a:ext cx="858837" cy="461665"/>
          </a:xfrm>
          <a:prstGeom prst="rect">
            <a:avLst/>
          </a:prstGeom>
          <a:noFill/>
        </p:spPr>
        <p:txBody>
          <a:bodyPr wrap="square" rtlCol="0">
            <a:spAutoFit/>
          </a:bodyPr>
          <a:lstStyle/>
          <a:p>
            <a:r>
              <a:rPr lang="en-US" sz="1200" dirty="0" smtClean="0">
                <a:solidFill>
                  <a:prstClr val="black"/>
                </a:solidFill>
                <a:latin typeface="+mj-lt"/>
              </a:rPr>
              <a:t>  Dec</a:t>
            </a:r>
            <a:br>
              <a:rPr lang="en-US" sz="1200" dirty="0" smtClean="0">
                <a:solidFill>
                  <a:prstClr val="black"/>
                </a:solidFill>
                <a:latin typeface="+mj-lt"/>
              </a:rPr>
            </a:br>
            <a:r>
              <a:rPr lang="en-US" sz="1200" dirty="0" smtClean="0">
                <a:solidFill>
                  <a:prstClr val="black"/>
                </a:solidFill>
                <a:latin typeface="+mj-lt"/>
              </a:rPr>
              <a:t> 2010 </a:t>
            </a:r>
            <a:endParaRPr lang="en-US" sz="1200" dirty="0">
              <a:solidFill>
                <a:prstClr val="black"/>
              </a:solidFill>
              <a:latin typeface="+mj-lt"/>
            </a:endParaRPr>
          </a:p>
        </p:txBody>
      </p:sp>
      <p:sp>
        <p:nvSpPr>
          <p:cNvPr id="9" name="TextBox 8"/>
          <p:cNvSpPr txBox="1"/>
          <p:nvPr/>
        </p:nvSpPr>
        <p:spPr>
          <a:xfrm>
            <a:off x="1000912" y="2675518"/>
            <a:ext cx="858837" cy="461665"/>
          </a:xfrm>
          <a:prstGeom prst="rect">
            <a:avLst/>
          </a:prstGeom>
          <a:noFill/>
        </p:spPr>
        <p:txBody>
          <a:bodyPr wrap="square" rtlCol="0">
            <a:spAutoFit/>
          </a:bodyPr>
          <a:lstStyle/>
          <a:p>
            <a:r>
              <a:rPr lang="en-US" sz="1200" dirty="0">
                <a:solidFill>
                  <a:prstClr val="black"/>
                </a:solidFill>
                <a:latin typeface="+mj-lt"/>
              </a:rPr>
              <a:t> </a:t>
            </a:r>
            <a:r>
              <a:rPr lang="en-US" sz="1200" dirty="0" smtClean="0">
                <a:solidFill>
                  <a:prstClr val="black"/>
                </a:solidFill>
                <a:latin typeface="+mj-lt"/>
              </a:rPr>
              <a:t> Oct</a:t>
            </a:r>
            <a:br>
              <a:rPr lang="en-US" sz="1200" dirty="0" smtClean="0">
                <a:solidFill>
                  <a:prstClr val="black"/>
                </a:solidFill>
                <a:latin typeface="+mj-lt"/>
              </a:rPr>
            </a:br>
            <a:r>
              <a:rPr lang="en-US" sz="1200" dirty="0" smtClean="0">
                <a:solidFill>
                  <a:prstClr val="black"/>
                </a:solidFill>
                <a:latin typeface="+mj-lt"/>
              </a:rPr>
              <a:t> 2012 </a:t>
            </a:r>
            <a:endParaRPr lang="en-US" sz="1200" dirty="0">
              <a:solidFill>
                <a:prstClr val="black"/>
              </a:solidFill>
              <a:latin typeface="+mj-lt"/>
            </a:endParaRPr>
          </a:p>
        </p:txBody>
      </p:sp>
      <p:sp>
        <p:nvSpPr>
          <p:cNvPr id="10" name="TextBox 9"/>
          <p:cNvSpPr txBox="1"/>
          <p:nvPr/>
        </p:nvSpPr>
        <p:spPr>
          <a:xfrm>
            <a:off x="1125143" y="3344088"/>
            <a:ext cx="858837" cy="461665"/>
          </a:xfrm>
          <a:prstGeom prst="rect">
            <a:avLst/>
          </a:prstGeom>
          <a:noFill/>
        </p:spPr>
        <p:txBody>
          <a:bodyPr wrap="square" rtlCol="0">
            <a:spAutoFit/>
          </a:bodyPr>
          <a:lstStyle/>
          <a:p>
            <a:r>
              <a:rPr lang="en-US" sz="1200" dirty="0">
                <a:solidFill>
                  <a:prstClr val="black"/>
                </a:solidFill>
                <a:latin typeface="+mj-lt"/>
              </a:rPr>
              <a:t> </a:t>
            </a:r>
            <a:r>
              <a:rPr lang="en-US" sz="1200" dirty="0" smtClean="0">
                <a:solidFill>
                  <a:prstClr val="black"/>
                </a:solidFill>
                <a:latin typeface="+mj-lt"/>
              </a:rPr>
              <a:t>Jul</a:t>
            </a:r>
            <a:br>
              <a:rPr lang="en-US" sz="1200" dirty="0" smtClean="0">
                <a:solidFill>
                  <a:prstClr val="black"/>
                </a:solidFill>
                <a:latin typeface="+mj-lt"/>
              </a:rPr>
            </a:br>
            <a:r>
              <a:rPr lang="en-US" sz="1200" dirty="0" smtClean="0">
                <a:solidFill>
                  <a:prstClr val="black"/>
                </a:solidFill>
                <a:latin typeface="+mj-lt"/>
              </a:rPr>
              <a:t>2014 </a:t>
            </a:r>
            <a:endParaRPr lang="en-US" sz="1200" dirty="0">
              <a:solidFill>
                <a:prstClr val="black"/>
              </a:solidFill>
              <a:latin typeface="+mj-lt"/>
            </a:endParaRPr>
          </a:p>
        </p:txBody>
      </p:sp>
      <p:sp>
        <p:nvSpPr>
          <p:cNvPr id="11" name="TextBox 10"/>
          <p:cNvSpPr txBox="1"/>
          <p:nvPr/>
        </p:nvSpPr>
        <p:spPr>
          <a:xfrm>
            <a:off x="942784" y="4012663"/>
            <a:ext cx="858837" cy="461665"/>
          </a:xfrm>
          <a:prstGeom prst="rect">
            <a:avLst/>
          </a:prstGeom>
          <a:noFill/>
        </p:spPr>
        <p:txBody>
          <a:bodyPr wrap="square" rtlCol="0">
            <a:spAutoFit/>
          </a:bodyPr>
          <a:lstStyle/>
          <a:p>
            <a:r>
              <a:rPr lang="en-US" sz="1200" dirty="0">
                <a:solidFill>
                  <a:prstClr val="black"/>
                </a:solidFill>
                <a:latin typeface="+mj-lt"/>
              </a:rPr>
              <a:t> </a:t>
            </a:r>
            <a:r>
              <a:rPr lang="en-US" sz="1200" dirty="0" smtClean="0">
                <a:solidFill>
                  <a:prstClr val="black"/>
                </a:solidFill>
                <a:latin typeface="+mj-lt"/>
              </a:rPr>
              <a:t>  Jan</a:t>
            </a:r>
            <a:br>
              <a:rPr lang="en-US" sz="1200" dirty="0" smtClean="0">
                <a:solidFill>
                  <a:prstClr val="black"/>
                </a:solidFill>
                <a:latin typeface="+mj-lt"/>
              </a:rPr>
            </a:br>
            <a:r>
              <a:rPr lang="en-US" sz="1200" dirty="0" smtClean="0">
                <a:solidFill>
                  <a:prstClr val="black"/>
                </a:solidFill>
                <a:latin typeface="+mj-lt"/>
              </a:rPr>
              <a:t>  2015 </a:t>
            </a:r>
            <a:endParaRPr lang="en-US" sz="1200" dirty="0">
              <a:solidFill>
                <a:prstClr val="black"/>
              </a:solidFill>
              <a:latin typeface="+mj-lt"/>
            </a:endParaRPr>
          </a:p>
        </p:txBody>
      </p:sp>
      <p:sp>
        <p:nvSpPr>
          <p:cNvPr id="12" name="TextBox 11"/>
          <p:cNvSpPr txBox="1"/>
          <p:nvPr/>
        </p:nvSpPr>
        <p:spPr>
          <a:xfrm>
            <a:off x="733436" y="4684972"/>
            <a:ext cx="858837" cy="461665"/>
          </a:xfrm>
          <a:prstGeom prst="rect">
            <a:avLst/>
          </a:prstGeom>
          <a:noFill/>
        </p:spPr>
        <p:txBody>
          <a:bodyPr wrap="square" rtlCol="0">
            <a:spAutoFit/>
          </a:bodyPr>
          <a:lstStyle/>
          <a:p>
            <a:r>
              <a:rPr lang="en-US" sz="1200" dirty="0" smtClean="0">
                <a:solidFill>
                  <a:prstClr val="black"/>
                </a:solidFill>
                <a:latin typeface="+mj-lt"/>
              </a:rPr>
              <a:t>   Mar </a:t>
            </a:r>
            <a:br>
              <a:rPr lang="en-US" sz="1200" dirty="0" smtClean="0">
                <a:solidFill>
                  <a:prstClr val="black"/>
                </a:solidFill>
                <a:latin typeface="+mj-lt"/>
              </a:rPr>
            </a:br>
            <a:r>
              <a:rPr lang="en-US" sz="1200" dirty="0" smtClean="0">
                <a:solidFill>
                  <a:prstClr val="black"/>
                </a:solidFill>
                <a:latin typeface="+mj-lt"/>
              </a:rPr>
              <a:t>  2015 </a:t>
            </a:r>
            <a:endParaRPr lang="en-US" sz="1200" dirty="0">
              <a:solidFill>
                <a:prstClr val="black"/>
              </a:solidFill>
              <a:latin typeface="+mj-lt"/>
            </a:endParaRPr>
          </a:p>
        </p:txBody>
      </p:sp>
      <p:sp>
        <p:nvSpPr>
          <p:cNvPr id="13" name="TextBox 12"/>
          <p:cNvSpPr txBox="1"/>
          <p:nvPr/>
        </p:nvSpPr>
        <p:spPr>
          <a:xfrm>
            <a:off x="323473" y="5353542"/>
            <a:ext cx="858837" cy="461665"/>
          </a:xfrm>
          <a:prstGeom prst="rect">
            <a:avLst/>
          </a:prstGeom>
          <a:noFill/>
        </p:spPr>
        <p:txBody>
          <a:bodyPr wrap="square" rtlCol="0">
            <a:spAutoFit/>
          </a:bodyPr>
          <a:lstStyle/>
          <a:p>
            <a:r>
              <a:rPr lang="en-US" sz="1200" dirty="0" smtClean="0">
                <a:solidFill>
                  <a:prstClr val="black"/>
                </a:solidFill>
                <a:latin typeface="+mj-lt"/>
              </a:rPr>
              <a:t>   Sep </a:t>
            </a:r>
            <a:br>
              <a:rPr lang="en-US" sz="1200" dirty="0" smtClean="0">
                <a:solidFill>
                  <a:prstClr val="black"/>
                </a:solidFill>
                <a:latin typeface="+mj-lt"/>
              </a:rPr>
            </a:br>
            <a:r>
              <a:rPr lang="en-US" sz="1200" dirty="0" smtClean="0">
                <a:solidFill>
                  <a:prstClr val="black"/>
                </a:solidFill>
                <a:latin typeface="+mj-lt"/>
              </a:rPr>
              <a:t>  2016 </a:t>
            </a:r>
            <a:endParaRPr lang="en-US" sz="1200" dirty="0">
              <a:solidFill>
                <a:prstClr val="black"/>
              </a:solidFill>
              <a:latin typeface="+mj-lt"/>
            </a:endParaRPr>
          </a:p>
        </p:txBody>
      </p:sp>
    </p:spTree>
    <p:extLst>
      <p:ext uri="{BB962C8B-B14F-4D97-AF65-F5344CB8AC3E}">
        <p14:creationId xmlns:p14="http://schemas.microsoft.com/office/powerpoint/2010/main" xmlns="" val="76761266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8"/>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40"/>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3"/>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2" grpId="0" animBg="1"/>
      <p:bldP spid="34" grpId="0" animBg="1"/>
      <p:bldP spid="36" grpId="0" animBg="1"/>
      <p:bldP spid="38" grpId="0" animBg="1"/>
      <p:bldP spid="40" grpId="0" animBg="1"/>
      <p:bldP spid="42" grpId="0" animBg="1"/>
      <p:bldP spid="7" grpId="0"/>
      <p:bldP spid="8" grpId="0"/>
      <p:bldP spid="9" grpId="0"/>
      <p:bldP spid="10" grpId="0"/>
      <p:bldP spid="11" grpId="0"/>
      <p:bldP spid="12" grpId="0"/>
      <p:bldP spid="13"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US" dirty="0" smtClean="0"/>
              <a:t>Highlights </a:t>
            </a:r>
            <a:endParaRPr lang="en-US" dirty="0"/>
          </a:p>
        </p:txBody>
      </p:sp>
      <p:sp>
        <p:nvSpPr>
          <p:cNvPr id="3" name="Title 2"/>
          <p:cNvSpPr>
            <a:spLocks noGrp="1"/>
          </p:cNvSpPr>
          <p:nvPr>
            <p:ph type="title"/>
          </p:nvPr>
        </p:nvSpPr>
        <p:spPr/>
        <p:txBody>
          <a:bodyPr/>
          <a:lstStyle/>
          <a:p>
            <a:r>
              <a:rPr lang="en-US" dirty="0" smtClean="0"/>
              <a:t>ICDS VIII: Securities</a:t>
            </a:r>
            <a:endParaRPr lang="en-US" dirty="0"/>
          </a:p>
        </p:txBody>
      </p:sp>
      <p:sp>
        <p:nvSpPr>
          <p:cNvPr id="4" name="Content Placeholder 3"/>
          <p:cNvSpPr>
            <a:spLocks noGrp="1"/>
          </p:cNvSpPr>
          <p:nvPr>
            <p:ph idx="1"/>
          </p:nvPr>
        </p:nvSpPr>
        <p:spPr>
          <a:xfrm>
            <a:off x="373938" y="1408856"/>
            <a:ext cx="8374062" cy="5097310"/>
          </a:xfrm>
        </p:spPr>
        <p:txBody>
          <a:bodyPr/>
          <a:lstStyle/>
          <a:p>
            <a:pPr marL="285750" indent="-285750" algn="just">
              <a:buFont typeface="Arial" panose="020B0604020202020204" pitchFamily="34" charset="0"/>
              <a:buChar char="•"/>
            </a:pPr>
            <a:r>
              <a:rPr lang="en-US" sz="1300" dirty="0" smtClean="0">
                <a:latin typeface="+mj-lt"/>
              </a:rPr>
              <a:t>ICDS </a:t>
            </a:r>
            <a:r>
              <a:rPr lang="en-US" sz="1300" dirty="0">
                <a:latin typeface="+mj-lt"/>
              </a:rPr>
              <a:t>deals with securities held as </a:t>
            </a:r>
            <a:r>
              <a:rPr lang="en-US" sz="1300" dirty="0" smtClean="0">
                <a:latin typeface="+mj-lt"/>
              </a:rPr>
              <a:t>stock-in-trade</a:t>
            </a:r>
          </a:p>
          <a:p>
            <a:pPr marL="285750" indent="-285750" algn="just">
              <a:buFont typeface="Arial" panose="020B0604020202020204" pitchFamily="34" charset="0"/>
              <a:buChar char="•"/>
            </a:pPr>
            <a:r>
              <a:rPr lang="en-US" sz="1300" dirty="0" smtClean="0">
                <a:latin typeface="+mj-lt"/>
              </a:rPr>
              <a:t>Meaning of Securities – Section 2(h) of Securities Contracts (Regulation) Act, 1956 (42 of 1956) and shall include share of a company in which public are not substantially interested but shall not include derivatives</a:t>
            </a:r>
          </a:p>
          <a:p>
            <a:pPr marL="285750" indent="-285750" algn="just">
              <a:buFont typeface="Arial" panose="020B0604020202020204" pitchFamily="34" charset="0"/>
              <a:buChar char="•"/>
            </a:pPr>
            <a:r>
              <a:rPr lang="en-US" sz="1300" dirty="0" smtClean="0">
                <a:latin typeface="+mj-lt"/>
              </a:rPr>
              <a:t>Recognition of securities:</a:t>
            </a:r>
          </a:p>
          <a:p>
            <a:pPr marL="678788" lvl="3" indent="-285750" defTabSz="1008400">
              <a:spcAft>
                <a:spcPts val="0"/>
              </a:spcAft>
              <a:tabLst>
                <a:tab pos="5546202" algn="r"/>
              </a:tabLst>
            </a:pPr>
            <a:r>
              <a:rPr lang="en-US" sz="1300" dirty="0">
                <a:latin typeface="+mj-lt"/>
              </a:rPr>
              <a:t>Securities not listed or not quoted regularly will be recognized at actual </a:t>
            </a:r>
            <a:r>
              <a:rPr lang="en-US" sz="1300" dirty="0" smtClean="0">
                <a:latin typeface="+mj-lt"/>
              </a:rPr>
              <a:t>cost</a:t>
            </a:r>
          </a:p>
          <a:p>
            <a:pPr marL="678788" lvl="3" indent="-285750" defTabSz="1008400">
              <a:spcAft>
                <a:spcPts val="0"/>
              </a:spcAft>
              <a:tabLst>
                <a:tab pos="5546202" algn="r"/>
              </a:tabLst>
            </a:pPr>
            <a:r>
              <a:rPr lang="en-US" sz="1300" dirty="0" smtClean="0">
                <a:latin typeface="+mj-lt"/>
              </a:rPr>
              <a:t>Other securities shall </a:t>
            </a:r>
            <a:r>
              <a:rPr lang="en-US" sz="1300" dirty="0">
                <a:latin typeface="+mj-lt"/>
              </a:rPr>
              <a:t>be carried at actual cost (including purchase price, brokerage, </a:t>
            </a:r>
            <a:r>
              <a:rPr lang="en-US" sz="1300" dirty="0" err="1">
                <a:latin typeface="+mj-lt"/>
              </a:rPr>
              <a:t>cess</a:t>
            </a:r>
            <a:r>
              <a:rPr lang="en-US" sz="1300" dirty="0">
                <a:latin typeface="+mj-lt"/>
              </a:rPr>
              <a:t>, tax, etc.) or NRV, whichever is lower at </a:t>
            </a:r>
            <a:r>
              <a:rPr lang="en-US" sz="1300" dirty="0" smtClean="0">
                <a:latin typeface="+mj-lt"/>
              </a:rPr>
              <a:t>year-end</a:t>
            </a:r>
          </a:p>
          <a:p>
            <a:pPr marL="393038" lvl="3" indent="0" defTabSz="1008400">
              <a:spcAft>
                <a:spcPts val="0"/>
              </a:spcAft>
              <a:buNone/>
              <a:tabLst>
                <a:tab pos="5546202" algn="r"/>
              </a:tabLst>
            </a:pPr>
            <a:endParaRPr lang="en-US" sz="1300" dirty="0">
              <a:latin typeface="+mj-lt"/>
            </a:endParaRPr>
          </a:p>
          <a:p>
            <a:pPr marL="285750" indent="-285750" algn="just">
              <a:buFont typeface="Arial" panose="020B0604020202020204" pitchFamily="34" charset="0"/>
              <a:buChar char="•"/>
            </a:pPr>
            <a:r>
              <a:rPr lang="en-US" sz="1300" dirty="0">
                <a:latin typeface="+mj-lt"/>
              </a:rPr>
              <a:t>Cost of security shall be determined on FIFO basis or weighted average cost if the actual cost initially </a:t>
            </a:r>
            <a:r>
              <a:rPr lang="en-US" sz="1300" dirty="0" smtClean="0">
                <a:latin typeface="+mj-lt"/>
              </a:rPr>
              <a:t>recognized </a:t>
            </a:r>
            <a:r>
              <a:rPr lang="en-US" sz="1300" dirty="0">
                <a:latin typeface="+mj-lt"/>
              </a:rPr>
              <a:t>cannot be ascertained by reference to specified </a:t>
            </a:r>
            <a:r>
              <a:rPr lang="en-US" sz="1300" dirty="0" smtClean="0">
                <a:latin typeface="+mj-lt"/>
              </a:rPr>
              <a:t>identification</a:t>
            </a:r>
          </a:p>
          <a:p>
            <a:pPr marL="285750" indent="-285750" algn="just">
              <a:buFont typeface="Arial" panose="020B0604020202020204" pitchFamily="34" charset="0"/>
              <a:buChar char="•"/>
            </a:pPr>
            <a:r>
              <a:rPr lang="en-US" sz="1300" dirty="0">
                <a:latin typeface="+mj-lt"/>
              </a:rPr>
              <a:t>Securities shall be recorded at their fair value if acquired </a:t>
            </a:r>
            <a:r>
              <a:rPr lang="en-US" sz="1300" dirty="0" smtClean="0">
                <a:latin typeface="+mj-lt"/>
              </a:rPr>
              <a:t>in exchange of other asset/securities</a:t>
            </a:r>
          </a:p>
          <a:p>
            <a:pPr marL="285750" indent="-285750" algn="just">
              <a:buFont typeface="Arial" panose="020B0604020202020204" pitchFamily="34" charset="0"/>
              <a:buChar char="•"/>
            </a:pPr>
            <a:r>
              <a:rPr lang="en-US" sz="1300" dirty="0">
                <a:latin typeface="+mj-lt"/>
              </a:rPr>
              <a:t>Pre-acquisition interest shall be reduced from the actual </a:t>
            </a:r>
            <a:r>
              <a:rPr lang="en-US" sz="1300" dirty="0" smtClean="0">
                <a:latin typeface="+mj-lt"/>
              </a:rPr>
              <a:t>cost</a:t>
            </a:r>
          </a:p>
          <a:p>
            <a:pPr marL="285750" indent="-285750" algn="just">
              <a:buFont typeface="Arial" panose="020B0604020202020204" pitchFamily="34" charset="0"/>
              <a:buChar char="•"/>
            </a:pPr>
            <a:r>
              <a:rPr lang="en-US" sz="1300" dirty="0" smtClean="0">
                <a:latin typeface="+mj-lt"/>
              </a:rPr>
              <a:t>Does </a:t>
            </a:r>
            <a:r>
              <a:rPr lang="en-US" sz="1300" dirty="0">
                <a:latin typeface="+mj-lt"/>
              </a:rPr>
              <a:t>not deal with:</a:t>
            </a:r>
          </a:p>
          <a:p>
            <a:pPr marL="678788" lvl="3" indent="-285750" defTabSz="1008400">
              <a:spcAft>
                <a:spcPts val="0"/>
              </a:spcAft>
              <a:tabLst>
                <a:tab pos="5546202" algn="r"/>
              </a:tabLst>
            </a:pPr>
            <a:r>
              <a:rPr lang="en-US" sz="1300" dirty="0">
                <a:latin typeface="+mj-lt"/>
                <a:ea typeface="Verdana" panose="020B0604030504040204" pitchFamily="34" charset="0"/>
                <a:cs typeface="Verdana" panose="020B0604030504040204" pitchFamily="34" charset="0"/>
              </a:rPr>
              <a:t>The bases for recognition of interest and dividend on securities covered by ICDS-IV;</a:t>
            </a:r>
          </a:p>
          <a:p>
            <a:pPr marL="678788" lvl="3" indent="-285750" defTabSz="1008400">
              <a:spcAft>
                <a:spcPts val="0"/>
              </a:spcAft>
              <a:tabLst>
                <a:tab pos="5546202" algn="r"/>
              </a:tabLst>
            </a:pPr>
            <a:r>
              <a:rPr lang="en-US" sz="1300" dirty="0" smtClean="0">
                <a:latin typeface="+mj-lt"/>
                <a:ea typeface="Verdana" panose="020B0604030504040204" pitchFamily="34" charset="0"/>
                <a:cs typeface="Verdana" panose="020B0604030504040204" pitchFamily="34" charset="0"/>
              </a:rPr>
              <a:t>Securities </a:t>
            </a:r>
            <a:r>
              <a:rPr lang="en-US" sz="1300" dirty="0">
                <a:latin typeface="+mj-lt"/>
                <a:ea typeface="Verdana" panose="020B0604030504040204" pitchFamily="34" charset="0"/>
                <a:cs typeface="Verdana" panose="020B0604030504040204" pitchFamily="34" charset="0"/>
              </a:rPr>
              <a:t>held by a person engaged in Insurance business;</a:t>
            </a:r>
          </a:p>
          <a:p>
            <a:pPr marL="678788" lvl="3" indent="-285750" algn="just" defTabSz="1008400">
              <a:spcAft>
                <a:spcPts val="0"/>
              </a:spcAft>
              <a:tabLst>
                <a:tab pos="5546202" algn="r"/>
              </a:tabLst>
            </a:pPr>
            <a:r>
              <a:rPr lang="en-US" sz="1300" dirty="0">
                <a:latin typeface="+mj-lt"/>
                <a:ea typeface="Verdana" panose="020B0604030504040204" pitchFamily="34" charset="0"/>
                <a:cs typeface="Verdana" panose="020B0604030504040204" pitchFamily="34" charset="0"/>
              </a:rPr>
              <a:t>Securities held by </a:t>
            </a:r>
            <a:r>
              <a:rPr lang="en-US" sz="1300" dirty="0" smtClean="0">
                <a:latin typeface="+mj-lt"/>
                <a:ea typeface="Verdana" panose="020B0604030504040204" pitchFamily="34" charset="0"/>
                <a:cs typeface="Verdana" panose="020B0604030504040204" pitchFamily="34" charset="0"/>
              </a:rPr>
              <a:t>Mutual funds, </a:t>
            </a:r>
            <a:r>
              <a:rPr lang="en-US" sz="1300" dirty="0">
                <a:latin typeface="+mj-lt"/>
                <a:ea typeface="Verdana" panose="020B0604030504040204" pitchFamily="34" charset="0"/>
                <a:cs typeface="Verdana" panose="020B0604030504040204" pitchFamily="34" charset="0"/>
              </a:rPr>
              <a:t>VCF, banks and public financial institutions formed under a Central or a State Act or so declared under Companies </a:t>
            </a:r>
            <a:r>
              <a:rPr lang="en-US" sz="1300" dirty="0" smtClean="0">
                <a:latin typeface="+mj-lt"/>
                <a:ea typeface="Verdana" panose="020B0604030504040204" pitchFamily="34" charset="0"/>
                <a:cs typeface="Verdana" panose="020B0604030504040204" pitchFamily="34" charset="0"/>
              </a:rPr>
              <a:t>Act, 1956 (1 of 1956) or the Companies Act, 2013 (18 of 2013). (dealt by Part B)</a:t>
            </a:r>
          </a:p>
          <a:p>
            <a:pPr marL="678788" lvl="3" indent="-285750" algn="just" defTabSz="1008400">
              <a:spcAft>
                <a:spcPts val="0"/>
              </a:spcAft>
              <a:tabLst>
                <a:tab pos="5546202" algn="r"/>
              </a:tabLst>
            </a:pPr>
            <a:r>
              <a:rPr lang="en-US" sz="1300" dirty="0" smtClean="0">
                <a:latin typeface="+mj-lt"/>
                <a:ea typeface="Verdana" panose="020B0604030504040204" pitchFamily="34" charset="0"/>
                <a:cs typeface="Verdana" panose="020B0604030504040204" pitchFamily="34" charset="0"/>
              </a:rPr>
              <a:t>Derivatives excluded from the definition of securities</a:t>
            </a:r>
            <a:endParaRPr lang="en-US" sz="1300" dirty="0">
              <a:latin typeface="+mj-lt"/>
            </a:endParaRPr>
          </a:p>
          <a:p>
            <a:pPr marL="393038" lvl="3" indent="0" defTabSz="1008400">
              <a:spcAft>
                <a:spcPts val="0"/>
              </a:spcAft>
              <a:buNone/>
              <a:tabLst>
                <a:tab pos="5546202" algn="r"/>
              </a:tabLst>
            </a:pPr>
            <a:endParaRPr lang="en-US" sz="1300" dirty="0">
              <a:latin typeface="+mj-lt"/>
            </a:endParaRPr>
          </a:p>
          <a:p>
            <a:pPr marL="285750" indent="-285750" algn="just">
              <a:buFont typeface="Arial" panose="020B0604020202020204" pitchFamily="34" charset="0"/>
              <a:buChar char="•"/>
            </a:pPr>
            <a:endParaRPr lang="en-US" sz="1300" dirty="0" smtClean="0">
              <a:latin typeface="+mj-lt"/>
            </a:endParaRPr>
          </a:p>
          <a:p>
            <a:pPr marL="285750" indent="-285750" algn="just">
              <a:buFont typeface="Arial" panose="020B0604020202020204" pitchFamily="34" charset="0"/>
              <a:buChar char="•"/>
            </a:pPr>
            <a:endParaRPr lang="en-US" sz="1300" dirty="0" smtClean="0">
              <a:latin typeface="+mj-lt"/>
            </a:endParaRPr>
          </a:p>
          <a:p>
            <a:pPr marL="285750" indent="-285750" algn="just">
              <a:buFont typeface="Arial" panose="020B0604020202020204" pitchFamily="34" charset="0"/>
              <a:buChar char="•"/>
            </a:pPr>
            <a:endParaRPr lang="en-US" sz="1300" dirty="0" smtClean="0">
              <a:latin typeface="+mj-lt"/>
            </a:endParaRPr>
          </a:p>
          <a:p>
            <a:pPr marL="285750" indent="-285750" algn="just">
              <a:buFont typeface="Arial" panose="020B0604020202020204" pitchFamily="34" charset="0"/>
              <a:buChar char="•"/>
            </a:pPr>
            <a:endParaRPr lang="en-US" sz="1300" dirty="0" smtClean="0">
              <a:latin typeface="+mj-lt"/>
            </a:endParaRPr>
          </a:p>
          <a:p>
            <a:pPr marL="285750" indent="-285750" algn="just">
              <a:buFont typeface="Arial" panose="020B0604020202020204" pitchFamily="34" charset="0"/>
              <a:buChar char="•"/>
            </a:pPr>
            <a:endParaRPr lang="en-US" sz="1300" dirty="0" smtClean="0">
              <a:latin typeface="+mj-lt"/>
            </a:endParaRPr>
          </a:p>
          <a:p>
            <a:pPr marL="285750" indent="-285750" algn="just">
              <a:buFont typeface="Arial" panose="020B0604020202020204" pitchFamily="34" charset="0"/>
              <a:buChar char="•"/>
            </a:pPr>
            <a:endParaRPr lang="en-US" sz="1300" dirty="0">
              <a:latin typeface="+mj-lt"/>
            </a:endParaRPr>
          </a:p>
        </p:txBody>
      </p:sp>
    </p:spTree>
    <p:extLst>
      <p:ext uri="{BB962C8B-B14F-4D97-AF65-F5344CB8AC3E}">
        <p14:creationId xmlns:p14="http://schemas.microsoft.com/office/powerpoint/2010/main" xmlns="" val="314820942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4">
                                            <p:txEl>
                                              <p:pRg st="11" end="11"/>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4">
                                            <p:txEl>
                                              <p:pRg st="12" end="12"/>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4">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US" dirty="0" smtClean="0"/>
              <a:t>Highlights </a:t>
            </a:r>
            <a:endParaRPr lang="en-US" dirty="0"/>
          </a:p>
        </p:txBody>
      </p:sp>
      <p:sp>
        <p:nvSpPr>
          <p:cNvPr id="3" name="Title 2"/>
          <p:cNvSpPr>
            <a:spLocks noGrp="1"/>
          </p:cNvSpPr>
          <p:nvPr>
            <p:ph type="title"/>
          </p:nvPr>
        </p:nvSpPr>
        <p:spPr/>
        <p:txBody>
          <a:bodyPr/>
          <a:lstStyle/>
          <a:p>
            <a:r>
              <a:rPr lang="en-US" dirty="0" smtClean="0"/>
              <a:t>ICDS VIII: Securities</a:t>
            </a:r>
            <a:endParaRPr lang="en-US" dirty="0"/>
          </a:p>
        </p:txBody>
      </p:sp>
      <p:sp>
        <p:nvSpPr>
          <p:cNvPr id="4" name="Content Placeholder 3"/>
          <p:cNvSpPr>
            <a:spLocks noGrp="1"/>
          </p:cNvSpPr>
          <p:nvPr>
            <p:ph idx="1"/>
          </p:nvPr>
        </p:nvSpPr>
        <p:spPr>
          <a:xfrm>
            <a:off x="373938" y="1085583"/>
            <a:ext cx="8374062" cy="5097310"/>
          </a:xfrm>
        </p:spPr>
        <p:txBody>
          <a:bodyPr/>
          <a:lstStyle/>
          <a:p>
            <a:pPr marL="285750" indent="-285750" algn="just">
              <a:buFont typeface="Arial" panose="020B0604020202020204" pitchFamily="34" charset="0"/>
              <a:buChar char="•"/>
            </a:pPr>
            <a:r>
              <a:rPr lang="en-US" sz="1150" dirty="0" smtClean="0">
                <a:latin typeface="+mj-lt"/>
              </a:rPr>
              <a:t>Comparison of actual cost and NRV shall be done category-wise and not for each individual security. </a:t>
            </a:r>
            <a:r>
              <a:rPr lang="en-US" sz="1150" dirty="0">
                <a:latin typeface="+mj-lt"/>
              </a:rPr>
              <a:t>F</a:t>
            </a:r>
            <a:r>
              <a:rPr lang="en-US" sz="1150" dirty="0" smtClean="0">
                <a:latin typeface="+mj-lt"/>
              </a:rPr>
              <a:t>or this purpose, securities shall be classified into following categories:</a:t>
            </a:r>
          </a:p>
          <a:p>
            <a:pPr marL="678788" lvl="3" indent="-285750" defTabSz="1008400">
              <a:spcAft>
                <a:spcPts val="0"/>
              </a:spcAft>
              <a:tabLst>
                <a:tab pos="5546202" algn="r"/>
              </a:tabLst>
            </a:pPr>
            <a:r>
              <a:rPr lang="en-US" sz="1150" dirty="0" smtClean="0">
                <a:latin typeface="+mj-lt"/>
                <a:ea typeface="Verdana" panose="020B0604030504040204" pitchFamily="34" charset="0"/>
                <a:cs typeface="Verdana" panose="020B0604030504040204" pitchFamily="34" charset="0"/>
              </a:rPr>
              <a:t>Shares;</a:t>
            </a:r>
          </a:p>
          <a:p>
            <a:pPr marL="678788" lvl="3" indent="-285750" defTabSz="1008400">
              <a:spcAft>
                <a:spcPts val="0"/>
              </a:spcAft>
              <a:tabLst>
                <a:tab pos="5546202" algn="r"/>
              </a:tabLst>
            </a:pPr>
            <a:r>
              <a:rPr lang="en-US" sz="1150" dirty="0" smtClean="0">
                <a:latin typeface="+mj-lt"/>
                <a:ea typeface="Verdana" panose="020B0604030504040204" pitchFamily="34" charset="0"/>
                <a:cs typeface="Verdana" panose="020B0604030504040204" pitchFamily="34" charset="0"/>
              </a:rPr>
              <a:t>Debt securities;</a:t>
            </a:r>
          </a:p>
          <a:p>
            <a:pPr marL="678788" lvl="3" indent="-285750" defTabSz="1008400">
              <a:spcAft>
                <a:spcPts val="0"/>
              </a:spcAft>
              <a:tabLst>
                <a:tab pos="5546202" algn="r"/>
              </a:tabLst>
            </a:pPr>
            <a:r>
              <a:rPr lang="en-US" sz="1150" dirty="0" smtClean="0">
                <a:latin typeface="+mj-lt"/>
                <a:ea typeface="Verdana" panose="020B0604030504040204" pitchFamily="34" charset="0"/>
                <a:cs typeface="Verdana" panose="020B0604030504040204" pitchFamily="34" charset="0"/>
              </a:rPr>
              <a:t>Convertible securities; and</a:t>
            </a:r>
          </a:p>
          <a:p>
            <a:pPr marL="678788" lvl="3" indent="-285750" defTabSz="1008400">
              <a:spcAft>
                <a:spcPts val="0"/>
              </a:spcAft>
              <a:tabLst>
                <a:tab pos="5546202" algn="r"/>
              </a:tabLst>
            </a:pPr>
            <a:r>
              <a:rPr lang="en-US" sz="1150" dirty="0" smtClean="0">
                <a:latin typeface="+mj-lt"/>
                <a:ea typeface="Verdana" panose="020B0604030504040204" pitchFamily="34" charset="0"/>
                <a:cs typeface="Verdana" panose="020B0604030504040204" pitchFamily="34" charset="0"/>
              </a:rPr>
              <a:t>Any other security not covered above.</a:t>
            </a:r>
          </a:p>
          <a:p>
            <a:pPr marL="393038" lvl="3" indent="0" defTabSz="1008400">
              <a:spcAft>
                <a:spcPts val="0"/>
              </a:spcAft>
              <a:buNone/>
              <a:tabLst>
                <a:tab pos="5546202" algn="r"/>
              </a:tabLst>
            </a:pPr>
            <a:endParaRPr lang="en-US" sz="1150" dirty="0" smtClean="0">
              <a:latin typeface="+mj-lt"/>
              <a:ea typeface="Verdana" panose="020B0604030504040204" pitchFamily="34" charset="0"/>
              <a:cs typeface="Verdana" panose="020B0604030504040204" pitchFamily="34" charset="0"/>
            </a:endParaRPr>
          </a:p>
          <a:p>
            <a:pPr marL="285750" indent="-285750" algn="just">
              <a:buFont typeface="Arial" panose="020B0604020202020204" pitchFamily="34" charset="0"/>
              <a:buChar char="•"/>
            </a:pPr>
            <a:r>
              <a:rPr lang="en-US" sz="1150" b="1" dirty="0" smtClean="0">
                <a:solidFill>
                  <a:srgbClr val="046A38"/>
                </a:solidFill>
                <a:latin typeface="+mj-lt"/>
              </a:rPr>
              <a:t>Reference to Q-19 of Clarification Circular:</a:t>
            </a:r>
          </a:p>
          <a:p>
            <a:pPr marL="285750" indent="-285750" algn="just">
              <a:buFont typeface="Arial" panose="020B0604020202020204" pitchFamily="34" charset="0"/>
              <a:buChar char="•"/>
            </a:pPr>
            <a:endParaRPr lang="en-US" sz="1150" dirty="0" smtClean="0">
              <a:latin typeface="+mj-lt"/>
            </a:endParaRPr>
          </a:p>
          <a:p>
            <a:pPr marL="285750" indent="-285750" algn="just">
              <a:buFont typeface="Arial" panose="020B0604020202020204" pitchFamily="34" charset="0"/>
              <a:buChar char="•"/>
            </a:pPr>
            <a:endParaRPr lang="en-US" sz="1150" dirty="0" smtClean="0">
              <a:latin typeface="+mj-lt"/>
            </a:endParaRPr>
          </a:p>
          <a:p>
            <a:pPr marL="285750" indent="-285750" algn="just">
              <a:buFont typeface="Arial" panose="020B0604020202020204" pitchFamily="34" charset="0"/>
              <a:buChar char="•"/>
            </a:pPr>
            <a:endParaRPr lang="en-US" sz="1150" dirty="0" smtClean="0">
              <a:latin typeface="+mj-lt"/>
            </a:endParaRPr>
          </a:p>
          <a:p>
            <a:pPr marL="285750" indent="-285750" algn="just">
              <a:buFont typeface="Arial" panose="020B0604020202020204" pitchFamily="34" charset="0"/>
              <a:buChar char="•"/>
            </a:pPr>
            <a:endParaRPr lang="en-US" sz="1150" dirty="0">
              <a:latin typeface="+mj-lt"/>
            </a:endParaRPr>
          </a:p>
        </p:txBody>
      </p:sp>
      <p:graphicFrame>
        <p:nvGraphicFramePr>
          <p:cNvPr id="7" name="Table 6"/>
          <p:cNvGraphicFramePr>
            <a:graphicFrameLocks noGrp="1"/>
          </p:cNvGraphicFramePr>
          <p:nvPr>
            <p:extLst>
              <p:ext uri="{D42A27DB-BD31-4B8C-83A1-F6EECF244321}">
                <p14:modId xmlns:p14="http://schemas.microsoft.com/office/powerpoint/2010/main" xmlns="" val="3746109778"/>
              </p:ext>
            </p:extLst>
          </p:nvPr>
        </p:nvGraphicFramePr>
        <p:xfrm>
          <a:off x="615923" y="2665973"/>
          <a:ext cx="7918476" cy="3888111"/>
        </p:xfrm>
        <a:graphic>
          <a:graphicData uri="http://schemas.openxmlformats.org/drawingml/2006/table">
            <a:tbl>
              <a:tblPr firstRow="1" bandRow="1">
                <a:tableStyleId>{F2DE63D5-997A-4646-A377-4702673A728D}</a:tableStyleId>
              </a:tblPr>
              <a:tblGrid>
                <a:gridCol w="1148222">
                  <a:extLst>
                    <a:ext uri="{9D8B030D-6E8A-4147-A177-3AD203B41FA5}">
                      <a16:colId xmlns:a16="http://schemas.microsoft.com/office/drawing/2014/main" xmlns="" val="20000"/>
                    </a:ext>
                  </a:extLst>
                </a:gridCol>
                <a:gridCol w="1080655">
                  <a:extLst>
                    <a:ext uri="{9D8B030D-6E8A-4147-A177-3AD203B41FA5}">
                      <a16:colId xmlns:a16="http://schemas.microsoft.com/office/drawing/2014/main" xmlns="" val="20001"/>
                    </a:ext>
                  </a:extLst>
                </a:gridCol>
                <a:gridCol w="1413164">
                  <a:extLst>
                    <a:ext uri="{9D8B030D-6E8A-4147-A177-3AD203B41FA5}">
                      <a16:colId xmlns:a16="http://schemas.microsoft.com/office/drawing/2014/main" xmlns="" val="20002"/>
                    </a:ext>
                  </a:extLst>
                </a:gridCol>
                <a:gridCol w="1413163">
                  <a:extLst>
                    <a:ext uri="{9D8B030D-6E8A-4147-A177-3AD203B41FA5}">
                      <a16:colId xmlns:a16="http://schemas.microsoft.com/office/drawing/2014/main" xmlns="" val="20003"/>
                    </a:ext>
                  </a:extLst>
                </a:gridCol>
                <a:gridCol w="1625600">
                  <a:extLst>
                    <a:ext uri="{9D8B030D-6E8A-4147-A177-3AD203B41FA5}">
                      <a16:colId xmlns:a16="http://schemas.microsoft.com/office/drawing/2014/main" xmlns="" val="20004"/>
                    </a:ext>
                  </a:extLst>
                </a:gridCol>
                <a:gridCol w="1237672">
                  <a:extLst>
                    <a:ext uri="{9D8B030D-6E8A-4147-A177-3AD203B41FA5}">
                      <a16:colId xmlns:a16="http://schemas.microsoft.com/office/drawing/2014/main" xmlns="" val="20005"/>
                    </a:ext>
                  </a:extLst>
                </a:gridCol>
              </a:tblGrid>
              <a:tr h="397073">
                <a:tc>
                  <a:txBody>
                    <a:bodyPr/>
                    <a:lstStyle/>
                    <a:p>
                      <a:pPr algn="ctr"/>
                      <a:r>
                        <a:rPr lang="en-US" sz="1100" dirty="0" smtClean="0">
                          <a:latin typeface="Verdana" panose="020B0604030504040204" pitchFamily="34" charset="0"/>
                          <a:ea typeface="Verdana" panose="020B0604030504040204" pitchFamily="34" charset="0"/>
                          <a:cs typeface="Verdana" panose="020B0604030504040204" pitchFamily="34" charset="0"/>
                        </a:rPr>
                        <a:t>Security</a:t>
                      </a:r>
                      <a:endParaRPr lang="en-IN" sz="110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100" dirty="0" smtClean="0">
                          <a:latin typeface="Verdana" panose="020B0604030504040204" pitchFamily="34" charset="0"/>
                          <a:ea typeface="Verdana" panose="020B0604030504040204" pitchFamily="34" charset="0"/>
                          <a:cs typeface="Verdana" panose="020B0604030504040204" pitchFamily="34" charset="0"/>
                        </a:rPr>
                        <a:t>Category</a:t>
                      </a:r>
                      <a:endParaRPr lang="en-IN" sz="110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100" dirty="0" smtClean="0">
                          <a:latin typeface="Verdana" panose="020B0604030504040204" pitchFamily="34" charset="0"/>
                          <a:ea typeface="Verdana" panose="020B0604030504040204" pitchFamily="34" charset="0"/>
                          <a:cs typeface="Verdana" panose="020B0604030504040204" pitchFamily="34" charset="0"/>
                        </a:rPr>
                        <a:t>Cost</a:t>
                      </a:r>
                      <a:endParaRPr lang="en-IN" sz="110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100" dirty="0" smtClean="0">
                          <a:latin typeface="Verdana" panose="020B0604030504040204" pitchFamily="34" charset="0"/>
                          <a:ea typeface="Verdana" panose="020B0604030504040204" pitchFamily="34" charset="0"/>
                          <a:cs typeface="Verdana" panose="020B0604030504040204" pitchFamily="34" charset="0"/>
                        </a:rPr>
                        <a:t>NRV</a:t>
                      </a:r>
                      <a:endParaRPr lang="en-IN" sz="110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100" dirty="0" smtClean="0">
                          <a:latin typeface="Verdana" panose="020B0604030504040204" pitchFamily="34" charset="0"/>
                          <a:ea typeface="Verdana" panose="020B0604030504040204" pitchFamily="34" charset="0"/>
                          <a:cs typeface="Verdana" panose="020B0604030504040204" pitchFamily="34" charset="0"/>
                        </a:rPr>
                        <a:t>Lower</a:t>
                      </a:r>
                      <a:r>
                        <a:rPr lang="en-US" sz="1100" baseline="0" dirty="0" smtClean="0">
                          <a:latin typeface="Verdana" panose="020B0604030504040204" pitchFamily="34" charset="0"/>
                          <a:ea typeface="Verdana" panose="020B0604030504040204" pitchFamily="34" charset="0"/>
                          <a:cs typeface="Verdana" panose="020B0604030504040204" pitchFamily="34" charset="0"/>
                        </a:rPr>
                        <a:t> of cost or NRV</a:t>
                      </a:r>
                      <a:endParaRPr lang="en-IN" sz="110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100" dirty="0" smtClean="0">
                          <a:latin typeface="Verdana" panose="020B0604030504040204" pitchFamily="34" charset="0"/>
                          <a:ea typeface="Verdana" panose="020B0604030504040204" pitchFamily="34" charset="0"/>
                          <a:cs typeface="Verdana" panose="020B0604030504040204" pitchFamily="34" charset="0"/>
                        </a:rPr>
                        <a:t>ICDS value</a:t>
                      </a:r>
                      <a:endParaRPr lang="en-IN" sz="110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0"/>
                  </a:ext>
                </a:extLst>
              </a:tr>
              <a:tr h="241080">
                <a:tc>
                  <a:txBody>
                    <a:bodyPr/>
                    <a:lstStyle/>
                    <a:p>
                      <a:pPr algn="ctr"/>
                      <a:r>
                        <a:rPr lang="en-US" sz="1100" dirty="0" smtClean="0">
                          <a:latin typeface="Verdana" panose="020B0604030504040204" pitchFamily="34" charset="0"/>
                          <a:ea typeface="Verdana" panose="020B0604030504040204" pitchFamily="34" charset="0"/>
                          <a:cs typeface="Verdana" panose="020B0604030504040204" pitchFamily="34" charset="0"/>
                        </a:rPr>
                        <a:t>A</a:t>
                      </a:r>
                      <a:endParaRPr lang="en-IN" sz="110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100" dirty="0" smtClean="0">
                          <a:latin typeface="Verdana" panose="020B0604030504040204" pitchFamily="34" charset="0"/>
                          <a:ea typeface="Verdana" panose="020B0604030504040204" pitchFamily="34" charset="0"/>
                          <a:cs typeface="Verdana" panose="020B0604030504040204" pitchFamily="34" charset="0"/>
                        </a:rPr>
                        <a:t>Share</a:t>
                      </a:r>
                      <a:endParaRPr lang="en-IN" sz="110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100" dirty="0" smtClean="0">
                          <a:latin typeface="Verdana" panose="020B0604030504040204" pitchFamily="34" charset="0"/>
                          <a:ea typeface="Verdana" panose="020B0604030504040204" pitchFamily="34" charset="0"/>
                          <a:cs typeface="Verdana" panose="020B0604030504040204" pitchFamily="34" charset="0"/>
                        </a:rPr>
                        <a:t>100</a:t>
                      </a:r>
                      <a:endParaRPr lang="en-IN" sz="110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100" b="1" dirty="0" smtClean="0">
                          <a:latin typeface="Verdana" panose="020B0604030504040204" pitchFamily="34" charset="0"/>
                          <a:ea typeface="Verdana" panose="020B0604030504040204" pitchFamily="34" charset="0"/>
                          <a:cs typeface="Verdana" panose="020B0604030504040204" pitchFamily="34" charset="0"/>
                        </a:rPr>
                        <a:t>75</a:t>
                      </a:r>
                      <a:endParaRPr lang="en-IN" sz="1100" b="1"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100" b="1" dirty="0" smtClean="0">
                          <a:latin typeface="Verdana" panose="020B0604030504040204" pitchFamily="34" charset="0"/>
                          <a:ea typeface="Verdana" panose="020B0604030504040204" pitchFamily="34" charset="0"/>
                          <a:cs typeface="Verdana" panose="020B0604030504040204" pitchFamily="34" charset="0"/>
                        </a:rPr>
                        <a:t>75</a:t>
                      </a:r>
                      <a:endParaRPr lang="en-IN" sz="1100" b="1"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IN" sz="110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1"/>
                  </a:ext>
                </a:extLst>
              </a:tr>
              <a:tr h="241080">
                <a:tc>
                  <a:txBody>
                    <a:bodyPr/>
                    <a:lstStyle/>
                    <a:p>
                      <a:pPr algn="ctr"/>
                      <a:r>
                        <a:rPr lang="en-US" sz="1100" dirty="0" smtClean="0">
                          <a:latin typeface="Verdana" panose="020B0604030504040204" pitchFamily="34" charset="0"/>
                          <a:ea typeface="Verdana" panose="020B0604030504040204" pitchFamily="34" charset="0"/>
                          <a:cs typeface="Verdana" panose="020B0604030504040204" pitchFamily="34" charset="0"/>
                        </a:rPr>
                        <a:t>B</a:t>
                      </a:r>
                      <a:endParaRPr lang="en-IN" sz="110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latin typeface="Verdana" panose="020B0604030504040204" pitchFamily="34" charset="0"/>
                          <a:ea typeface="Verdana" panose="020B0604030504040204" pitchFamily="34" charset="0"/>
                          <a:cs typeface="Verdana" panose="020B0604030504040204" pitchFamily="34" charset="0"/>
                        </a:rPr>
                        <a:t>Share</a:t>
                      </a:r>
                      <a:endParaRPr lang="en-IN" sz="110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100" dirty="0" smtClean="0">
                          <a:latin typeface="Verdana" panose="020B0604030504040204" pitchFamily="34" charset="0"/>
                          <a:ea typeface="Verdana" panose="020B0604030504040204" pitchFamily="34" charset="0"/>
                          <a:cs typeface="Verdana" panose="020B0604030504040204" pitchFamily="34" charset="0"/>
                        </a:rPr>
                        <a:t>120</a:t>
                      </a:r>
                      <a:endParaRPr lang="en-IN" sz="110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100" dirty="0" smtClean="0">
                          <a:latin typeface="Verdana" panose="020B0604030504040204" pitchFamily="34" charset="0"/>
                          <a:ea typeface="Verdana" panose="020B0604030504040204" pitchFamily="34" charset="0"/>
                          <a:cs typeface="Verdana" panose="020B0604030504040204" pitchFamily="34" charset="0"/>
                        </a:rPr>
                        <a:t>150</a:t>
                      </a:r>
                      <a:endParaRPr lang="en-IN" sz="110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100" dirty="0" smtClean="0">
                          <a:latin typeface="Verdana" panose="020B0604030504040204" pitchFamily="34" charset="0"/>
                          <a:ea typeface="Verdana" panose="020B0604030504040204" pitchFamily="34" charset="0"/>
                          <a:cs typeface="Verdana" panose="020B0604030504040204" pitchFamily="34" charset="0"/>
                        </a:rPr>
                        <a:t>120</a:t>
                      </a:r>
                      <a:endParaRPr lang="en-IN" sz="110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IN" sz="110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2"/>
                  </a:ext>
                </a:extLst>
              </a:tr>
              <a:tr h="241080">
                <a:tc>
                  <a:txBody>
                    <a:bodyPr/>
                    <a:lstStyle/>
                    <a:p>
                      <a:pPr algn="ctr"/>
                      <a:r>
                        <a:rPr lang="en-US" sz="1100" dirty="0" smtClean="0">
                          <a:latin typeface="Verdana" panose="020B0604030504040204" pitchFamily="34" charset="0"/>
                          <a:ea typeface="Verdana" panose="020B0604030504040204" pitchFamily="34" charset="0"/>
                          <a:cs typeface="Verdana" panose="020B0604030504040204" pitchFamily="34" charset="0"/>
                        </a:rPr>
                        <a:t>C</a:t>
                      </a:r>
                      <a:endParaRPr lang="en-IN" sz="110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latin typeface="Verdana" panose="020B0604030504040204" pitchFamily="34" charset="0"/>
                          <a:ea typeface="Verdana" panose="020B0604030504040204" pitchFamily="34" charset="0"/>
                          <a:cs typeface="Verdana" panose="020B0604030504040204" pitchFamily="34" charset="0"/>
                        </a:rPr>
                        <a:t>Share</a:t>
                      </a:r>
                      <a:endParaRPr lang="en-IN" sz="110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100" dirty="0" smtClean="0">
                          <a:latin typeface="Verdana" panose="020B0604030504040204" pitchFamily="34" charset="0"/>
                          <a:ea typeface="Verdana" panose="020B0604030504040204" pitchFamily="34" charset="0"/>
                          <a:cs typeface="Verdana" panose="020B0604030504040204" pitchFamily="34" charset="0"/>
                        </a:rPr>
                        <a:t>140</a:t>
                      </a:r>
                      <a:endParaRPr lang="en-IN" sz="110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100" dirty="0" smtClean="0">
                          <a:latin typeface="Verdana" panose="020B0604030504040204" pitchFamily="34" charset="0"/>
                          <a:ea typeface="Verdana" panose="020B0604030504040204" pitchFamily="34" charset="0"/>
                          <a:cs typeface="Verdana" panose="020B0604030504040204" pitchFamily="34" charset="0"/>
                        </a:rPr>
                        <a:t>120</a:t>
                      </a:r>
                      <a:endParaRPr lang="en-IN" sz="110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100" dirty="0" smtClean="0">
                          <a:latin typeface="Verdana" panose="020B0604030504040204" pitchFamily="34" charset="0"/>
                          <a:ea typeface="Verdana" panose="020B0604030504040204" pitchFamily="34" charset="0"/>
                          <a:cs typeface="Verdana" panose="020B0604030504040204" pitchFamily="34" charset="0"/>
                        </a:rPr>
                        <a:t>120</a:t>
                      </a:r>
                      <a:endParaRPr lang="en-IN" sz="110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IN" sz="110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3"/>
                  </a:ext>
                </a:extLst>
              </a:tr>
              <a:tr h="241080">
                <a:tc>
                  <a:txBody>
                    <a:bodyPr/>
                    <a:lstStyle/>
                    <a:p>
                      <a:pPr algn="ctr"/>
                      <a:r>
                        <a:rPr lang="en-US" sz="1100" dirty="0" smtClean="0">
                          <a:latin typeface="Verdana" panose="020B0604030504040204" pitchFamily="34" charset="0"/>
                          <a:ea typeface="Verdana" panose="020B0604030504040204" pitchFamily="34" charset="0"/>
                          <a:cs typeface="Verdana" panose="020B0604030504040204" pitchFamily="34" charset="0"/>
                        </a:rPr>
                        <a:t>D</a:t>
                      </a:r>
                      <a:endParaRPr lang="en-IN" sz="110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latin typeface="Verdana" panose="020B0604030504040204" pitchFamily="34" charset="0"/>
                          <a:ea typeface="Verdana" panose="020B0604030504040204" pitchFamily="34" charset="0"/>
                          <a:cs typeface="Verdana" panose="020B0604030504040204" pitchFamily="34" charset="0"/>
                        </a:rPr>
                        <a:t>Share</a:t>
                      </a:r>
                      <a:endParaRPr lang="en-IN" sz="110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100" dirty="0" smtClean="0">
                          <a:latin typeface="Verdana" panose="020B0604030504040204" pitchFamily="34" charset="0"/>
                          <a:ea typeface="Verdana" panose="020B0604030504040204" pitchFamily="34" charset="0"/>
                          <a:cs typeface="Verdana" panose="020B0604030504040204" pitchFamily="34" charset="0"/>
                        </a:rPr>
                        <a:t>200</a:t>
                      </a:r>
                      <a:endParaRPr lang="en-IN" sz="110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100" dirty="0" smtClean="0">
                          <a:latin typeface="Verdana" panose="020B0604030504040204" pitchFamily="34" charset="0"/>
                          <a:ea typeface="Verdana" panose="020B0604030504040204" pitchFamily="34" charset="0"/>
                          <a:cs typeface="Verdana" panose="020B0604030504040204" pitchFamily="34" charset="0"/>
                        </a:rPr>
                        <a:t>190</a:t>
                      </a:r>
                      <a:endParaRPr lang="en-IN" sz="110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100" dirty="0" smtClean="0">
                          <a:latin typeface="Verdana" panose="020B0604030504040204" pitchFamily="34" charset="0"/>
                          <a:ea typeface="Verdana" panose="020B0604030504040204" pitchFamily="34" charset="0"/>
                          <a:cs typeface="Verdana" panose="020B0604030504040204" pitchFamily="34" charset="0"/>
                        </a:rPr>
                        <a:t>190</a:t>
                      </a:r>
                      <a:endParaRPr lang="en-IN" sz="110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IN" sz="110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4"/>
                  </a:ext>
                </a:extLst>
              </a:tr>
              <a:tr h="241080">
                <a:tc>
                  <a:txBody>
                    <a:bodyPr/>
                    <a:lstStyle/>
                    <a:p>
                      <a:pPr algn="ctr"/>
                      <a:endParaRPr lang="en-IN" sz="110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100" b="1" dirty="0" smtClean="0">
                          <a:latin typeface="Verdana" panose="020B0604030504040204" pitchFamily="34" charset="0"/>
                          <a:ea typeface="Verdana" panose="020B0604030504040204" pitchFamily="34" charset="0"/>
                          <a:cs typeface="Verdana" panose="020B0604030504040204" pitchFamily="34" charset="0"/>
                        </a:rPr>
                        <a:t>Total</a:t>
                      </a:r>
                      <a:endParaRPr lang="en-IN" sz="1100" b="1"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100" dirty="0" smtClean="0">
                          <a:latin typeface="Verdana" panose="020B0604030504040204" pitchFamily="34" charset="0"/>
                          <a:ea typeface="Verdana" panose="020B0604030504040204" pitchFamily="34" charset="0"/>
                          <a:cs typeface="Verdana" panose="020B0604030504040204" pitchFamily="34" charset="0"/>
                        </a:rPr>
                        <a:t>560</a:t>
                      </a:r>
                      <a:endParaRPr lang="en-IN" sz="110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100" b="1" dirty="0" smtClean="0">
                          <a:latin typeface="Verdana" panose="020B0604030504040204" pitchFamily="34" charset="0"/>
                          <a:ea typeface="Verdana" panose="020B0604030504040204" pitchFamily="34" charset="0"/>
                          <a:cs typeface="Verdana" panose="020B0604030504040204" pitchFamily="34" charset="0"/>
                        </a:rPr>
                        <a:t>535</a:t>
                      </a:r>
                      <a:endParaRPr lang="en-IN" sz="1100" b="1"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100" dirty="0" smtClean="0">
                          <a:latin typeface="Verdana" panose="020B0604030504040204" pitchFamily="34" charset="0"/>
                          <a:ea typeface="Verdana" panose="020B0604030504040204" pitchFamily="34" charset="0"/>
                          <a:cs typeface="Verdana" panose="020B0604030504040204" pitchFamily="34" charset="0"/>
                        </a:rPr>
                        <a:t>505</a:t>
                      </a:r>
                      <a:endParaRPr lang="en-IN" sz="110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100" b="1" dirty="0" smtClean="0">
                          <a:latin typeface="Verdana" panose="020B0604030504040204" pitchFamily="34" charset="0"/>
                          <a:ea typeface="Verdana" panose="020B0604030504040204" pitchFamily="34" charset="0"/>
                          <a:cs typeface="Verdana" panose="020B0604030504040204" pitchFamily="34" charset="0"/>
                        </a:rPr>
                        <a:t>535</a:t>
                      </a:r>
                      <a:endParaRPr lang="en-IN" sz="1100" b="1"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5"/>
                  </a:ext>
                </a:extLst>
              </a:tr>
              <a:tr h="241080">
                <a:tc>
                  <a:txBody>
                    <a:bodyPr/>
                    <a:lstStyle/>
                    <a:p>
                      <a:pPr algn="ctr"/>
                      <a:endParaRPr lang="en-IN" sz="110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IN" sz="1100" b="1"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IN" sz="110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IN" sz="1100" b="1"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IN" sz="110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IN" sz="1100" b="1"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6"/>
                  </a:ext>
                </a:extLst>
              </a:tr>
              <a:tr h="241080">
                <a:tc>
                  <a:txBody>
                    <a:bodyPr/>
                    <a:lstStyle/>
                    <a:p>
                      <a:pPr algn="ctr"/>
                      <a:r>
                        <a:rPr lang="en-US" sz="1100" dirty="0" smtClean="0">
                          <a:latin typeface="Verdana" panose="020B0604030504040204" pitchFamily="34" charset="0"/>
                          <a:ea typeface="Verdana" panose="020B0604030504040204" pitchFamily="34" charset="0"/>
                          <a:cs typeface="Verdana" panose="020B0604030504040204" pitchFamily="34" charset="0"/>
                        </a:rPr>
                        <a:t>E</a:t>
                      </a:r>
                      <a:endParaRPr lang="en-IN" sz="110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100" dirty="0" smtClean="0">
                          <a:latin typeface="Verdana" panose="020B0604030504040204" pitchFamily="34" charset="0"/>
                          <a:ea typeface="Verdana" panose="020B0604030504040204" pitchFamily="34" charset="0"/>
                          <a:cs typeface="Verdana" panose="020B0604030504040204" pitchFamily="34" charset="0"/>
                        </a:rPr>
                        <a:t>Debenture</a:t>
                      </a:r>
                      <a:endParaRPr lang="en-IN" sz="110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100" dirty="0" smtClean="0">
                          <a:latin typeface="Verdana" panose="020B0604030504040204" pitchFamily="34" charset="0"/>
                          <a:ea typeface="Verdana" panose="020B0604030504040204" pitchFamily="34" charset="0"/>
                          <a:cs typeface="Verdana" panose="020B0604030504040204" pitchFamily="34" charset="0"/>
                        </a:rPr>
                        <a:t>150</a:t>
                      </a:r>
                      <a:endParaRPr lang="en-IN" sz="110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100" b="0" dirty="0" smtClean="0">
                          <a:latin typeface="Verdana" panose="020B0604030504040204" pitchFamily="34" charset="0"/>
                          <a:ea typeface="Verdana" panose="020B0604030504040204" pitchFamily="34" charset="0"/>
                          <a:cs typeface="Verdana" panose="020B0604030504040204" pitchFamily="34" charset="0"/>
                        </a:rPr>
                        <a:t>160</a:t>
                      </a:r>
                      <a:endParaRPr lang="en-IN" sz="1100" b="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100" dirty="0" smtClean="0">
                          <a:latin typeface="Verdana" panose="020B0604030504040204" pitchFamily="34" charset="0"/>
                          <a:ea typeface="Verdana" panose="020B0604030504040204" pitchFamily="34" charset="0"/>
                          <a:cs typeface="Verdana" panose="020B0604030504040204" pitchFamily="34" charset="0"/>
                        </a:rPr>
                        <a:t>150</a:t>
                      </a:r>
                      <a:endParaRPr lang="en-IN" sz="110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IN" sz="110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7"/>
                  </a:ext>
                </a:extLst>
              </a:tr>
              <a:tr h="241080">
                <a:tc>
                  <a:txBody>
                    <a:bodyPr/>
                    <a:lstStyle/>
                    <a:p>
                      <a:pPr algn="ctr"/>
                      <a:r>
                        <a:rPr lang="en-US" sz="1100" dirty="0" smtClean="0">
                          <a:latin typeface="Verdana" panose="020B0604030504040204" pitchFamily="34" charset="0"/>
                          <a:ea typeface="Verdana" panose="020B0604030504040204" pitchFamily="34" charset="0"/>
                          <a:cs typeface="Verdana" panose="020B0604030504040204" pitchFamily="34" charset="0"/>
                        </a:rPr>
                        <a:t>F</a:t>
                      </a:r>
                      <a:endParaRPr lang="en-IN" sz="110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100" dirty="0" smtClean="0">
                          <a:latin typeface="Verdana" panose="020B0604030504040204" pitchFamily="34" charset="0"/>
                          <a:ea typeface="Verdana" panose="020B0604030504040204" pitchFamily="34" charset="0"/>
                          <a:cs typeface="Verdana" panose="020B0604030504040204" pitchFamily="34" charset="0"/>
                        </a:rPr>
                        <a:t>Debenture</a:t>
                      </a:r>
                      <a:endParaRPr lang="en-IN" sz="110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100" dirty="0" smtClean="0">
                          <a:latin typeface="Verdana" panose="020B0604030504040204" pitchFamily="34" charset="0"/>
                          <a:ea typeface="Verdana" panose="020B0604030504040204" pitchFamily="34" charset="0"/>
                          <a:cs typeface="Verdana" panose="020B0604030504040204" pitchFamily="34" charset="0"/>
                        </a:rPr>
                        <a:t>105</a:t>
                      </a:r>
                      <a:endParaRPr lang="en-IN" sz="110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100" b="1" dirty="0" smtClean="0">
                          <a:latin typeface="Verdana" panose="020B0604030504040204" pitchFamily="34" charset="0"/>
                          <a:ea typeface="Verdana" panose="020B0604030504040204" pitchFamily="34" charset="0"/>
                          <a:cs typeface="Verdana" panose="020B0604030504040204" pitchFamily="34" charset="0"/>
                        </a:rPr>
                        <a:t>90</a:t>
                      </a:r>
                      <a:endParaRPr lang="en-IN" sz="1100" b="1"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100" b="1" dirty="0" smtClean="0">
                          <a:latin typeface="Verdana" panose="020B0604030504040204" pitchFamily="34" charset="0"/>
                          <a:ea typeface="Verdana" panose="020B0604030504040204" pitchFamily="34" charset="0"/>
                          <a:cs typeface="Verdana" panose="020B0604030504040204" pitchFamily="34" charset="0"/>
                        </a:rPr>
                        <a:t>90</a:t>
                      </a:r>
                      <a:endParaRPr lang="en-IN" sz="1100" b="1"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IN" sz="110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8"/>
                  </a:ext>
                </a:extLst>
              </a:tr>
              <a:tr h="241080">
                <a:tc>
                  <a:txBody>
                    <a:bodyPr/>
                    <a:lstStyle/>
                    <a:p>
                      <a:pPr algn="ctr"/>
                      <a:r>
                        <a:rPr lang="en-US" sz="1100" dirty="0" smtClean="0">
                          <a:latin typeface="Verdana" panose="020B0604030504040204" pitchFamily="34" charset="0"/>
                          <a:ea typeface="Verdana" panose="020B0604030504040204" pitchFamily="34" charset="0"/>
                          <a:cs typeface="Verdana" panose="020B0604030504040204" pitchFamily="34" charset="0"/>
                        </a:rPr>
                        <a:t>G</a:t>
                      </a:r>
                      <a:endParaRPr lang="en-IN" sz="110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100" smtClean="0">
                          <a:latin typeface="Verdana" panose="020B0604030504040204" pitchFamily="34" charset="0"/>
                          <a:ea typeface="Verdana" panose="020B0604030504040204" pitchFamily="34" charset="0"/>
                          <a:cs typeface="Verdana" panose="020B0604030504040204" pitchFamily="34" charset="0"/>
                        </a:rPr>
                        <a:t>Debenture</a:t>
                      </a:r>
                      <a:endParaRPr lang="en-IN" sz="110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100" dirty="0" smtClean="0">
                          <a:latin typeface="Verdana" panose="020B0604030504040204" pitchFamily="34" charset="0"/>
                          <a:ea typeface="Verdana" panose="020B0604030504040204" pitchFamily="34" charset="0"/>
                          <a:cs typeface="Verdana" panose="020B0604030504040204" pitchFamily="34" charset="0"/>
                        </a:rPr>
                        <a:t>125</a:t>
                      </a:r>
                      <a:endParaRPr lang="en-IN" sz="110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100" dirty="0" smtClean="0">
                          <a:latin typeface="Verdana" panose="020B0604030504040204" pitchFamily="34" charset="0"/>
                          <a:ea typeface="Verdana" panose="020B0604030504040204" pitchFamily="34" charset="0"/>
                          <a:cs typeface="Verdana" panose="020B0604030504040204" pitchFamily="34" charset="0"/>
                        </a:rPr>
                        <a:t>135</a:t>
                      </a:r>
                      <a:endParaRPr lang="en-IN" sz="110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100" dirty="0" smtClean="0">
                          <a:latin typeface="Verdana" panose="020B0604030504040204" pitchFamily="34" charset="0"/>
                          <a:ea typeface="Verdana" panose="020B0604030504040204" pitchFamily="34" charset="0"/>
                          <a:cs typeface="Verdana" panose="020B0604030504040204" pitchFamily="34" charset="0"/>
                        </a:rPr>
                        <a:t>125</a:t>
                      </a:r>
                      <a:endParaRPr lang="en-IN" sz="110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IN" sz="110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9"/>
                  </a:ext>
                </a:extLst>
              </a:tr>
              <a:tr h="241080">
                <a:tc>
                  <a:txBody>
                    <a:bodyPr/>
                    <a:lstStyle/>
                    <a:p>
                      <a:pPr algn="ctr"/>
                      <a:r>
                        <a:rPr lang="en-US" sz="1100" dirty="0" smtClean="0">
                          <a:latin typeface="Verdana" panose="020B0604030504040204" pitchFamily="34" charset="0"/>
                          <a:ea typeface="Verdana" panose="020B0604030504040204" pitchFamily="34" charset="0"/>
                          <a:cs typeface="Verdana" panose="020B0604030504040204" pitchFamily="34" charset="0"/>
                        </a:rPr>
                        <a:t>H</a:t>
                      </a:r>
                      <a:endParaRPr lang="en-IN" sz="110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100" dirty="0" smtClean="0">
                          <a:latin typeface="Verdana" panose="020B0604030504040204" pitchFamily="34" charset="0"/>
                          <a:ea typeface="Verdana" panose="020B0604030504040204" pitchFamily="34" charset="0"/>
                          <a:cs typeface="Verdana" panose="020B0604030504040204" pitchFamily="34" charset="0"/>
                        </a:rPr>
                        <a:t>Debenture</a:t>
                      </a:r>
                      <a:endParaRPr lang="en-IN" sz="110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100" dirty="0" smtClean="0">
                          <a:latin typeface="Verdana" panose="020B0604030504040204" pitchFamily="34" charset="0"/>
                          <a:ea typeface="Verdana" panose="020B0604030504040204" pitchFamily="34" charset="0"/>
                          <a:cs typeface="Verdana" panose="020B0604030504040204" pitchFamily="34" charset="0"/>
                        </a:rPr>
                        <a:t>220</a:t>
                      </a:r>
                      <a:endParaRPr lang="en-IN" sz="110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100" dirty="0" smtClean="0">
                          <a:latin typeface="Verdana" panose="020B0604030504040204" pitchFamily="34" charset="0"/>
                          <a:ea typeface="Verdana" panose="020B0604030504040204" pitchFamily="34" charset="0"/>
                          <a:cs typeface="Verdana" panose="020B0604030504040204" pitchFamily="34" charset="0"/>
                        </a:rPr>
                        <a:t>230</a:t>
                      </a:r>
                      <a:endParaRPr lang="en-IN" sz="110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100" dirty="0" smtClean="0">
                          <a:latin typeface="Verdana" panose="020B0604030504040204" pitchFamily="34" charset="0"/>
                          <a:ea typeface="Verdana" panose="020B0604030504040204" pitchFamily="34" charset="0"/>
                          <a:cs typeface="Verdana" panose="020B0604030504040204" pitchFamily="34" charset="0"/>
                        </a:rPr>
                        <a:t>220</a:t>
                      </a:r>
                      <a:endParaRPr lang="en-IN" sz="110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IN" sz="110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10"/>
                  </a:ext>
                </a:extLst>
              </a:tr>
              <a:tr h="241080">
                <a:tc>
                  <a:txBody>
                    <a:bodyPr/>
                    <a:lstStyle/>
                    <a:p>
                      <a:pPr algn="ctr"/>
                      <a:endParaRPr lang="en-IN" sz="110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100" b="1" dirty="0" smtClean="0">
                          <a:latin typeface="Verdana" panose="020B0604030504040204" pitchFamily="34" charset="0"/>
                          <a:ea typeface="Verdana" panose="020B0604030504040204" pitchFamily="34" charset="0"/>
                          <a:cs typeface="Verdana" panose="020B0604030504040204" pitchFamily="34" charset="0"/>
                        </a:rPr>
                        <a:t>Total</a:t>
                      </a:r>
                      <a:endParaRPr lang="en-IN" sz="1100" b="1"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100" b="1" dirty="0" smtClean="0">
                          <a:latin typeface="Verdana" panose="020B0604030504040204" pitchFamily="34" charset="0"/>
                          <a:ea typeface="Verdana" panose="020B0604030504040204" pitchFamily="34" charset="0"/>
                          <a:cs typeface="Verdana" panose="020B0604030504040204" pitchFamily="34" charset="0"/>
                        </a:rPr>
                        <a:t>600</a:t>
                      </a:r>
                      <a:endParaRPr lang="en-IN" sz="1100" b="1"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100" b="0" dirty="0" smtClean="0">
                          <a:latin typeface="Verdana" panose="020B0604030504040204" pitchFamily="34" charset="0"/>
                          <a:ea typeface="Verdana" panose="020B0604030504040204" pitchFamily="34" charset="0"/>
                          <a:cs typeface="Verdana" panose="020B0604030504040204" pitchFamily="34" charset="0"/>
                        </a:rPr>
                        <a:t>615</a:t>
                      </a:r>
                      <a:endParaRPr lang="en-IN" sz="1100" b="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100" dirty="0" smtClean="0">
                          <a:latin typeface="Verdana" panose="020B0604030504040204" pitchFamily="34" charset="0"/>
                          <a:ea typeface="Verdana" panose="020B0604030504040204" pitchFamily="34" charset="0"/>
                          <a:cs typeface="Verdana" panose="020B0604030504040204" pitchFamily="34" charset="0"/>
                        </a:rPr>
                        <a:t>585</a:t>
                      </a:r>
                      <a:endParaRPr lang="en-IN" sz="110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100" b="1" dirty="0" smtClean="0">
                          <a:latin typeface="Verdana" panose="020B0604030504040204" pitchFamily="34" charset="0"/>
                          <a:ea typeface="Verdana" panose="020B0604030504040204" pitchFamily="34" charset="0"/>
                          <a:cs typeface="Verdana" panose="020B0604030504040204" pitchFamily="34" charset="0"/>
                        </a:rPr>
                        <a:t>600</a:t>
                      </a:r>
                      <a:endParaRPr lang="en-IN" sz="1100" b="1"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11"/>
                  </a:ext>
                </a:extLst>
              </a:tr>
              <a:tr h="241080">
                <a:tc>
                  <a:txBody>
                    <a:bodyPr/>
                    <a:lstStyle/>
                    <a:p>
                      <a:pPr algn="ctr"/>
                      <a:endParaRPr lang="en-IN" sz="110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IN" sz="1100" b="1"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IN" sz="1100" b="1"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IN" sz="1100" b="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IN" sz="110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IN" sz="1100" b="1"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12"/>
                  </a:ext>
                </a:extLst>
              </a:tr>
              <a:tr h="352431">
                <a:tc>
                  <a:txBody>
                    <a:bodyPr/>
                    <a:lstStyle/>
                    <a:p>
                      <a:pPr algn="ctr"/>
                      <a:r>
                        <a:rPr lang="en-US" sz="1100" b="1" dirty="0" smtClean="0">
                          <a:latin typeface="Verdana" panose="020B0604030504040204" pitchFamily="34" charset="0"/>
                          <a:ea typeface="Verdana" panose="020B0604030504040204" pitchFamily="34" charset="0"/>
                          <a:cs typeface="Verdana" panose="020B0604030504040204" pitchFamily="34" charset="0"/>
                        </a:rPr>
                        <a:t>Securities</a:t>
                      </a:r>
                      <a:endParaRPr lang="en-IN" sz="1100" b="1"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100" b="1" dirty="0" smtClean="0">
                          <a:latin typeface="Verdana" panose="020B0604030504040204" pitchFamily="34" charset="0"/>
                          <a:ea typeface="Verdana" panose="020B0604030504040204" pitchFamily="34" charset="0"/>
                          <a:cs typeface="Verdana" panose="020B0604030504040204" pitchFamily="34" charset="0"/>
                        </a:rPr>
                        <a:t>Total</a:t>
                      </a:r>
                      <a:endParaRPr lang="en-IN" sz="1100" b="1"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100" b="0" dirty="0" smtClean="0">
                          <a:latin typeface="Verdana" panose="020B0604030504040204" pitchFamily="34" charset="0"/>
                          <a:ea typeface="Verdana" panose="020B0604030504040204" pitchFamily="34" charset="0"/>
                          <a:cs typeface="Verdana" panose="020B0604030504040204" pitchFamily="34" charset="0"/>
                        </a:rPr>
                        <a:t>1160</a:t>
                      </a:r>
                      <a:endParaRPr lang="en-IN" sz="1100" b="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100" b="0" dirty="0" smtClean="0">
                          <a:latin typeface="Verdana" panose="020B0604030504040204" pitchFamily="34" charset="0"/>
                          <a:ea typeface="Verdana" panose="020B0604030504040204" pitchFamily="34" charset="0"/>
                          <a:cs typeface="Verdana" panose="020B0604030504040204" pitchFamily="34" charset="0"/>
                        </a:rPr>
                        <a:t>1150</a:t>
                      </a:r>
                      <a:endParaRPr lang="en-IN" sz="1100" b="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100" dirty="0" smtClean="0">
                          <a:latin typeface="Verdana" panose="020B0604030504040204" pitchFamily="34" charset="0"/>
                          <a:ea typeface="Verdana" panose="020B0604030504040204" pitchFamily="34" charset="0"/>
                          <a:cs typeface="Verdana" panose="020B0604030504040204" pitchFamily="34" charset="0"/>
                        </a:rPr>
                        <a:t>1090</a:t>
                      </a:r>
                      <a:endParaRPr lang="en-IN" sz="110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100" b="1" dirty="0" smtClean="0">
                          <a:latin typeface="Verdana" panose="020B0604030504040204" pitchFamily="34" charset="0"/>
                          <a:ea typeface="Verdana" panose="020B0604030504040204" pitchFamily="34" charset="0"/>
                          <a:cs typeface="Verdana" panose="020B0604030504040204" pitchFamily="34" charset="0"/>
                        </a:rPr>
                        <a:t>1135</a:t>
                      </a:r>
                      <a:endParaRPr lang="en-IN" sz="1100" b="1"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13"/>
                  </a:ext>
                </a:extLst>
              </a:tr>
            </a:tbl>
          </a:graphicData>
        </a:graphic>
      </p:graphicFrame>
    </p:spTree>
    <p:extLst>
      <p:ext uri="{BB962C8B-B14F-4D97-AF65-F5344CB8AC3E}">
        <p14:creationId xmlns:p14="http://schemas.microsoft.com/office/powerpoint/2010/main" xmlns="" val="139831457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US" dirty="0" smtClean="0"/>
              <a:t>Amendment in Act</a:t>
            </a:r>
            <a:endParaRPr lang="en-US" dirty="0"/>
          </a:p>
        </p:txBody>
      </p:sp>
      <p:sp>
        <p:nvSpPr>
          <p:cNvPr id="3" name="Title 2"/>
          <p:cNvSpPr>
            <a:spLocks noGrp="1"/>
          </p:cNvSpPr>
          <p:nvPr>
            <p:ph type="title"/>
          </p:nvPr>
        </p:nvSpPr>
        <p:spPr/>
        <p:txBody>
          <a:bodyPr/>
          <a:lstStyle/>
          <a:p>
            <a:r>
              <a:rPr lang="en-US" dirty="0"/>
              <a:t>ICDS </a:t>
            </a:r>
            <a:r>
              <a:rPr lang="en-US" dirty="0" smtClean="0"/>
              <a:t>VIII</a:t>
            </a:r>
            <a:r>
              <a:rPr lang="en-US" dirty="0"/>
              <a:t>: </a:t>
            </a:r>
            <a:r>
              <a:rPr lang="en-US" dirty="0" smtClean="0"/>
              <a:t>Securities</a:t>
            </a:r>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xmlns="" val="3372833512"/>
              </p:ext>
            </p:extLst>
          </p:nvPr>
        </p:nvGraphicFramePr>
        <p:xfrm>
          <a:off x="376238" y="1011687"/>
          <a:ext cx="8371761" cy="3457063"/>
        </p:xfrm>
        <a:graphic>
          <a:graphicData uri="http://schemas.openxmlformats.org/drawingml/2006/table">
            <a:tbl>
              <a:tblPr firstRow="1" bandRow="1">
                <a:tableStyleId>{5C22544A-7EE6-4342-B048-85BDC9FD1C3A}</a:tableStyleId>
              </a:tblPr>
              <a:tblGrid>
                <a:gridCol w="2829078">
                  <a:extLst>
                    <a:ext uri="{9D8B030D-6E8A-4147-A177-3AD203B41FA5}">
                      <a16:colId xmlns:a16="http://schemas.microsoft.com/office/drawing/2014/main" xmlns="" val="1356759566"/>
                    </a:ext>
                  </a:extLst>
                </a:gridCol>
                <a:gridCol w="3048000">
                  <a:extLst>
                    <a:ext uri="{9D8B030D-6E8A-4147-A177-3AD203B41FA5}">
                      <a16:colId xmlns:a16="http://schemas.microsoft.com/office/drawing/2014/main" xmlns="" val="3530232880"/>
                    </a:ext>
                  </a:extLst>
                </a:gridCol>
                <a:gridCol w="2494683">
                  <a:extLst>
                    <a:ext uri="{9D8B030D-6E8A-4147-A177-3AD203B41FA5}">
                      <a16:colId xmlns:a16="http://schemas.microsoft.com/office/drawing/2014/main" xmlns="" val="941765724"/>
                    </a:ext>
                  </a:extLst>
                </a:gridCol>
              </a:tblGrid>
              <a:tr h="393823">
                <a:tc>
                  <a:txBody>
                    <a:bodyPr/>
                    <a:lstStyle/>
                    <a:p>
                      <a:r>
                        <a:rPr lang="en-US" sz="1300" dirty="0" smtClean="0"/>
                        <a:t>Issue </a:t>
                      </a:r>
                      <a:endParaRPr lang="en-IN" sz="1300" dirty="0"/>
                    </a:p>
                  </a:txBody>
                  <a:tcPr/>
                </a:tc>
                <a:tc>
                  <a:txBody>
                    <a:bodyPr/>
                    <a:lstStyle/>
                    <a:p>
                      <a:r>
                        <a:rPr lang="en-US" sz="1300" dirty="0" smtClean="0"/>
                        <a:t>Held by the Delhi HC</a:t>
                      </a:r>
                      <a:endParaRPr lang="en-IN" sz="1300" dirty="0"/>
                    </a:p>
                  </a:txBody>
                  <a:tcPr/>
                </a:tc>
                <a:tc>
                  <a:txBody>
                    <a:bodyPr/>
                    <a:lstStyle/>
                    <a:p>
                      <a:r>
                        <a:rPr lang="en-US" sz="1300" dirty="0" smtClean="0"/>
                        <a:t>Manner of validation</a:t>
                      </a:r>
                      <a:endParaRPr lang="en-IN" sz="1300" dirty="0"/>
                    </a:p>
                  </a:txBody>
                  <a:tcPr/>
                </a:tc>
                <a:extLst>
                  <a:ext uri="{0D108BD9-81ED-4DB2-BD59-A6C34878D82A}">
                    <a16:rowId xmlns:a16="http://schemas.microsoft.com/office/drawing/2014/main" xmlns="" val="3485966495"/>
                  </a:ext>
                </a:extLst>
              </a:tr>
              <a:tr h="2684709">
                <a:tc>
                  <a:txBody>
                    <a:bodyPr/>
                    <a:lstStyle/>
                    <a:p>
                      <a:pPr marL="171450" indent="-171450" algn="just">
                        <a:buFont typeface="Arial" panose="020B0604020202020204" pitchFamily="34" charset="0"/>
                        <a:buChar char="•"/>
                      </a:pPr>
                      <a:r>
                        <a:rPr lang="en-US" sz="1300" dirty="0" smtClean="0"/>
                        <a:t>ICDS states</a:t>
                      </a:r>
                      <a:r>
                        <a:rPr lang="en-US" sz="1300" baseline="0" dirty="0" smtClean="0"/>
                        <a:t> </a:t>
                      </a:r>
                      <a:r>
                        <a:rPr lang="en-US" sz="1300" dirty="0" smtClean="0"/>
                        <a:t>comparison of Cost or NRV to be done category wise and not for individual security. </a:t>
                      </a:r>
                    </a:p>
                    <a:p>
                      <a:pPr marL="171450" indent="-171450" algn="just">
                        <a:buFont typeface="Arial" panose="020B0604020202020204" pitchFamily="34" charset="0"/>
                        <a:buChar char="•"/>
                      </a:pPr>
                      <a:r>
                        <a:rPr lang="en-US" sz="1300" kern="1200" dirty="0" smtClean="0">
                          <a:solidFill>
                            <a:schemeClr val="dk1"/>
                          </a:solidFill>
                          <a:latin typeface="+mn-lt"/>
                          <a:ea typeface="+mn-ea"/>
                          <a:cs typeface="+mn-cs"/>
                        </a:rPr>
                        <a:t>Securities not listed or not quoted regularly will be recognized at actual cost </a:t>
                      </a:r>
                      <a:endParaRPr lang="en-US" sz="1300" dirty="0" smtClean="0"/>
                    </a:p>
                    <a:p>
                      <a:pPr marL="171450" indent="-171450" algn="just">
                        <a:buFont typeface="Arial" panose="020B0604020202020204" pitchFamily="34" charset="0"/>
                        <a:buChar char="•"/>
                      </a:pPr>
                      <a:r>
                        <a:rPr lang="en-US" sz="1300" dirty="0" smtClean="0"/>
                        <a:t>Other securities held as stock-in-trade shall be valued at cost or NRV at the end of the previous</a:t>
                      </a:r>
                      <a:r>
                        <a:rPr lang="en-US" sz="1300" baseline="0" dirty="0" smtClean="0"/>
                        <a:t> year</a:t>
                      </a:r>
                      <a:r>
                        <a:rPr lang="en-US" sz="1300" dirty="0" smtClean="0"/>
                        <a:t>, whichever is lower.</a:t>
                      </a:r>
                      <a:endParaRPr lang="en-IN" sz="1300" dirty="0"/>
                    </a:p>
                  </a:txBody>
                  <a:tcPr/>
                </a:tc>
                <a:tc>
                  <a:txBody>
                    <a:bodyPr/>
                    <a:lstStyle/>
                    <a:p>
                      <a:pPr marL="171450" indent="-171450" algn="just">
                        <a:buFont typeface="Arial" panose="020B0604020202020204" pitchFamily="34" charset="0"/>
                        <a:buChar char="•"/>
                      </a:pPr>
                      <a:r>
                        <a:rPr lang="en-US" sz="1300" dirty="0" smtClean="0"/>
                        <a:t>Valuation of securities not governed by RBI etc., the accounting prescribed by the AS is different from ICDS. Thereby, valuation of securities as per accounts and for tax purposes will differ. Therefore, part A of ICDS - VIII is ultra vires the Act and is to be struck down.</a:t>
                      </a:r>
                      <a:endParaRPr lang="en-IN" sz="1300" dirty="0"/>
                    </a:p>
                  </a:txBody>
                  <a:tcPr/>
                </a:tc>
                <a:tc>
                  <a:txBody>
                    <a:bodyPr/>
                    <a:lstStyle/>
                    <a:p>
                      <a:pPr marL="171450" marR="0" lvl="0" indent="-171450" algn="just" defTabSz="862686"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300" b="1" dirty="0" smtClean="0">
                          <a:solidFill>
                            <a:srgbClr val="046A38"/>
                          </a:solidFill>
                        </a:rPr>
                        <a:t>Section 145A(iii) and (iv) inserted</a:t>
                      </a:r>
                      <a:r>
                        <a:rPr lang="en-US" sz="1300" baseline="0" dirty="0" smtClean="0"/>
                        <a:t> to provide:</a:t>
                      </a:r>
                    </a:p>
                    <a:p>
                      <a:pPr marL="342900" marR="0" lvl="0" indent="-342900" algn="just" defTabSz="862686" rtl="0" eaLnBrk="1" fontAlgn="auto" latinLnBrk="0" hangingPunct="1">
                        <a:lnSpc>
                          <a:spcPct val="100000"/>
                        </a:lnSpc>
                        <a:spcBef>
                          <a:spcPts val="0"/>
                        </a:spcBef>
                        <a:spcAft>
                          <a:spcPts val="0"/>
                        </a:spcAft>
                        <a:buClrTx/>
                        <a:buSzTx/>
                        <a:buFont typeface="+mj-lt"/>
                        <a:buAutoNum type="alphaLcPeriod"/>
                        <a:tabLst/>
                        <a:defRPr/>
                      </a:pPr>
                      <a:r>
                        <a:rPr lang="en-US" sz="1300" kern="1200" dirty="0" smtClean="0">
                          <a:solidFill>
                            <a:schemeClr val="dk1"/>
                          </a:solidFill>
                          <a:latin typeface="+mn-lt"/>
                          <a:ea typeface="+mn-ea"/>
                          <a:cs typeface="+mn-cs"/>
                        </a:rPr>
                        <a:t>Securities not listed or not quoted regularly will be recognized at actual cost in accordance with ICDS</a:t>
                      </a:r>
                    </a:p>
                    <a:p>
                      <a:pPr marL="342900" marR="0" lvl="0" indent="-342900" algn="just" defTabSz="862686" rtl="0" eaLnBrk="1" fontAlgn="auto" latinLnBrk="0" hangingPunct="1">
                        <a:lnSpc>
                          <a:spcPct val="100000"/>
                        </a:lnSpc>
                        <a:spcBef>
                          <a:spcPts val="0"/>
                        </a:spcBef>
                        <a:spcAft>
                          <a:spcPts val="0"/>
                        </a:spcAft>
                        <a:buClrTx/>
                        <a:buSzTx/>
                        <a:buFont typeface="+mj-lt"/>
                        <a:buAutoNum type="alphaLcPeriod"/>
                        <a:tabLst/>
                        <a:defRPr/>
                      </a:pPr>
                      <a:r>
                        <a:rPr lang="en-US" sz="1300" kern="1200" dirty="0" smtClean="0">
                          <a:solidFill>
                            <a:schemeClr val="dk1"/>
                          </a:solidFill>
                          <a:latin typeface="+mn-lt"/>
                          <a:ea typeface="+mn-ea"/>
                          <a:cs typeface="+mn-cs"/>
                        </a:rPr>
                        <a:t>Other</a:t>
                      </a:r>
                      <a:r>
                        <a:rPr lang="en-US" sz="1300" kern="1200" baseline="0" dirty="0" smtClean="0">
                          <a:solidFill>
                            <a:schemeClr val="dk1"/>
                          </a:solidFill>
                          <a:latin typeface="+mn-lt"/>
                          <a:ea typeface="+mn-ea"/>
                          <a:cs typeface="+mn-cs"/>
                        </a:rPr>
                        <a:t> securities</a:t>
                      </a:r>
                      <a:r>
                        <a:rPr lang="en-US" sz="1300" kern="1200" dirty="0" smtClean="0">
                          <a:solidFill>
                            <a:schemeClr val="dk1"/>
                          </a:solidFill>
                          <a:latin typeface="+mn-lt"/>
                          <a:ea typeface="+mn-ea"/>
                          <a:cs typeface="+mn-cs"/>
                        </a:rPr>
                        <a:t> shall be valued at actual cost or NRV, whichever is lower</a:t>
                      </a:r>
                      <a:r>
                        <a:rPr lang="en-US" sz="1300" kern="1200" baseline="0" dirty="0" smtClean="0">
                          <a:solidFill>
                            <a:schemeClr val="dk1"/>
                          </a:solidFill>
                          <a:latin typeface="+mn-lt"/>
                          <a:ea typeface="+mn-ea"/>
                          <a:cs typeface="+mn-cs"/>
                        </a:rPr>
                        <a:t> in accordance with ICDS</a:t>
                      </a:r>
                      <a:endParaRPr lang="en-US" sz="1300" kern="1200" dirty="0" smtClean="0">
                        <a:solidFill>
                          <a:schemeClr val="dk1"/>
                        </a:solidFill>
                        <a:latin typeface="+mn-lt"/>
                        <a:ea typeface="+mn-ea"/>
                        <a:cs typeface="+mn-cs"/>
                      </a:endParaRPr>
                    </a:p>
                    <a:p>
                      <a:pPr marL="285750" marR="0" lvl="0" indent="-285750" algn="just" defTabSz="862686" rtl="0" eaLnBrk="1" fontAlgn="auto" latinLnBrk="0" hangingPunct="1">
                        <a:lnSpc>
                          <a:spcPct val="100000"/>
                        </a:lnSpc>
                        <a:spcBef>
                          <a:spcPts val="0"/>
                        </a:spcBef>
                        <a:spcAft>
                          <a:spcPts val="0"/>
                        </a:spcAft>
                        <a:buClrTx/>
                        <a:buSzTx/>
                        <a:buFont typeface="Courier New" panose="02070309020205020404" pitchFamily="49" charset="0"/>
                        <a:buChar char="o"/>
                        <a:tabLst/>
                        <a:defRPr/>
                      </a:pPr>
                      <a:endParaRPr lang="en-IN" sz="1300" dirty="0" smtClean="0"/>
                    </a:p>
                    <a:p>
                      <a:pPr marL="171450" marR="0" lvl="0" indent="-171450" algn="just" defTabSz="862686"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300" dirty="0" smtClean="0"/>
                    </a:p>
                  </a:txBody>
                  <a:tcPr/>
                </a:tc>
                <a:extLst>
                  <a:ext uri="{0D108BD9-81ED-4DB2-BD59-A6C34878D82A}">
                    <a16:rowId xmlns:a16="http://schemas.microsoft.com/office/drawing/2014/main" xmlns="" val="4254895876"/>
                  </a:ext>
                </a:extLst>
              </a:tr>
            </a:tbl>
          </a:graphicData>
        </a:graphic>
      </p:graphicFrame>
    </p:spTree>
    <p:extLst>
      <p:ext uri="{BB962C8B-B14F-4D97-AF65-F5344CB8AC3E}">
        <p14:creationId xmlns:p14="http://schemas.microsoft.com/office/powerpoint/2010/main" xmlns="" val="165472089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ICDS IX: Borrowing Costs</a:t>
            </a:r>
            <a:endParaRPr lang="en-US" dirty="0"/>
          </a:p>
        </p:txBody>
      </p:sp>
    </p:spTree>
    <p:extLst>
      <p:ext uri="{BB962C8B-B14F-4D97-AF65-F5344CB8AC3E}">
        <p14:creationId xmlns:p14="http://schemas.microsoft.com/office/powerpoint/2010/main" xmlns="" val="373431492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US" dirty="0" smtClean="0"/>
              <a:t>Highlights </a:t>
            </a:r>
            <a:endParaRPr lang="en-US" dirty="0"/>
          </a:p>
        </p:txBody>
      </p:sp>
      <p:sp>
        <p:nvSpPr>
          <p:cNvPr id="3" name="Title 2"/>
          <p:cNvSpPr>
            <a:spLocks noGrp="1"/>
          </p:cNvSpPr>
          <p:nvPr>
            <p:ph type="title"/>
          </p:nvPr>
        </p:nvSpPr>
        <p:spPr/>
        <p:txBody>
          <a:bodyPr/>
          <a:lstStyle/>
          <a:p>
            <a:r>
              <a:rPr lang="en-US" dirty="0" smtClean="0"/>
              <a:t>ICDS IX: Borrowing costs</a:t>
            </a:r>
            <a:endParaRPr lang="en-US" dirty="0"/>
          </a:p>
        </p:txBody>
      </p:sp>
      <p:sp>
        <p:nvSpPr>
          <p:cNvPr id="4" name="Content Placeholder 3"/>
          <p:cNvSpPr>
            <a:spLocks noGrp="1"/>
          </p:cNvSpPr>
          <p:nvPr>
            <p:ph idx="1"/>
          </p:nvPr>
        </p:nvSpPr>
        <p:spPr>
          <a:xfrm>
            <a:off x="373938" y="1124911"/>
            <a:ext cx="8374062" cy="5097310"/>
          </a:xfrm>
        </p:spPr>
        <p:txBody>
          <a:bodyPr/>
          <a:lstStyle/>
          <a:p>
            <a:pPr marL="342900" indent="-285750" algn="just" defTabSz="1008400">
              <a:spcBef>
                <a:spcPts val="600"/>
              </a:spcBef>
              <a:spcAft>
                <a:spcPts val="600"/>
              </a:spcAft>
              <a:buFont typeface="Arial" panose="020B0604020202020204" pitchFamily="34" charset="0"/>
              <a:buChar char="•"/>
              <a:tabLst>
                <a:tab pos="5546202" algn="r"/>
              </a:tabLst>
            </a:pPr>
            <a:r>
              <a:rPr lang="en-US" sz="1100" dirty="0" smtClean="0">
                <a:latin typeface="+mj-lt"/>
                <a:ea typeface="Verdana" panose="020B0604030504040204" pitchFamily="34" charset="0"/>
                <a:cs typeface="Verdana" panose="020B0604030504040204" pitchFamily="34" charset="0"/>
              </a:rPr>
              <a:t>Borrowing costs are interest and other costs incurred by a person in connection with the borrowing of funds and include:</a:t>
            </a:r>
          </a:p>
          <a:p>
            <a:pPr marL="678788" lvl="3" indent="-285750" defTabSz="1008400">
              <a:spcAft>
                <a:spcPts val="0"/>
              </a:spcAft>
              <a:tabLst>
                <a:tab pos="5546202" algn="r"/>
              </a:tabLst>
            </a:pPr>
            <a:r>
              <a:rPr lang="en-US" sz="1100" dirty="0" smtClean="0">
                <a:latin typeface="+mj-lt"/>
                <a:ea typeface="Verdana" panose="020B0604030504040204" pitchFamily="34" charset="0"/>
                <a:cs typeface="Verdana" panose="020B0604030504040204" pitchFamily="34" charset="0"/>
              </a:rPr>
              <a:t>Commitment charges on borrowings;</a:t>
            </a:r>
            <a:endParaRPr lang="en-US" sz="1100" dirty="0">
              <a:latin typeface="+mj-lt"/>
              <a:ea typeface="Verdana" panose="020B0604030504040204" pitchFamily="34" charset="0"/>
              <a:cs typeface="Verdana" panose="020B0604030504040204" pitchFamily="34" charset="0"/>
            </a:endParaRPr>
          </a:p>
          <a:p>
            <a:pPr marL="678788" lvl="3" indent="-285750" defTabSz="1008400">
              <a:spcAft>
                <a:spcPts val="0"/>
              </a:spcAft>
              <a:tabLst>
                <a:tab pos="5546202" algn="r"/>
              </a:tabLst>
            </a:pPr>
            <a:r>
              <a:rPr lang="en-US" sz="1100" dirty="0" smtClean="0">
                <a:latin typeface="+mj-lt"/>
                <a:ea typeface="Verdana" panose="020B0604030504040204" pitchFamily="34" charset="0"/>
                <a:cs typeface="Verdana" panose="020B0604030504040204" pitchFamily="34" charset="0"/>
              </a:rPr>
              <a:t>Amortised amount of discounts or premiums relating to borrowings;</a:t>
            </a:r>
          </a:p>
          <a:p>
            <a:pPr marL="678788" lvl="3" indent="-285750" defTabSz="1008400">
              <a:spcAft>
                <a:spcPts val="0"/>
              </a:spcAft>
              <a:tabLst>
                <a:tab pos="5546202" algn="r"/>
              </a:tabLst>
            </a:pPr>
            <a:r>
              <a:rPr lang="en-US" sz="1100" dirty="0" smtClean="0">
                <a:latin typeface="+mj-lt"/>
                <a:ea typeface="Verdana" panose="020B0604030504040204" pitchFamily="34" charset="0"/>
                <a:cs typeface="Verdana" panose="020B0604030504040204" pitchFamily="34" charset="0"/>
              </a:rPr>
              <a:t>Amortised amount of ancillary costs incurred in connection with the arrangement of borrowings;</a:t>
            </a:r>
          </a:p>
          <a:p>
            <a:pPr marL="678788" lvl="3" indent="-285750" defTabSz="1008400">
              <a:spcAft>
                <a:spcPts val="0"/>
              </a:spcAft>
              <a:tabLst>
                <a:tab pos="5546202" algn="r"/>
              </a:tabLst>
            </a:pPr>
            <a:r>
              <a:rPr lang="en-US" sz="1100" dirty="0" smtClean="0">
                <a:latin typeface="+mj-lt"/>
                <a:ea typeface="Verdana" panose="020B0604030504040204" pitchFamily="34" charset="0"/>
                <a:cs typeface="Verdana" panose="020B0604030504040204" pitchFamily="34" charset="0"/>
              </a:rPr>
              <a:t>Finance charges in respect of assets acquired under finance leases or under other similar arrangements.</a:t>
            </a:r>
          </a:p>
          <a:p>
            <a:pPr marL="342900" indent="-285750" algn="just" defTabSz="1008400">
              <a:spcBef>
                <a:spcPts val="600"/>
              </a:spcBef>
              <a:spcAft>
                <a:spcPts val="300"/>
              </a:spcAft>
              <a:buFont typeface="Arial" panose="020B0604020202020204" pitchFamily="34" charset="0"/>
              <a:buChar char="•"/>
              <a:tabLst>
                <a:tab pos="5546202" algn="r"/>
              </a:tabLst>
            </a:pPr>
            <a:r>
              <a:rPr lang="en-US" sz="1100" dirty="0" smtClean="0">
                <a:latin typeface="+mj-lt"/>
                <a:ea typeface="Verdana" panose="020B0604030504040204" pitchFamily="34" charset="0"/>
                <a:cs typeface="Verdana" panose="020B0604030504040204" pitchFamily="34" charset="0"/>
              </a:rPr>
              <a:t>Borrowing </a:t>
            </a:r>
            <a:r>
              <a:rPr lang="en-US" sz="1100" dirty="0">
                <a:latin typeface="+mj-lt"/>
                <a:ea typeface="Verdana" panose="020B0604030504040204" pitchFamily="34" charset="0"/>
                <a:cs typeface="Verdana" panose="020B0604030504040204" pitchFamily="34" charset="0"/>
              </a:rPr>
              <a:t>costs </a:t>
            </a:r>
            <a:r>
              <a:rPr lang="en-US" sz="1100" dirty="0" smtClean="0">
                <a:latin typeface="+mj-lt"/>
                <a:ea typeface="Verdana" panose="020B0604030504040204" pitchFamily="34" charset="0"/>
                <a:cs typeface="Verdana" panose="020B0604030504040204" pitchFamily="34" charset="0"/>
              </a:rPr>
              <a:t>shall </a:t>
            </a:r>
            <a:r>
              <a:rPr lang="en-US" sz="1100" dirty="0">
                <a:latin typeface="+mj-lt"/>
                <a:ea typeface="Verdana" panose="020B0604030504040204" pitchFamily="34" charset="0"/>
                <a:cs typeface="Verdana" panose="020B0604030504040204" pitchFamily="34" charset="0"/>
              </a:rPr>
              <a:t>be capitalized in case of tangible and intangible assets </a:t>
            </a:r>
            <a:r>
              <a:rPr lang="en-US" sz="1100" i="1" dirty="0">
                <a:latin typeface="+mj-lt"/>
                <a:ea typeface="Verdana" panose="020B0604030504040204" pitchFamily="34" charset="0"/>
                <a:cs typeface="Verdana" panose="020B0604030504040204" pitchFamily="34" charset="0"/>
              </a:rPr>
              <a:t>(requires a period of 12 months or more for its acquisition, construction or production) </a:t>
            </a:r>
            <a:r>
              <a:rPr lang="en-US" sz="1100" dirty="0">
                <a:latin typeface="+mj-lt"/>
                <a:ea typeface="Verdana" panose="020B0604030504040204" pitchFamily="34" charset="0"/>
                <a:cs typeface="Verdana" panose="020B0604030504040204" pitchFamily="34" charset="0"/>
              </a:rPr>
              <a:t>to the extent provided in the standard. With respect to inventory, they shall be added to cost only if inventory takes 12 months or more for bringing to saleable condition. </a:t>
            </a:r>
            <a:endParaRPr lang="en-US" sz="1100" dirty="0" smtClean="0">
              <a:latin typeface="+mj-lt"/>
              <a:ea typeface="Verdana" panose="020B0604030504040204" pitchFamily="34" charset="0"/>
              <a:cs typeface="Verdana" panose="020B0604030504040204" pitchFamily="34" charset="0"/>
            </a:endParaRPr>
          </a:p>
          <a:p>
            <a:pPr marL="342900" indent="-285750" algn="just" defTabSz="1008400">
              <a:spcBef>
                <a:spcPts val="600"/>
              </a:spcBef>
              <a:spcAft>
                <a:spcPts val="1103"/>
              </a:spcAft>
              <a:buFont typeface="Arial" panose="020B0604020202020204" pitchFamily="34" charset="0"/>
              <a:buChar char="•"/>
              <a:tabLst>
                <a:tab pos="5546202" algn="r"/>
              </a:tabLst>
            </a:pPr>
            <a:r>
              <a:rPr lang="en-US" sz="1100" dirty="0">
                <a:latin typeface="+mj-lt"/>
                <a:ea typeface="Verdana" panose="020B0604030504040204" pitchFamily="34" charset="0"/>
                <a:cs typeface="Verdana" panose="020B0604030504040204" pitchFamily="34" charset="0"/>
              </a:rPr>
              <a:t>The period of capitalization </a:t>
            </a:r>
            <a:r>
              <a:rPr lang="en-US" sz="1100" dirty="0" smtClean="0">
                <a:latin typeface="+mj-lt"/>
                <a:ea typeface="Verdana" panose="020B0604030504040204" pitchFamily="34" charset="0"/>
                <a:cs typeface="Verdana" panose="020B0604030504040204" pitchFamily="34" charset="0"/>
              </a:rPr>
              <a:t>commences:</a:t>
            </a:r>
          </a:p>
          <a:p>
            <a:pPr marL="678788" lvl="3" indent="-285750" algn="just" defTabSz="1008400">
              <a:spcAft>
                <a:spcPts val="0"/>
              </a:spcAft>
              <a:tabLst>
                <a:tab pos="5546202" algn="r"/>
              </a:tabLst>
            </a:pPr>
            <a:r>
              <a:rPr lang="en-US" sz="1100" dirty="0" smtClean="0">
                <a:latin typeface="+mj-lt"/>
                <a:ea typeface="Verdana" panose="020B0604030504040204" pitchFamily="34" charset="0"/>
                <a:cs typeface="Verdana" panose="020B0604030504040204" pitchFamily="34" charset="0"/>
              </a:rPr>
              <a:t>In the case of specific borrowings : funds </a:t>
            </a:r>
            <a:r>
              <a:rPr lang="en-US" sz="1100" dirty="0">
                <a:latin typeface="+mj-lt"/>
                <a:ea typeface="Verdana" panose="020B0604030504040204" pitchFamily="34" charset="0"/>
                <a:cs typeface="Verdana" panose="020B0604030504040204" pitchFamily="34" charset="0"/>
              </a:rPr>
              <a:t>have been </a:t>
            </a:r>
            <a:r>
              <a:rPr lang="en-US" sz="1100" dirty="0" smtClean="0">
                <a:latin typeface="+mj-lt"/>
                <a:ea typeface="Verdana" panose="020B0604030504040204" pitchFamily="34" charset="0"/>
                <a:cs typeface="Verdana" panose="020B0604030504040204" pitchFamily="34" charset="0"/>
              </a:rPr>
              <a:t>taken</a:t>
            </a:r>
            <a:endParaRPr lang="en-US" sz="1100" dirty="0">
              <a:latin typeface="+mj-lt"/>
              <a:ea typeface="Verdana" panose="020B0604030504040204" pitchFamily="34" charset="0"/>
              <a:cs typeface="Verdana" panose="020B0604030504040204" pitchFamily="34" charset="0"/>
            </a:endParaRPr>
          </a:p>
          <a:p>
            <a:pPr marL="678788" lvl="3" indent="-285750" algn="just" defTabSz="1008400">
              <a:spcAft>
                <a:spcPts val="300"/>
              </a:spcAft>
              <a:tabLst>
                <a:tab pos="5546202" algn="r"/>
              </a:tabLst>
            </a:pPr>
            <a:r>
              <a:rPr lang="en-US" sz="1100" dirty="0" smtClean="0">
                <a:latin typeface="+mj-lt"/>
                <a:ea typeface="Verdana" panose="020B0604030504040204" pitchFamily="34" charset="0"/>
                <a:cs typeface="Verdana" panose="020B0604030504040204" pitchFamily="34" charset="0"/>
              </a:rPr>
              <a:t>In the case of general borrowings : </a:t>
            </a:r>
            <a:r>
              <a:rPr lang="en-US" sz="1100" dirty="0">
                <a:latin typeface="+mj-lt"/>
                <a:ea typeface="Verdana" panose="020B0604030504040204" pitchFamily="34" charset="0"/>
                <a:cs typeface="Verdana" panose="020B0604030504040204" pitchFamily="34" charset="0"/>
              </a:rPr>
              <a:t>funds have been </a:t>
            </a:r>
            <a:r>
              <a:rPr lang="en-US" sz="1100" dirty="0" smtClean="0">
                <a:latin typeface="+mj-lt"/>
                <a:ea typeface="Verdana" panose="020B0604030504040204" pitchFamily="34" charset="0"/>
                <a:cs typeface="Verdana" panose="020B0604030504040204" pitchFamily="34" charset="0"/>
              </a:rPr>
              <a:t>utilized</a:t>
            </a:r>
            <a:endParaRPr lang="en-US" sz="1100" dirty="0">
              <a:latin typeface="+mj-lt"/>
              <a:ea typeface="Verdana" panose="020B0604030504040204" pitchFamily="34" charset="0"/>
              <a:cs typeface="Verdana" panose="020B0604030504040204" pitchFamily="34" charset="0"/>
            </a:endParaRPr>
          </a:p>
          <a:p>
            <a:pPr marL="342900" indent="-285750" algn="just" defTabSz="1008400">
              <a:spcBef>
                <a:spcPts val="600"/>
              </a:spcBef>
              <a:spcAft>
                <a:spcPts val="600"/>
              </a:spcAft>
              <a:buFont typeface="Arial" panose="020B0604020202020204" pitchFamily="34" charset="0"/>
              <a:buChar char="•"/>
              <a:tabLst>
                <a:tab pos="5546202" algn="r"/>
              </a:tabLst>
            </a:pPr>
            <a:r>
              <a:rPr lang="en-US" sz="1100" dirty="0" smtClean="0">
                <a:latin typeface="+mj-lt"/>
                <a:ea typeface="Verdana" panose="020B0604030504040204" pitchFamily="34" charset="0"/>
                <a:cs typeface="Verdana" panose="020B0604030504040204" pitchFamily="34" charset="0"/>
              </a:rPr>
              <a:t>The capitalization </a:t>
            </a:r>
            <a:r>
              <a:rPr lang="en-US" sz="1100" dirty="0">
                <a:latin typeface="+mj-lt"/>
                <a:ea typeface="Verdana" panose="020B0604030504040204" pitchFamily="34" charset="0"/>
                <a:cs typeface="Verdana" panose="020B0604030504040204" pitchFamily="34" charset="0"/>
              </a:rPr>
              <a:t>ends on the date when asset is first put to use (in case of inventory, capitalization ends when substantially all the activities necessary to prepare such inventory for its intended sale are complete)</a:t>
            </a:r>
          </a:p>
          <a:p>
            <a:pPr marL="342900" indent="-285750" algn="just" defTabSz="1008400">
              <a:spcBef>
                <a:spcPts val="600"/>
              </a:spcBef>
              <a:spcAft>
                <a:spcPts val="600"/>
              </a:spcAft>
              <a:buFont typeface="Arial" panose="020B0604020202020204" pitchFamily="34" charset="0"/>
              <a:buChar char="•"/>
              <a:tabLst>
                <a:tab pos="5546202" algn="r"/>
              </a:tabLst>
            </a:pPr>
            <a:r>
              <a:rPr lang="en-US" sz="1100" dirty="0" smtClean="0">
                <a:latin typeface="+mj-lt"/>
                <a:ea typeface="Verdana" panose="020B0604030504040204" pitchFamily="34" charset="0"/>
                <a:cs typeface="Verdana" panose="020B0604030504040204" pitchFamily="34" charset="0"/>
              </a:rPr>
              <a:t>ICDS </a:t>
            </a:r>
            <a:r>
              <a:rPr lang="en-US" sz="1100" dirty="0">
                <a:latin typeface="+mj-lt"/>
                <a:ea typeface="Verdana" panose="020B0604030504040204" pitchFamily="34" charset="0"/>
                <a:cs typeface="Verdana" panose="020B0604030504040204" pitchFamily="34" charset="0"/>
              </a:rPr>
              <a:t>provides a specific formula for capitalizing borrowing costs relating to general borrowings based on the ratio of qualifying assets to total assets. Also, the capitalization will begin from date of utilization of funds.</a:t>
            </a:r>
          </a:p>
          <a:p>
            <a:pPr marL="342900" indent="-285750" algn="just" defTabSz="1008400">
              <a:spcBef>
                <a:spcPts val="600"/>
              </a:spcBef>
              <a:spcAft>
                <a:spcPts val="600"/>
              </a:spcAft>
              <a:buFont typeface="Arial" panose="020B0604020202020204" pitchFamily="34" charset="0"/>
              <a:buChar char="•"/>
              <a:tabLst>
                <a:tab pos="5546202" algn="r"/>
              </a:tabLst>
            </a:pPr>
            <a:r>
              <a:rPr lang="en-US" sz="1100" dirty="0">
                <a:latin typeface="+mj-lt"/>
                <a:ea typeface="Verdana" panose="020B0604030504040204" pitchFamily="34" charset="0"/>
                <a:cs typeface="Verdana" panose="020B0604030504040204" pitchFamily="34" charset="0"/>
              </a:rPr>
              <a:t>In case of time gap between asset being ready for use and being put to use, capitalization under ICDS will be higher than that under </a:t>
            </a:r>
            <a:r>
              <a:rPr lang="en-US" sz="1100" dirty="0" smtClean="0">
                <a:latin typeface="+mj-lt"/>
                <a:ea typeface="Verdana" panose="020B0604030504040204" pitchFamily="34" charset="0"/>
                <a:cs typeface="Verdana" panose="020B0604030504040204" pitchFamily="34" charset="0"/>
              </a:rPr>
              <a:t>AS-16, </a:t>
            </a:r>
            <a:r>
              <a:rPr lang="en-US" sz="1100" dirty="0">
                <a:latin typeface="+mj-lt"/>
                <a:ea typeface="Verdana" panose="020B0604030504040204" pitchFamily="34" charset="0"/>
                <a:cs typeface="Verdana" panose="020B0604030504040204" pitchFamily="34" charset="0"/>
              </a:rPr>
              <a:t>since AS-16 stops capitalization when all activities to prepare asset for its use are complete</a:t>
            </a:r>
          </a:p>
          <a:p>
            <a:pPr marL="342900" indent="-285750" algn="just" defTabSz="1008400">
              <a:spcBef>
                <a:spcPts val="600"/>
              </a:spcBef>
              <a:spcAft>
                <a:spcPts val="1103"/>
              </a:spcAft>
              <a:buFont typeface="Arial" panose="020B0604020202020204" pitchFamily="34" charset="0"/>
              <a:buChar char="•"/>
              <a:tabLst>
                <a:tab pos="5546202" algn="r"/>
              </a:tabLst>
            </a:pPr>
            <a:r>
              <a:rPr lang="en-US" sz="1100" dirty="0">
                <a:latin typeface="+mj-lt"/>
                <a:ea typeface="Verdana" panose="020B0604030504040204" pitchFamily="34" charset="0"/>
                <a:cs typeface="Verdana" panose="020B0604030504040204" pitchFamily="34" charset="0"/>
              </a:rPr>
              <a:t>Borrowing cost that can be capitalized shall be that portion of the cost which is otherwise allowable as deduction under the Act </a:t>
            </a:r>
            <a:r>
              <a:rPr lang="en-US" sz="1100" b="1" dirty="0" smtClean="0">
                <a:solidFill>
                  <a:srgbClr val="046A38"/>
                </a:solidFill>
                <a:latin typeface="+mj-lt"/>
                <a:ea typeface="Verdana" panose="020B0604030504040204" pitchFamily="34" charset="0"/>
                <a:cs typeface="Verdana" panose="020B0604030504040204" pitchFamily="34" charset="0"/>
              </a:rPr>
              <a:t>(Q-20 of Clarification Circular)</a:t>
            </a:r>
          </a:p>
          <a:p>
            <a:pPr marL="342900" indent="-285750" algn="just" defTabSz="1008400">
              <a:spcBef>
                <a:spcPts val="600"/>
              </a:spcBef>
              <a:spcAft>
                <a:spcPts val="1103"/>
              </a:spcAft>
              <a:buFont typeface="Arial" panose="020B0604020202020204" pitchFamily="34" charset="0"/>
              <a:buChar char="•"/>
              <a:tabLst>
                <a:tab pos="5546202" algn="r"/>
              </a:tabLst>
            </a:pPr>
            <a:r>
              <a:rPr lang="en-US" sz="1100" dirty="0">
                <a:latin typeface="+mj-lt"/>
                <a:ea typeface="Verdana" panose="020B0604030504040204" pitchFamily="34" charset="0"/>
                <a:cs typeface="Verdana" panose="020B0604030504040204" pitchFamily="34" charset="0"/>
              </a:rPr>
              <a:t>Bill discounting charges and other similar charges are covered as </a:t>
            </a:r>
            <a:r>
              <a:rPr lang="en-US" sz="1100" dirty="0" smtClean="0">
                <a:latin typeface="+mj-lt"/>
                <a:ea typeface="Verdana" panose="020B0604030504040204" pitchFamily="34" charset="0"/>
                <a:cs typeface="Verdana" panose="020B0604030504040204" pitchFamily="34" charset="0"/>
              </a:rPr>
              <a:t>borrowing cost </a:t>
            </a:r>
            <a:r>
              <a:rPr lang="en-US" sz="1100" b="1" dirty="0">
                <a:solidFill>
                  <a:srgbClr val="046A38"/>
                </a:solidFill>
                <a:ea typeface="Verdana" panose="020B0604030504040204" pitchFamily="34" charset="0"/>
                <a:cs typeface="Verdana" panose="020B0604030504040204" pitchFamily="34" charset="0"/>
              </a:rPr>
              <a:t>(</a:t>
            </a:r>
            <a:r>
              <a:rPr lang="en-US" sz="1100" b="1" dirty="0" smtClean="0">
                <a:solidFill>
                  <a:srgbClr val="046A38"/>
                </a:solidFill>
                <a:ea typeface="Verdana" panose="020B0604030504040204" pitchFamily="34" charset="0"/>
                <a:cs typeface="Verdana" panose="020B0604030504040204" pitchFamily="34" charset="0"/>
              </a:rPr>
              <a:t>Q-21 </a:t>
            </a:r>
            <a:r>
              <a:rPr lang="en-US" sz="1100" b="1" dirty="0">
                <a:solidFill>
                  <a:srgbClr val="046A38"/>
                </a:solidFill>
                <a:ea typeface="Verdana" panose="020B0604030504040204" pitchFamily="34" charset="0"/>
                <a:cs typeface="Verdana" panose="020B0604030504040204" pitchFamily="34" charset="0"/>
              </a:rPr>
              <a:t>of Clarification Circular)</a:t>
            </a:r>
          </a:p>
          <a:p>
            <a:pPr marL="342900" indent="-285750" algn="just" defTabSz="1008400">
              <a:spcBef>
                <a:spcPts val="600"/>
              </a:spcBef>
              <a:spcAft>
                <a:spcPts val="1103"/>
              </a:spcAft>
              <a:buFont typeface="Arial" panose="020B0604020202020204" pitchFamily="34" charset="0"/>
              <a:buChar char="•"/>
              <a:tabLst>
                <a:tab pos="5546202" algn="r"/>
              </a:tabLst>
            </a:pPr>
            <a:endParaRPr lang="en-US" sz="1100" dirty="0" smtClean="0">
              <a:latin typeface="+mj-lt"/>
              <a:ea typeface="Verdana" panose="020B0604030504040204" pitchFamily="34" charset="0"/>
              <a:cs typeface="Verdana" panose="020B0604030504040204" pitchFamily="34" charset="0"/>
            </a:endParaRPr>
          </a:p>
          <a:p>
            <a:pPr marL="342900" indent="-285750" algn="just" defTabSz="1008400">
              <a:spcBef>
                <a:spcPts val="600"/>
              </a:spcBef>
              <a:spcAft>
                <a:spcPts val="1103"/>
              </a:spcAft>
              <a:buFont typeface="Arial" panose="020B0604020202020204" pitchFamily="34" charset="0"/>
              <a:buChar char="•"/>
              <a:tabLst>
                <a:tab pos="5546202" algn="r"/>
              </a:tabLst>
            </a:pPr>
            <a:endParaRPr lang="en-US" sz="1100" dirty="0">
              <a:latin typeface="+mj-lt"/>
              <a:ea typeface="Verdana" panose="020B0604030504040204" pitchFamily="34" charset="0"/>
              <a:cs typeface="Verdana" panose="020B0604030504040204" pitchFamily="34" charset="0"/>
            </a:endParaRPr>
          </a:p>
          <a:p>
            <a:pPr marL="285750" indent="-285750" algn="just">
              <a:buFont typeface="Arial" panose="020B0604020202020204" pitchFamily="34" charset="0"/>
              <a:buChar char="•"/>
            </a:pPr>
            <a:endParaRPr lang="en-US" sz="1100" dirty="0" smtClean="0">
              <a:latin typeface="+mj-lt"/>
            </a:endParaRPr>
          </a:p>
          <a:p>
            <a:pPr marL="285750" indent="-285750" algn="just">
              <a:buFont typeface="Arial" panose="020B0604020202020204" pitchFamily="34" charset="0"/>
              <a:buChar char="•"/>
            </a:pPr>
            <a:endParaRPr lang="en-US" sz="1100" dirty="0" smtClean="0">
              <a:latin typeface="+mj-lt"/>
            </a:endParaRPr>
          </a:p>
          <a:p>
            <a:pPr marL="285750" indent="-285750" algn="just">
              <a:buFont typeface="Arial" panose="020B0604020202020204" pitchFamily="34" charset="0"/>
              <a:buChar char="•"/>
            </a:pPr>
            <a:endParaRPr lang="en-US" sz="1100" dirty="0" smtClean="0">
              <a:latin typeface="+mj-lt"/>
            </a:endParaRPr>
          </a:p>
          <a:p>
            <a:pPr marL="285750" indent="-285750" algn="just">
              <a:buFont typeface="Arial" panose="020B0604020202020204" pitchFamily="34" charset="0"/>
              <a:buChar char="•"/>
            </a:pPr>
            <a:endParaRPr lang="en-US" sz="1100" dirty="0" smtClean="0">
              <a:latin typeface="+mj-lt"/>
            </a:endParaRPr>
          </a:p>
          <a:p>
            <a:pPr marL="285750" indent="-285750" algn="just">
              <a:buFont typeface="Arial" panose="020B0604020202020204" pitchFamily="34" charset="0"/>
              <a:buChar char="•"/>
            </a:pPr>
            <a:endParaRPr lang="en-US" sz="1100" dirty="0" smtClean="0">
              <a:latin typeface="+mj-lt"/>
            </a:endParaRPr>
          </a:p>
          <a:p>
            <a:pPr marL="285750" indent="-285750" algn="just">
              <a:buFont typeface="Arial" panose="020B0604020202020204" pitchFamily="34" charset="0"/>
              <a:buChar char="•"/>
            </a:pPr>
            <a:endParaRPr lang="en-US" sz="1100" dirty="0">
              <a:latin typeface="+mj-lt"/>
            </a:endParaRPr>
          </a:p>
        </p:txBody>
      </p:sp>
    </p:spTree>
    <p:extLst>
      <p:ext uri="{BB962C8B-B14F-4D97-AF65-F5344CB8AC3E}">
        <p14:creationId xmlns:p14="http://schemas.microsoft.com/office/powerpoint/2010/main" xmlns="" val="254150255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4">
                                            <p:txEl>
                                              <p:pRg st="11" end="11"/>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4">
                                            <p:txEl>
                                              <p:pRg st="12" end="12"/>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4">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US" dirty="0" smtClean="0"/>
              <a:t>Highlights </a:t>
            </a:r>
            <a:endParaRPr lang="en-US" dirty="0"/>
          </a:p>
        </p:txBody>
      </p:sp>
      <p:sp>
        <p:nvSpPr>
          <p:cNvPr id="3" name="Title 2"/>
          <p:cNvSpPr>
            <a:spLocks noGrp="1"/>
          </p:cNvSpPr>
          <p:nvPr>
            <p:ph type="title"/>
          </p:nvPr>
        </p:nvSpPr>
        <p:spPr/>
        <p:txBody>
          <a:bodyPr/>
          <a:lstStyle/>
          <a:p>
            <a:r>
              <a:rPr lang="en-US" dirty="0" smtClean="0"/>
              <a:t>ICDS IX: Borrowing costs</a:t>
            </a:r>
            <a:endParaRPr lang="en-US" dirty="0"/>
          </a:p>
        </p:txBody>
      </p:sp>
      <p:sp>
        <p:nvSpPr>
          <p:cNvPr id="4" name="Content Placeholder 3"/>
          <p:cNvSpPr>
            <a:spLocks noGrp="1"/>
          </p:cNvSpPr>
          <p:nvPr>
            <p:ph idx="1"/>
          </p:nvPr>
        </p:nvSpPr>
        <p:spPr>
          <a:xfrm>
            <a:off x="373938" y="1085582"/>
            <a:ext cx="8374062" cy="5236559"/>
          </a:xfrm>
        </p:spPr>
        <p:txBody>
          <a:bodyPr/>
          <a:lstStyle/>
          <a:p>
            <a:pPr marL="342900" indent="-285750" algn="just" defTabSz="1008400">
              <a:spcBef>
                <a:spcPts val="600"/>
              </a:spcBef>
              <a:spcAft>
                <a:spcPts val="1103"/>
              </a:spcAft>
              <a:buFont typeface="Arial" panose="020B0604020202020204" pitchFamily="34" charset="0"/>
              <a:buChar char="•"/>
              <a:tabLst>
                <a:tab pos="5546202" algn="r"/>
              </a:tabLst>
            </a:pPr>
            <a:r>
              <a:rPr lang="en-US" sz="1100" dirty="0" smtClean="0">
                <a:latin typeface="+mj-lt"/>
                <a:ea typeface="Verdana" panose="020B0604030504040204" pitchFamily="34" charset="0"/>
                <a:cs typeface="Verdana" panose="020B0604030504040204" pitchFamily="34" charset="0"/>
              </a:rPr>
              <a:t>ICDS provides a specific formula for capitalizing borrowing costs relating to general borrowings based on the ratio of qualifying assets to total assets. Formula is A X B/C, where</a:t>
            </a:r>
            <a:endParaRPr lang="en-US" sz="1100" dirty="0">
              <a:latin typeface="+mj-lt"/>
              <a:ea typeface="Verdana" panose="020B0604030504040204" pitchFamily="34" charset="0"/>
              <a:cs typeface="Verdana" panose="020B0604030504040204" pitchFamily="34" charset="0"/>
            </a:endParaRPr>
          </a:p>
          <a:p>
            <a:pPr marL="342900" indent="-285750" algn="just" defTabSz="1008400">
              <a:spcBef>
                <a:spcPts val="600"/>
              </a:spcBef>
              <a:spcAft>
                <a:spcPts val="1103"/>
              </a:spcAft>
              <a:buFont typeface="Arial" panose="020B0604020202020204" pitchFamily="34" charset="0"/>
              <a:buChar char="•"/>
              <a:tabLst>
                <a:tab pos="5546202" algn="r"/>
              </a:tabLst>
            </a:pPr>
            <a:r>
              <a:rPr lang="en-US" sz="1100" dirty="0" smtClean="0">
                <a:latin typeface="+mj-lt"/>
                <a:ea typeface="Verdana" panose="020B0604030504040204" pitchFamily="34" charset="0"/>
                <a:cs typeface="Verdana" panose="020B0604030504040204" pitchFamily="34" charset="0"/>
              </a:rPr>
              <a:t>A = Borrowing </a:t>
            </a:r>
            <a:r>
              <a:rPr lang="en-US" sz="1100" dirty="0">
                <a:latin typeface="+mj-lt"/>
                <a:ea typeface="Verdana" panose="020B0604030504040204" pitchFamily="34" charset="0"/>
                <a:cs typeface="Verdana" panose="020B0604030504040204" pitchFamily="34" charset="0"/>
              </a:rPr>
              <a:t>cost related to borrowings other than specific </a:t>
            </a:r>
            <a:r>
              <a:rPr lang="en-US" sz="1100" dirty="0" smtClean="0">
                <a:latin typeface="+mj-lt"/>
                <a:ea typeface="Verdana" panose="020B0604030504040204" pitchFamily="34" charset="0"/>
                <a:cs typeface="Verdana" panose="020B0604030504040204" pitchFamily="34" charset="0"/>
              </a:rPr>
              <a:t>borrowings; B = average </a:t>
            </a:r>
            <a:r>
              <a:rPr lang="en-US" sz="1100" dirty="0">
                <a:latin typeface="+mj-lt"/>
                <a:ea typeface="Verdana" panose="020B0604030504040204" pitchFamily="34" charset="0"/>
                <a:cs typeface="Verdana" panose="020B0604030504040204" pitchFamily="34" charset="0"/>
              </a:rPr>
              <a:t>cost of qualifying asset as appearing in the balance sheet on first and last day of the previous year </a:t>
            </a:r>
            <a:r>
              <a:rPr lang="en-US" sz="1100" dirty="0" smtClean="0">
                <a:latin typeface="+mj-lt"/>
                <a:ea typeface="Verdana" panose="020B0604030504040204" pitchFamily="34" charset="0"/>
                <a:cs typeface="Verdana" panose="020B0604030504040204" pitchFamily="34" charset="0"/>
              </a:rPr>
              <a:t>excluding </a:t>
            </a:r>
            <a:r>
              <a:rPr lang="en-US" sz="1100" dirty="0">
                <a:latin typeface="+mj-lt"/>
                <a:ea typeface="Verdana" panose="020B0604030504040204" pitchFamily="34" charset="0"/>
                <a:cs typeface="Verdana" panose="020B0604030504040204" pitchFamily="34" charset="0"/>
              </a:rPr>
              <a:t>the extent to which the qualifying assets  are directly funded out of specific </a:t>
            </a:r>
            <a:r>
              <a:rPr lang="en-US" sz="1100" dirty="0" smtClean="0">
                <a:latin typeface="+mj-lt"/>
                <a:ea typeface="Verdana" panose="020B0604030504040204" pitchFamily="34" charset="0"/>
                <a:cs typeface="Verdana" panose="020B0604030504040204" pitchFamily="34" charset="0"/>
              </a:rPr>
              <a:t>borrowings*; C = average </a:t>
            </a:r>
            <a:r>
              <a:rPr lang="en-US" sz="1100" dirty="0">
                <a:latin typeface="+mj-lt"/>
                <a:ea typeface="Verdana" panose="020B0604030504040204" pitchFamily="34" charset="0"/>
                <a:cs typeface="Verdana" panose="020B0604030504040204" pitchFamily="34" charset="0"/>
              </a:rPr>
              <a:t>amount of total assets appearing in the balance sheet on first and last day of the previous year other than assets to the extent they are directly funded out of specific </a:t>
            </a:r>
            <a:r>
              <a:rPr lang="en-US" sz="1100" dirty="0" smtClean="0">
                <a:latin typeface="+mj-lt"/>
                <a:ea typeface="Verdana" panose="020B0604030504040204" pitchFamily="34" charset="0"/>
                <a:cs typeface="Verdana" panose="020B0604030504040204" pitchFamily="34" charset="0"/>
              </a:rPr>
              <a:t>borrowings</a:t>
            </a:r>
            <a:endParaRPr lang="en-US" sz="1100" dirty="0">
              <a:latin typeface="+mj-lt"/>
              <a:ea typeface="Verdana" panose="020B0604030504040204" pitchFamily="34" charset="0"/>
              <a:cs typeface="Verdana" panose="020B0604030504040204" pitchFamily="34" charset="0"/>
            </a:endParaRPr>
          </a:p>
          <a:p>
            <a:pPr marL="57150" algn="just" defTabSz="1008400">
              <a:spcBef>
                <a:spcPts val="600"/>
              </a:spcBef>
              <a:spcAft>
                <a:spcPts val="1103"/>
              </a:spcAft>
              <a:tabLst>
                <a:tab pos="5546202" algn="r"/>
              </a:tabLst>
            </a:pPr>
            <a:r>
              <a:rPr lang="en-US" sz="1100" dirty="0">
                <a:ea typeface="Verdana" panose="020B0604030504040204" pitchFamily="34" charset="0"/>
                <a:cs typeface="Verdana" panose="020B0604030504040204" pitchFamily="34" charset="0"/>
              </a:rPr>
              <a:t>* Other two alternatives are-</a:t>
            </a:r>
          </a:p>
          <a:p>
            <a:pPr marL="57150" algn="just" defTabSz="1008400">
              <a:spcBef>
                <a:spcPts val="600"/>
              </a:spcBef>
              <a:spcAft>
                <a:spcPts val="1103"/>
              </a:spcAft>
              <a:tabLst>
                <a:tab pos="5546202" algn="r"/>
              </a:tabLst>
            </a:pPr>
            <a:r>
              <a:rPr lang="en-US" sz="1100" dirty="0">
                <a:ea typeface="Verdana" panose="020B0604030504040204" pitchFamily="34" charset="0"/>
                <a:cs typeface="Verdana" panose="020B0604030504040204" pitchFamily="34" charset="0"/>
              </a:rPr>
              <a:t>(ii) in case the qualifying asset does not appear in the balance sheet of a person on the first day, half of the cost of qualifying asset. </a:t>
            </a:r>
            <a:r>
              <a:rPr lang="en-US" sz="1100" dirty="0" smtClean="0">
                <a:ea typeface="Verdana" panose="020B0604030504040204" pitchFamily="34" charset="0"/>
                <a:cs typeface="Verdana" panose="020B0604030504040204" pitchFamily="34" charset="0"/>
              </a:rPr>
              <a:t>(</a:t>
            </a:r>
            <a:r>
              <a:rPr lang="en-US" sz="1100" dirty="0">
                <a:ea typeface="Verdana" panose="020B0604030504040204" pitchFamily="34" charset="0"/>
                <a:cs typeface="Verdana" panose="020B0604030504040204" pitchFamily="34" charset="0"/>
              </a:rPr>
              <a:t>iii) in case the qualifying asset does not appear in the balance sheet of a person on the last day of previous year, the average of the costs of qualifying asset as appearing in the balance sheet of a person on the first day of the previous year and on the date of put to use or completion, as the case may </a:t>
            </a:r>
            <a:r>
              <a:rPr lang="en-US" sz="1100" dirty="0" smtClean="0">
                <a:ea typeface="Verdana" panose="020B0604030504040204" pitchFamily="34" charset="0"/>
                <a:cs typeface="Verdana" panose="020B0604030504040204" pitchFamily="34" charset="0"/>
              </a:rPr>
              <a:t>be</a:t>
            </a:r>
            <a:endParaRPr lang="en-US" sz="1100" dirty="0" smtClean="0">
              <a:latin typeface="+mj-lt"/>
              <a:ea typeface="Verdana" panose="020B0604030504040204" pitchFamily="34" charset="0"/>
              <a:cs typeface="Verdana" panose="020B0604030504040204" pitchFamily="34" charset="0"/>
            </a:endParaRPr>
          </a:p>
          <a:p>
            <a:pPr marL="342900" indent="-285750" algn="just" defTabSz="1008400">
              <a:spcBef>
                <a:spcPts val="600"/>
              </a:spcBef>
              <a:spcAft>
                <a:spcPts val="1103"/>
              </a:spcAft>
              <a:buFont typeface="Arial" panose="020B0604020202020204" pitchFamily="34" charset="0"/>
              <a:buChar char="•"/>
              <a:tabLst>
                <a:tab pos="5546202" algn="r"/>
              </a:tabLst>
            </a:pPr>
            <a:r>
              <a:rPr lang="en-US" sz="1100" dirty="0" smtClean="0">
                <a:latin typeface="+mj-lt"/>
                <a:ea typeface="Verdana" panose="020B0604030504040204" pitchFamily="34" charset="0"/>
                <a:cs typeface="Verdana" panose="020B0604030504040204" pitchFamily="34" charset="0"/>
              </a:rPr>
              <a:t>On </a:t>
            </a:r>
            <a:r>
              <a:rPr lang="en-US" sz="1100" dirty="0">
                <a:latin typeface="+mj-lt"/>
                <a:ea typeface="Verdana" panose="020B0604030504040204" pitchFamily="34" charset="0"/>
                <a:cs typeface="Verdana" panose="020B0604030504040204" pitchFamily="34" charset="0"/>
              </a:rPr>
              <a:t>perusal of the formula, it may be observed that denominator (C) above should be computed as “average amount of total assets appearing in the balance sheet on first and last day of the previous year other than assets to the extent they are directly funded out of specific borrowings”. </a:t>
            </a:r>
          </a:p>
          <a:p>
            <a:pPr marL="342900" indent="-285750" algn="just" defTabSz="1008400">
              <a:spcBef>
                <a:spcPts val="600"/>
              </a:spcBef>
              <a:spcAft>
                <a:spcPts val="1103"/>
              </a:spcAft>
              <a:buFont typeface="Arial" panose="020B0604020202020204" pitchFamily="34" charset="0"/>
              <a:buChar char="•"/>
              <a:tabLst>
                <a:tab pos="5546202" algn="r"/>
              </a:tabLst>
            </a:pPr>
            <a:r>
              <a:rPr lang="en-US" sz="1100" dirty="0" smtClean="0">
                <a:latin typeface="+mj-lt"/>
                <a:ea typeface="Verdana" panose="020B0604030504040204" pitchFamily="34" charset="0"/>
                <a:cs typeface="Verdana" panose="020B0604030504040204" pitchFamily="34" charset="0"/>
              </a:rPr>
              <a:t>In </a:t>
            </a:r>
            <a:r>
              <a:rPr lang="en-US" sz="1100" dirty="0">
                <a:latin typeface="+mj-lt"/>
                <a:ea typeface="Verdana" panose="020B0604030504040204" pitchFamily="34" charset="0"/>
                <a:cs typeface="Verdana" panose="020B0604030504040204" pitchFamily="34" charset="0"/>
              </a:rPr>
              <a:t>respect of exclusion of assets, two views may be possible:</a:t>
            </a:r>
          </a:p>
          <a:p>
            <a:pPr marL="678788" lvl="3" indent="-285750" algn="just" defTabSz="1008400">
              <a:spcAft>
                <a:spcPts val="0"/>
              </a:spcAft>
              <a:tabLst>
                <a:tab pos="5546202" algn="r"/>
              </a:tabLst>
            </a:pPr>
            <a:r>
              <a:rPr lang="en-US" sz="1100" dirty="0">
                <a:latin typeface="+mj-lt"/>
                <a:ea typeface="Verdana" panose="020B0604030504040204" pitchFamily="34" charset="0"/>
                <a:cs typeface="Verdana" panose="020B0604030504040204" pitchFamily="34" charset="0"/>
              </a:rPr>
              <a:t>	View 1: The exclusion in respect of assets specified above could be read as in relation to qualifying as well as non-qualifying assets directly funded out of specific </a:t>
            </a:r>
            <a:r>
              <a:rPr lang="en-US" sz="1100" dirty="0" smtClean="0">
                <a:latin typeface="+mj-lt"/>
                <a:ea typeface="Verdana" panose="020B0604030504040204" pitchFamily="34" charset="0"/>
                <a:cs typeface="Verdana" panose="020B0604030504040204" pitchFamily="34" charset="0"/>
              </a:rPr>
              <a:t>borrowings</a:t>
            </a:r>
          </a:p>
          <a:p>
            <a:pPr marL="678788" lvl="3" indent="-285750" algn="just" defTabSz="1008400">
              <a:spcAft>
                <a:spcPts val="0"/>
              </a:spcAft>
              <a:tabLst>
                <a:tab pos="5546202" algn="r"/>
              </a:tabLst>
            </a:pPr>
            <a:endParaRPr lang="en-US" sz="1100" dirty="0">
              <a:latin typeface="+mj-lt"/>
              <a:ea typeface="Verdana" panose="020B0604030504040204" pitchFamily="34" charset="0"/>
              <a:cs typeface="Verdana" panose="020B0604030504040204" pitchFamily="34" charset="0"/>
            </a:endParaRPr>
          </a:p>
          <a:p>
            <a:pPr marL="678788" lvl="3" indent="-285750" algn="just" defTabSz="1008400">
              <a:spcAft>
                <a:spcPts val="0"/>
              </a:spcAft>
              <a:tabLst>
                <a:tab pos="5546202" algn="r"/>
              </a:tabLst>
            </a:pPr>
            <a:r>
              <a:rPr lang="en-US" sz="1100" dirty="0" smtClean="0">
                <a:latin typeface="+mj-lt"/>
                <a:ea typeface="Verdana" panose="020B0604030504040204" pitchFamily="34" charset="0"/>
                <a:cs typeface="Verdana" panose="020B0604030504040204" pitchFamily="34" charset="0"/>
              </a:rPr>
              <a:t>View </a:t>
            </a:r>
            <a:r>
              <a:rPr lang="en-US" sz="1100" dirty="0">
                <a:latin typeface="+mj-lt"/>
                <a:ea typeface="Verdana" panose="020B0604030504040204" pitchFamily="34" charset="0"/>
                <a:cs typeface="Verdana" panose="020B0604030504040204" pitchFamily="34" charset="0"/>
              </a:rPr>
              <a:t>2: The exclusion in respect of assets specified above could be read as only in relation to qualifying assets directly funded out of specific borrowings.</a:t>
            </a:r>
          </a:p>
          <a:p>
            <a:pPr marL="342900" indent="-285750" algn="just" defTabSz="1008400">
              <a:spcBef>
                <a:spcPts val="600"/>
              </a:spcBef>
              <a:spcAft>
                <a:spcPts val="1103"/>
              </a:spcAft>
              <a:buFont typeface="Arial" panose="020B0604020202020204" pitchFamily="34" charset="0"/>
              <a:buChar char="•"/>
              <a:tabLst>
                <a:tab pos="5546202" algn="r"/>
              </a:tabLst>
            </a:pPr>
            <a:r>
              <a:rPr lang="en-US" sz="1100" dirty="0" smtClean="0">
                <a:latin typeface="+mj-lt"/>
                <a:ea typeface="Verdana" panose="020B0604030504040204" pitchFamily="34" charset="0"/>
                <a:cs typeface="Verdana" panose="020B0604030504040204" pitchFamily="34" charset="0"/>
              </a:rPr>
              <a:t>Harmonious </a:t>
            </a:r>
            <a:r>
              <a:rPr lang="en-US" sz="1100" dirty="0">
                <a:latin typeface="+mj-lt"/>
                <a:ea typeface="Verdana" panose="020B0604030504040204" pitchFamily="34" charset="0"/>
                <a:cs typeface="Verdana" panose="020B0604030504040204" pitchFamily="34" charset="0"/>
              </a:rPr>
              <a:t>reading of the prescribed formula along with composition of (B) in the numerator and comparing with the old ICDS, view 2 appears to be a better view</a:t>
            </a:r>
          </a:p>
          <a:p>
            <a:pPr marL="57150" algn="just" defTabSz="1008400">
              <a:spcBef>
                <a:spcPts val="600"/>
              </a:spcBef>
              <a:spcAft>
                <a:spcPts val="1103"/>
              </a:spcAft>
              <a:tabLst>
                <a:tab pos="5546202" algn="r"/>
              </a:tabLst>
            </a:pPr>
            <a:endParaRPr lang="en-US" sz="1100" dirty="0">
              <a:latin typeface="+mj-lt"/>
              <a:ea typeface="Verdana" panose="020B0604030504040204" pitchFamily="34" charset="0"/>
              <a:cs typeface="Verdana" panose="020B0604030504040204" pitchFamily="34" charset="0"/>
            </a:endParaRPr>
          </a:p>
          <a:p>
            <a:pPr marL="285750" indent="-285750" algn="just">
              <a:buFont typeface="Arial" panose="020B0604020202020204" pitchFamily="34" charset="0"/>
              <a:buChar char="•"/>
            </a:pPr>
            <a:endParaRPr lang="en-US" sz="1100" dirty="0" smtClean="0">
              <a:latin typeface="+mj-lt"/>
            </a:endParaRPr>
          </a:p>
          <a:p>
            <a:pPr marL="285750" indent="-285750" algn="just">
              <a:buFont typeface="Arial" panose="020B0604020202020204" pitchFamily="34" charset="0"/>
              <a:buChar char="•"/>
            </a:pPr>
            <a:endParaRPr lang="en-US" sz="1100" dirty="0" smtClean="0">
              <a:latin typeface="+mj-lt"/>
            </a:endParaRPr>
          </a:p>
          <a:p>
            <a:pPr algn="just"/>
            <a:endParaRPr lang="en-US" sz="1100" dirty="0" smtClean="0">
              <a:latin typeface="+mj-lt"/>
            </a:endParaRPr>
          </a:p>
          <a:p>
            <a:pPr marL="285750" indent="-285750" algn="just">
              <a:buFont typeface="Arial" panose="020B0604020202020204" pitchFamily="34" charset="0"/>
              <a:buChar char="•"/>
            </a:pPr>
            <a:endParaRPr lang="en-US" sz="1100" dirty="0" smtClean="0">
              <a:latin typeface="+mj-lt"/>
            </a:endParaRPr>
          </a:p>
          <a:p>
            <a:pPr marL="285750" indent="-285750" algn="just">
              <a:buFont typeface="Arial" panose="020B0604020202020204" pitchFamily="34" charset="0"/>
              <a:buChar char="•"/>
            </a:pPr>
            <a:endParaRPr lang="en-US" sz="1100" dirty="0">
              <a:latin typeface="+mj-lt"/>
            </a:endParaRPr>
          </a:p>
        </p:txBody>
      </p:sp>
    </p:spTree>
    <p:extLst>
      <p:ext uri="{BB962C8B-B14F-4D97-AF65-F5344CB8AC3E}">
        <p14:creationId xmlns:p14="http://schemas.microsoft.com/office/powerpoint/2010/main" xmlns="" val="210979613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US" dirty="0" smtClean="0"/>
              <a:t>Disclosure Requirement</a:t>
            </a:r>
            <a:endParaRPr lang="en-US" dirty="0"/>
          </a:p>
        </p:txBody>
      </p:sp>
      <p:sp>
        <p:nvSpPr>
          <p:cNvPr id="3" name="Title 2"/>
          <p:cNvSpPr>
            <a:spLocks noGrp="1"/>
          </p:cNvSpPr>
          <p:nvPr>
            <p:ph type="title"/>
          </p:nvPr>
        </p:nvSpPr>
        <p:spPr/>
        <p:txBody>
          <a:bodyPr/>
          <a:lstStyle/>
          <a:p>
            <a:r>
              <a:rPr lang="en-US" dirty="0"/>
              <a:t>ICDS </a:t>
            </a:r>
            <a:r>
              <a:rPr lang="en-US" dirty="0" smtClean="0"/>
              <a:t>IX: Borrowing costs</a:t>
            </a:r>
            <a:endParaRPr lang="en-US" dirty="0"/>
          </a:p>
        </p:txBody>
      </p:sp>
      <p:sp>
        <p:nvSpPr>
          <p:cNvPr id="4" name="Content Placeholder 3"/>
          <p:cNvSpPr>
            <a:spLocks noGrp="1"/>
          </p:cNvSpPr>
          <p:nvPr>
            <p:ph idx="1"/>
          </p:nvPr>
        </p:nvSpPr>
        <p:spPr>
          <a:xfrm>
            <a:off x="376239" y="1451536"/>
            <a:ext cx="8374062" cy="4285374"/>
          </a:xfrm>
        </p:spPr>
        <p:txBody>
          <a:bodyPr/>
          <a:lstStyle/>
          <a:p>
            <a:pPr marL="285750" indent="-285750" algn="just">
              <a:buFont typeface="Arial" panose="020B0604020202020204" pitchFamily="34" charset="0"/>
              <a:buChar char="•"/>
            </a:pPr>
            <a:r>
              <a:rPr lang="en-US" sz="1300" dirty="0" smtClean="0"/>
              <a:t>The accounting policy adopted for borrowing costs; and</a:t>
            </a:r>
          </a:p>
          <a:p>
            <a:pPr marL="285750" indent="-285750" algn="just">
              <a:buFont typeface="Arial" panose="020B0604020202020204" pitchFamily="34" charset="0"/>
              <a:buChar char="•"/>
            </a:pPr>
            <a:r>
              <a:rPr lang="en-US" sz="1300" dirty="0" smtClean="0"/>
              <a:t>The amount of borrowing costs capitalized during the previous year</a:t>
            </a:r>
            <a:endParaRPr lang="en-US" sz="1300" dirty="0"/>
          </a:p>
          <a:p>
            <a:pPr marL="285750" indent="-285750" algn="just">
              <a:buFont typeface="Arial" panose="020B0604020202020204" pitchFamily="34" charset="0"/>
              <a:buChar char="•"/>
            </a:pPr>
            <a:endParaRPr lang="en-US" sz="1300" dirty="0" smtClean="0"/>
          </a:p>
          <a:p>
            <a:pPr marL="285750" indent="-285750" algn="just">
              <a:buFont typeface="Arial" panose="020B0604020202020204" pitchFamily="34" charset="0"/>
              <a:buChar char="•"/>
            </a:pPr>
            <a:endParaRPr lang="en-US" sz="1300" dirty="0" smtClean="0"/>
          </a:p>
          <a:p>
            <a:pPr marL="285750" indent="-285750" algn="just">
              <a:buFont typeface="Arial" panose="020B0604020202020204" pitchFamily="34" charset="0"/>
              <a:buChar char="•"/>
            </a:pPr>
            <a:endParaRPr lang="en-US" sz="1300" dirty="0"/>
          </a:p>
          <a:p>
            <a:pPr marL="285750" indent="-285750" algn="just">
              <a:buFont typeface="Arial" panose="020B0604020202020204" pitchFamily="34" charset="0"/>
              <a:buChar char="•"/>
            </a:pPr>
            <a:endParaRPr lang="en-US" sz="1300" dirty="0"/>
          </a:p>
        </p:txBody>
      </p:sp>
    </p:spTree>
    <p:extLst>
      <p:ext uri="{BB962C8B-B14F-4D97-AF65-F5344CB8AC3E}">
        <p14:creationId xmlns:p14="http://schemas.microsoft.com/office/powerpoint/2010/main" xmlns="" val="15615835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370113" y="1600200"/>
            <a:ext cx="8388000" cy="4536504"/>
          </a:xfrm>
        </p:spPr>
        <p:txBody>
          <a:bodyPr/>
          <a:lstStyle/>
          <a:p>
            <a:pPr lvl="0">
              <a:buClr>
                <a:schemeClr val="tx2"/>
              </a:buClr>
            </a:pPr>
            <a:r>
              <a:rPr lang="en-US" sz="1400" b="1" dirty="0"/>
              <a:t>Issue</a:t>
            </a:r>
          </a:p>
          <a:p>
            <a:pPr marL="273050" lvl="0" indent="-273050">
              <a:buClr>
                <a:schemeClr val="tx2"/>
              </a:buClr>
              <a:buFont typeface="Arial" pitchFamily="34" charset="0"/>
              <a:buChar char="•"/>
            </a:pPr>
            <a:r>
              <a:rPr lang="en-US" sz="1400" dirty="0" smtClean="0"/>
              <a:t>Company A has 3 kinds of borrowings:</a:t>
            </a:r>
          </a:p>
          <a:p>
            <a:pPr marL="574675" lvl="0" indent="-285750">
              <a:buClr>
                <a:schemeClr val="tx2"/>
              </a:buClr>
              <a:buFont typeface="Wingdings" panose="05000000000000000000" pitchFamily="2" charset="2"/>
              <a:buChar char="Ø"/>
            </a:pPr>
            <a:r>
              <a:rPr lang="en-US" sz="1400" dirty="0" smtClean="0"/>
              <a:t>Loan 1 – borrowed for construction of project X</a:t>
            </a:r>
          </a:p>
          <a:p>
            <a:pPr marL="574675" indent="-285750">
              <a:buClr>
                <a:schemeClr val="tx2"/>
              </a:buClr>
              <a:buFont typeface="Wingdings" panose="05000000000000000000" pitchFamily="2" charset="2"/>
              <a:buChar char="Ø"/>
            </a:pPr>
            <a:r>
              <a:rPr lang="en-US" sz="1400" dirty="0"/>
              <a:t>Loan </a:t>
            </a:r>
            <a:r>
              <a:rPr lang="en-US" sz="1400" dirty="0" smtClean="0"/>
              <a:t>2 </a:t>
            </a:r>
            <a:r>
              <a:rPr lang="en-US" sz="1400" dirty="0"/>
              <a:t>– borrowed for </a:t>
            </a:r>
            <a:r>
              <a:rPr lang="en-US" sz="1400" dirty="0" smtClean="0"/>
              <a:t>general capital expenditure</a:t>
            </a:r>
            <a:endParaRPr lang="en-US" sz="1400" dirty="0"/>
          </a:p>
          <a:p>
            <a:pPr marL="574675" indent="-285750">
              <a:buClr>
                <a:schemeClr val="tx2"/>
              </a:buClr>
              <a:buFont typeface="Wingdings" panose="05000000000000000000" pitchFamily="2" charset="2"/>
              <a:buChar char="Ø"/>
            </a:pPr>
            <a:r>
              <a:rPr lang="en-US" sz="1400" dirty="0"/>
              <a:t>Loan </a:t>
            </a:r>
            <a:r>
              <a:rPr lang="en-US" sz="1400" dirty="0" smtClean="0"/>
              <a:t>3 </a:t>
            </a:r>
            <a:r>
              <a:rPr lang="en-US" sz="1400" dirty="0"/>
              <a:t>– borrowed for </a:t>
            </a:r>
            <a:r>
              <a:rPr lang="en-US" sz="1400" dirty="0" smtClean="0"/>
              <a:t>working capital purpose such as purchase of raw material, etc.</a:t>
            </a:r>
            <a:endParaRPr lang="en-US" sz="1400" dirty="0"/>
          </a:p>
          <a:p>
            <a:pPr lvl="0">
              <a:buClr>
                <a:schemeClr val="tx2"/>
              </a:buClr>
            </a:pPr>
            <a:r>
              <a:rPr lang="en-US" sz="1400" b="1" dirty="0" smtClean="0"/>
              <a:t>ICDS</a:t>
            </a:r>
            <a:endParaRPr lang="en-US" sz="1400" b="1" dirty="0"/>
          </a:p>
          <a:p>
            <a:pPr marL="285750" lvl="0" indent="-285750">
              <a:spcBef>
                <a:spcPts val="600"/>
              </a:spcBef>
              <a:buClr>
                <a:schemeClr val="tx2"/>
              </a:buClr>
              <a:buFont typeface="Arial" panose="020B0604020202020204" pitchFamily="34" charset="0"/>
              <a:buChar char="•"/>
            </a:pPr>
            <a:r>
              <a:rPr lang="en-US" sz="1400" dirty="0"/>
              <a:t>Provisions for capitalisation of specific and general borrowing costs</a:t>
            </a:r>
          </a:p>
          <a:p>
            <a:pPr lvl="0">
              <a:spcBef>
                <a:spcPts val="600"/>
              </a:spcBef>
              <a:buClr>
                <a:schemeClr val="tx2"/>
              </a:buClr>
            </a:pPr>
            <a:endParaRPr lang="en-US" sz="1400" b="1" dirty="0" smtClean="0">
              <a:solidFill>
                <a:schemeClr val="tx1"/>
              </a:solidFill>
            </a:endParaRPr>
          </a:p>
          <a:p>
            <a:pPr lvl="0">
              <a:spcBef>
                <a:spcPts val="600"/>
              </a:spcBef>
              <a:buClr>
                <a:schemeClr val="tx2"/>
              </a:buClr>
            </a:pPr>
            <a:r>
              <a:rPr lang="en-US" sz="1400" b="1" dirty="0" smtClean="0">
                <a:solidFill>
                  <a:schemeClr val="tx1"/>
                </a:solidFill>
              </a:rPr>
              <a:t>Analysis </a:t>
            </a:r>
            <a:endParaRPr lang="en-US" sz="1400" b="1" dirty="0">
              <a:solidFill>
                <a:schemeClr val="tx1"/>
              </a:solidFill>
            </a:endParaRPr>
          </a:p>
          <a:p>
            <a:pPr>
              <a:spcBef>
                <a:spcPts val="600"/>
              </a:spcBef>
            </a:pPr>
            <a:r>
              <a:rPr lang="en-US" sz="1400" u="sng" dirty="0" smtClean="0"/>
              <a:t>Loan 1:</a:t>
            </a:r>
            <a:r>
              <a:rPr lang="en-US" sz="1400" dirty="0" smtClean="0"/>
              <a:t> </a:t>
            </a:r>
            <a:r>
              <a:rPr lang="en-US" sz="1400" dirty="0" err="1" smtClean="0"/>
              <a:t>Capitalise</a:t>
            </a:r>
            <a:r>
              <a:rPr lang="en-US" sz="1400" dirty="0" smtClean="0"/>
              <a:t> from date of borrowing till asset is put to use</a:t>
            </a:r>
            <a:endParaRPr lang="en-US" sz="1400" u="sng" dirty="0" smtClean="0"/>
          </a:p>
          <a:p>
            <a:pPr>
              <a:spcBef>
                <a:spcPts val="600"/>
              </a:spcBef>
            </a:pPr>
            <a:r>
              <a:rPr lang="en-US" sz="1400" u="sng" dirty="0" smtClean="0"/>
              <a:t>Loan 2:</a:t>
            </a:r>
            <a:r>
              <a:rPr lang="en-US" sz="1400" dirty="0" smtClean="0"/>
              <a:t> </a:t>
            </a:r>
            <a:r>
              <a:rPr lang="en-US" sz="1400" dirty="0" err="1" smtClean="0"/>
              <a:t>Capitalise</a:t>
            </a:r>
            <a:r>
              <a:rPr lang="en-US" sz="1400" dirty="0" smtClean="0"/>
              <a:t> from date of borrowing till asset is put to use</a:t>
            </a:r>
            <a:endParaRPr lang="en-US" sz="1400" u="sng" dirty="0" smtClean="0"/>
          </a:p>
        </p:txBody>
      </p:sp>
      <p:sp>
        <p:nvSpPr>
          <p:cNvPr id="6" name="Title 5"/>
          <p:cNvSpPr>
            <a:spLocks noGrp="1"/>
          </p:cNvSpPr>
          <p:nvPr>
            <p:ph type="title"/>
          </p:nvPr>
        </p:nvSpPr>
        <p:spPr/>
        <p:txBody>
          <a:bodyPr/>
          <a:lstStyle/>
          <a:p>
            <a:r>
              <a:rPr lang="en-US" dirty="0"/>
              <a:t>ICDS IX – borrowing costs</a:t>
            </a:r>
            <a:endParaRPr lang="en-SG" dirty="0"/>
          </a:p>
        </p:txBody>
      </p:sp>
      <p:sp>
        <p:nvSpPr>
          <p:cNvPr id="2" name="Text Placeholder 1"/>
          <p:cNvSpPr>
            <a:spLocks noGrp="1"/>
          </p:cNvSpPr>
          <p:nvPr>
            <p:ph type="body" sz="quarter" idx="13"/>
          </p:nvPr>
        </p:nvSpPr>
        <p:spPr/>
        <p:txBody>
          <a:bodyPr vert="horz" lIns="0" tIns="0" rIns="0" bIns="0" rtlCol="0">
            <a:normAutofit/>
          </a:bodyPr>
          <a:lstStyle/>
          <a:p>
            <a:r>
              <a:rPr lang="en-US" sz="1711" dirty="0">
                <a:solidFill>
                  <a:srgbClr val="575757"/>
                </a:solidFill>
              </a:rPr>
              <a:t>Case study </a:t>
            </a:r>
            <a:r>
              <a:rPr lang="en-US" sz="1711" dirty="0" smtClean="0">
                <a:solidFill>
                  <a:srgbClr val="575757"/>
                </a:solidFill>
              </a:rPr>
              <a:t>1 </a:t>
            </a:r>
            <a:endParaRPr lang="en-SG" sz="1711" dirty="0">
              <a:solidFill>
                <a:srgbClr val="575757"/>
              </a:solidFill>
            </a:endParaRPr>
          </a:p>
        </p:txBody>
      </p:sp>
    </p:spTree>
    <p:extLst>
      <p:ext uri="{BB962C8B-B14F-4D97-AF65-F5344CB8AC3E}">
        <p14:creationId xmlns:p14="http://schemas.microsoft.com/office/powerpoint/2010/main" xmlns="" val="265082690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7">
                                            <p:txEl>
                                              <p:pRg st="8" end="8"/>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7">
                                            <p:txEl>
                                              <p:pRg st="9" end="9"/>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7">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370113" y="1600200"/>
            <a:ext cx="8388000" cy="4536504"/>
          </a:xfrm>
        </p:spPr>
        <p:txBody>
          <a:bodyPr/>
          <a:lstStyle/>
          <a:p>
            <a:pPr lvl="0" algn="just">
              <a:spcBef>
                <a:spcPts val="600"/>
              </a:spcBef>
              <a:buClr>
                <a:schemeClr val="tx2"/>
              </a:buClr>
            </a:pPr>
            <a:r>
              <a:rPr lang="en-US" sz="1400" b="1" dirty="0" smtClean="0">
                <a:solidFill>
                  <a:schemeClr val="tx1"/>
                </a:solidFill>
              </a:rPr>
              <a:t>Analysis </a:t>
            </a:r>
            <a:endParaRPr lang="en-US" sz="1400" b="1" dirty="0">
              <a:solidFill>
                <a:schemeClr val="tx1"/>
              </a:solidFill>
            </a:endParaRPr>
          </a:p>
          <a:p>
            <a:pPr algn="just">
              <a:spcBef>
                <a:spcPts val="600"/>
              </a:spcBef>
            </a:pPr>
            <a:r>
              <a:rPr lang="en-US" sz="1400" u="sng" dirty="0" smtClean="0"/>
              <a:t>Loan 3:</a:t>
            </a:r>
          </a:p>
          <a:p>
            <a:pPr marL="285750" indent="-285750" algn="just">
              <a:spcBef>
                <a:spcPts val="600"/>
              </a:spcBef>
              <a:buFont typeface="Arial" panose="020B0604020202020204" pitchFamily="34" charset="0"/>
              <a:buChar char="•"/>
            </a:pPr>
            <a:r>
              <a:rPr lang="en-US" sz="1400" dirty="0" smtClean="0"/>
              <a:t>Proviso </a:t>
            </a:r>
            <a:r>
              <a:rPr lang="en-US" sz="1400" dirty="0"/>
              <a:t>to Section 36(1)(iii</a:t>
            </a:r>
            <a:r>
              <a:rPr lang="en-US" sz="1400" dirty="0" smtClean="0"/>
              <a:t>) - 'interest </a:t>
            </a:r>
            <a:r>
              <a:rPr lang="en-US" sz="1400" dirty="0"/>
              <a:t>paid in respect of capital </a:t>
            </a:r>
            <a:r>
              <a:rPr lang="en-US" sz="1400" b="1" dirty="0"/>
              <a:t>borrowed for </a:t>
            </a:r>
            <a:r>
              <a:rPr lang="en-US" sz="1400" dirty="0"/>
              <a:t>acquisition of an asset' will not be allowed as a tax deduction. </a:t>
            </a:r>
            <a:r>
              <a:rPr lang="en-US" sz="1400" dirty="0" smtClean="0"/>
              <a:t>Thus, funds </a:t>
            </a:r>
            <a:r>
              <a:rPr lang="en-US" sz="1400" dirty="0"/>
              <a:t>borrowed for working capital purpose and not for assets should not be </a:t>
            </a:r>
            <a:r>
              <a:rPr lang="en-US" sz="1400" dirty="0" smtClean="0"/>
              <a:t>covered</a:t>
            </a:r>
            <a:endParaRPr lang="en-US" sz="1400" dirty="0"/>
          </a:p>
          <a:p>
            <a:pPr marL="285750" indent="-285750" algn="just">
              <a:spcBef>
                <a:spcPts val="600"/>
              </a:spcBef>
              <a:buFont typeface="Arial" panose="020B0604020202020204" pitchFamily="34" charset="0"/>
              <a:buChar char="•"/>
            </a:pPr>
            <a:r>
              <a:rPr lang="en-US" sz="1400" dirty="0" smtClean="0"/>
              <a:t>Para </a:t>
            </a:r>
            <a:r>
              <a:rPr lang="en-US" sz="1400" dirty="0"/>
              <a:t>6 of ICDS IX deals with borrowings that are not specifically borrowed for any asset but are borrowed generally </a:t>
            </a:r>
            <a:r>
              <a:rPr lang="en-US" sz="1400" b="1" dirty="0"/>
              <a:t>and</a:t>
            </a:r>
            <a:r>
              <a:rPr lang="en-US" sz="1400" dirty="0"/>
              <a:t> are utilised for acquisition of </a:t>
            </a:r>
            <a:r>
              <a:rPr lang="en-US" sz="1400" dirty="0" smtClean="0"/>
              <a:t>assets</a:t>
            </a:r>
            <a:endParaRPr lang="en-US" sz="1400" dirty="0"/>
          </a:p>
          <a:p>
            <a:pPr marL="285750" indent="-285750" algn="just">
              <a:spcBef>
                <a:spcPts val="600"/>
              </a:spcBef>
              <a:buFont typeface="Arial" panose="020B0604020202020204" pitchFamily="34" charset="0"/>
              <a:buChar char="•"/>
            </a:pPr>
            <a:r>
              <a:rPr lang="en-US" sz="1400" dirty="0"/>
              <a:t>Thus, as a corollary, in case funds have been borrowed as well as utilised for working capital purpose and not for acquisition of capital assets, borrowing costs in relation to the same should not be required to be capitalised. However, one-to-one nexus must be proved to show that funds were actually utilised towards working </a:t>
            </a:r>
            <a:r>
              <a:rPr lang="en-US" sz="1400" dirty="0" smtClean="0"/>
              <a:t>capital </a:t>
            </a:r>
          </a:p>
          <a:p>
            <a:pPr marL="285750" indent="-285750" algn="just">
              <a:spcBef>
                <a:spcPts val="600"/>
              </a:spcBef>
              <a:buFont typeface="Arial" panose="020B0604020202020204" pitchFamily="34" charset="0"/>
              <a:buChar char="•"/>
            </a:pPr>
            <a:r>
              <a:rPr lang="en-US" sz="1400" dirty="0" smtClean="0"/>
              <a:t>Working capital loans are primarily for inventory - does not take more than 12 months to bring to saleable condition and hence, capitalisation will not be required </a:t>
            </a:r>
          </a:p>
        </p:txBody>
      </p:sp>
      <p:sp>
        <p:nvSpPr>
          <p:cNvPr id="6" name="Title 5"/>
          <p:cNvSpPr>
            <a:spLocks noGrp="1"/>
          </p:cNvSpPr>
          <p:nvPr>
            <p:ph type="title"/>
          </p:nvPr>
        </p:nvSpPr>
        <p:spPr/>
        <p:txBody>
          <a:bodyPr/>
          <a:lstStyle/>
          <a:p>
            <a:r>
              <a:rPr lang="en-US" dirty="0"/>
              <a:t>ICDS IX – borrowing costs</a:t>
            </a:r>
            <a:endParaRPr lang="en-SG" dirty="0"/>
          </a:p>
        </p:txBody>
      </p:sp>
      <p:sp>
        <p:nvSpPr>
          <p:cNvPr id="2" name="Text Placeholder 1"/>
          <p:cNvSpPr>
            <a:spLocks noGrp="1"/>
          </p:cNvSpPr>
          <p:nvPr>
            <p:ph type="body" sz="quarter" idx="13"/>
          </p:nvPr>
        </p:nvSpPr>
        <p:spPr/>
        <p:txBody>
          <a:bodyPr vert="horz" lIns="0" tIns="0" rIns="0" bIns="0" rtlCol="0">
            <a:normAutofit/>
          </a:bodyPr>
          <a:lstStyle/>
          <a:p>
            <a:r>
              <a:rPr lang="en-US" sz="1711" dirty="0">
                <a:solidFill>
                  <a:srgbClr val="575757"/>
                </a:solidFill>
              </a:rPr>
              <a:t>Case study </a:t>
            </a:r>
            <a:r>
              <a:rPr lang="en-US" sz="1711" dirty="0" smtClean="0">
                <a:solidFill>
                  <a:srgbClr val="575757"/>
                </a:solidFill>
              </a:rPr>
              <a:t>1 </a:t>
            </a:r>
            <a:endParaRPr lang="en-SG" sz="1711" dirty="0">
              <a:solidFill>
                <a:srgbClr val="575757"/>
              </a:solidFill>
            </a:endParaRPr>
          </a:p>
        </p:txBody>
      </p:sp>
    </p:spTree>
    <p:extLst>
      <p:ext uri="{BB962C8B-B14F-4D97-AF65-F5344CB8AC3E}">
        <p14:creationId xmlns:p14="http://schemas.microsoft.com/office/powerpoint/2010/main" xmlns="" val="403767902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370113" y="1600200"/>
            <a:ext cx="8388000" cy="4536504"/>
          </a:xfrm>
        </p:spPr>
        <p:txBody>
          <a:bodyPr/>
          <a:lstStyle/>
          <a:p>
            <a:pPr lvl="0" algn="just">
              <a:buClr>
                <a:schemeClr val="tx2"/>
              </a:buClr>
            </a:pPr>
            <a:r>
              <a:rPr lang="en-US" sz="1400" b="1" dirty="0"/>
              <a:t>Issue</a:t>
            </a:r>
          </a:p>
          <a:p>
            <a:pPr marL="273050" lvl="0" indent="-273050" algn="just">
              <a:buClr>
                <a:schemeClr val="tx2"/>
              </a:buClr>
              <a:buFont typeface="Arial" pitchFamily="34" charset="0"/>
              <a:buChar char="•"/>
            </a:pPr>
            <a:r>
              <a:rPr lang="en-US" sz="1400" dirty="0" smtClean="0"/>
              <a:t>Can borrowing cost pertaining to ‘land’ which has not been put to use be capitalized?</a:t>
            </a:r>
            <a:endParaRPr lang="en-US" sz="1400" dirty="0"/>
          </a:p>
          <a:p>
            <a:pPr lvl="0" algn="just">
              <a:buClr>
                <a:schemeClr val="tx2"/>
              </a:buClr>
            </a:pPr>
            <a:endParaRPr lang="en-US" sz="1400" b="1" dirty="0" smtClean="0"/>
          </a:p>
          <a:p>
            <a:pPr lvl="0" algn="just">
              <a:buClr>
                <a:schemeClr val="tx2"/>
              </a:buClr>
            </a:pPr>
            <a:r>
              <a:rPr lang="en-US" sz="1400" b="1" dirty="0" smtClean="0"/>
              <a:t>ICDS</a:t>
            </a:r>
          </a:p>
          <a:p>
            <a:pPr marL="273050" lvl="0" indent="-273050" algn="just">
              <a:buClr>
                <a:schemeClr val="tx2"/>
              </a:buClr>
              <a:buFont typeface="Arial" pitchFamily="34" charset="0"/>
              <a:buChar char="•"/>
            </a:pPr>
            <a:r>
              <a:rPr lang="en-US" sz="1400" dirty="0" smtClean="0"/>
              <a:t>ICDS IX includes land in its definition of ‘qualifying asset’</a:t>
            </a:r>
          </a:p>
          <a:p>
            <a:pPr lvl="0" algn="just">
              <a:buClr>
                <a:schemeClr val="tx2"/>
              </a:buClr>
            </a:pPr>
            <a:endParaRPr lang="en-US" sz="1400" b="1" dirty="0" smtClean="0"/>
          </a:p>
          <a:p>
            <a:pPr lvl="0" algn="just">
              <a:buClr>
                <a:schemeClr val="tx2"/>
              </a:buClr>
            </a:pPr>
            <a:r>
              <a:rPr lang="en-US" sz="1400" b="1" dirty="0" smtClean="0"/>
              <a:t>Analysis</a:t>
            </a:r>
            <a:endParaRPr lang="en-US" sz="1400" b="1" dirty="0"/>
          </a:p>
          <a:p>
            <a:pPr marL="273050" lvl="0" indent="-273050" algn="just">
              <a:buClr>
                <a:schemeClr val="tx2"/>
              </a:buClr>
              <a:buFont typeface="Arial" pitchFamily="34" charset="0"/>
              <a:buChar char="•"/>
            </a:pPr>
            <a:endParaRPr lang="en-US" sz="1400" dirty="0" smtClean="0"/>
          </a:p>
          <a:p>
            <a:pPr marL="273050" lvl="0" indent="-273050" algn="just">
              <a:buClr>
                <a:schemeClr val="tx2"/>
              </a:buClr>
              <a:buFont typeface="Arial" pitchFamily="34" charset="0"/>
              <a:buChar char="•"/>
            </a:pPr>
            <a:r>
              <a:rPr lang="en-US" sz="1400" dirty="0" smtClean="0"/>
              <a:t>Unlike AS 1 and </a:t>
            </a:r>
            <a:r>
              <a:rPr lang="en-US" sz="1400" dirty="0" err="1" smtClean="0"/>
              <a:t>Ind</a:t>
            </a:r>
            <a:r>
              <a:rPr lang="en-US" sz="1400" dirty="0" smtClean="0"/>
              <a:t> AS 23, ICDS  on borrowing cost includes ‘land’ in its definition of a qualifying asset</a:t>
            </a:r>
          </a:p>
          <a:p>
            <a:pPr marL="273050" lvl="0" indent="-273050" algn="just">
              <a:buClr>
                <a:schemeClr val="tx2"/>
              </a:buClr>
              <a:buFont typeface="Arial" pitchFamily="34" charset="0"/>
              <a:buChar char="•"/>
            </a:pPr>
            <a:r>
              <a:rPr lang="en-US" sz="1400" dirty="0" smtClean="0"/>
              <a:t>The borrowing cost pertaining to land which is not put to use will be capitalized for tax purposes. ‘Land’ is a non-depreciable asset. Hence, the depreciation on capitalized borrowing cost would not be available</a:t>
            </a:r>
          </a:p>
          <a:p>
            <a:pPr marL="273050" lvl="0" indent="-273050" algn="just">
              <a:buClr>
                <a:schemeClr val="tx2"/>
              </a:buClr>
              <a:buFont typeface="Arial" pitchFamily="34" charset="0"/>
              <a:buChar char="•"/>
            </a:pPr>
            <a:r>
              <a:rPr lang="en-US" sz="1400" dirty="0" smtClean="0"/>
              <a:t>When the land is sold, deduction for cost of land and borrowing cost capitalized will be allowed as a deduction</a:t>
            </a:r>
            <a:endParaRPr lang="en-US" sz="1400" dirty="0"/>
          </a:p>
        </p:txBody>
      </p:sp>
      <p:sp>
        <p:nvSpPr>
          <p:cNvPr id="6" name="Title 5"/>
          <p:cNvSpPr>
            <a:spLocks noGrp="1"/>
          </p:cNvSpPr>
          <p:nvPr>
            <p:ph type="title"/>
          </p:nvPr>
        </p:nvSpPr>
        <p:spPr/>
        <p:txBody>
          <a:bodyPr/>
          <a:lstStyle/>
          <a:p>
            <a:r>
              <a:rPr lang="en-US" dirty="0"/>
              <a:t>ICDS IX – borrowing costs</a:t>
            </a:r>
            <a:endParaRPr lang="en-SG" dirty="0"/>
          </a:p>
        </p:txBody>
      </p:sp>
      <p:sp>
        <p:nvSpPr>
          <p:cNvPr id="2" name="Text Placeholder 1"/>
          <p:cNvSpPr>
            <a:spLocks noGrp="1"/>
          </p:cNvSpPr>
          <p:nvPr>
            <p:ph type="body" sz="quarter" idx="13"/>
          </p:nvPr>
        </p:nvSpPr>
        <p:spPr/>
        <p:txBody>
          <a:bodyPr>
            <a:normAutofit/>
          </a:bodyPr>
          <a:lstStyle/>
          <a:p>
            <a:r>
              <a:rPr lang="en-US" sz="1711" dirty="0">
                <a:solidFill>
                  <a:srgbClr val="575757"/>
                </a:solidFill>
              </a:rPr>
              <a:t>Case study 2</a:t>
            </a:r>
            <a:endParaRPr lang="en-SG" sz="1711" dirty="0">
              <a:solidFill>
                <a:srgbClr val="575757"/>
              </a:solidFill>
            </a:endParaRPr>
          </a:p>
        </p:txBody>
      </p:sp>
    </p:spTree>
    <p:extLst>
      <p:ext uri="{BB962C8B-B14F-4D97-AF65-F5344CB8AC3E}">
        <p14:creationId xmlns:p14="http://schemas.microsoft.com/office/powerpoint/2010/main" xmlns="" val="35800433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7">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7">
                                            <p:txEl>
                                              <p:pRg st="8" end="8"/>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7">
                                            <p:txEl>
                                              <p:pRg st="9" end="9"/>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7">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US" dirty="0" smtClean="0"/>
              <a:t>Notified ICDS – Applicable from AY 2017-18 </a:t>
            </a:r>
            <a:endParaRPr lang="en-US" dirty="0"/>
          </a:p>
        </p:txBody>
      </p:sp>
      <p:sp>
        <p:nvSpPr>
          <p:cNvPr id="3" name="Title 2"/>
          <p:cNvSpPr>
            <a:spLocks noGrp="1"/>
          </p:cNvSpPr>
          <p:nvPr>
            <p:ph type="title"/>
          </p:nvPr>
        </p:nvSpPr>
        <p:spPr/>
        <p:txBody>
          <a:bodyPr/>
          <a:lstStyle/>
          <a:p>
            <a:r>
              <a:rPr lang="en-US" dirty="0" smtClean="0"/>
              <a:t>Background</a:t>
            </a:r>
            <a:endParaRPr lang="en-US"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xmlns="" val="1854615470"/>
              </p:ext>
            </p:extLst>
          </p:nvPr>
        </p:nvGraphicFramePr>
        <p:xfrm>
          <a:off x="376238" y="1079762"/>
          <a:ext cx="8374064" cy="4436412"/>
        </p:xfrm>
        <a:graphic>
          <a:graphicData uri="http://schemas.openxmlformats.org/drawingml/2006/table">
            <a:tbl>
              <a:tblPr firstRow="1" bandRow="1">
                <a:tableStyleId>{F2DE63D5-997A-4646-A377-4702673A728D}</a:tableStyleId>
              </a:tblPr>
              <a:tblGrid>
                <a:gridCol w="703532">
                  <a:extLst>
                    <a:ext uri="{9D8B030D-6E8A-4147-A177-3AD203B41FA5}">
                      <a16:colId xmlns:a16="http://schemas.microsoft.com/office/drawing/2014/main" xmlns="" val="3255285389"/>
                    </a:ext>
                  </a:extLst>
                </a:gridCol>
                <a:gridCol w="3483500">
                  <a:extLst>
                    <a:ext uri="{9D8B030D-6E8A-4147-A177-3AD203B41FA5}">
                      <a16:colId xmlns:a16="http://schemas.microsoft.com/office/drawing/2014/main" xmlns="" val="2950035266"/>
                    </a:ext>
                  </a:extLst>
                </a:gridCol>
                <a:gridCol w="1847258">
                  <a:extLst>
                    <a:ext uri="{9D8B030D-6E8A-4147-A177-3AD203B41FA5}">
                      <a16:colId xmlns:a16="http://schemas.microsoft.com/office/drawing/2014/main" xmlns="" val="3528746610"/>
                    </a:ext>
                  </a:extLst>
                </a:gridCol>
                <a:gridCol w="2339774">
                  <a:extLst>
                    <a:ext uri="{9D8B030D-6E8A-4147-A177-3AD203B41FA5}">
                      <a16:colId xmlns:a16="http://schemas.microsoft.com/office/drawing/2014/main" xmlns="" val="768743048"/>
                    </a:ext>
                  </a:extLst>
                </a:gridCol>
              </a:tblGrid>
              <a:tr h="563211">
                <a:tc>
                  <a:txBody>
                    <a:bodyPr/>
                    <a:lstStyle/>
                    <a:p>
                      <a:r>
                        <a:rPr lang="en-US" sz="1200" dirty="0" smtClean="0"/>
                        <a:t>No.</a:t>
                      </a:r>
                      <a:endParaRPr lang="en-US" sz="1200" dirty="0"/>
                    </a:p>
                  </a:txBody>
                  <a:tcPr/>
                </a:tc>
                <a:tc>
                  <a:txBody>
                    <a:bodyPr/>
                    <a:lstStyle/>
                    <a:p>
                      <a:r>
                        <a:rPr lang="en-US" sz="1200" dirty="0" smtClean="0"/>
                        <a:t>ICDS</a:t>
                      </a:r>
                      <a:endParaRPr lang="en-US" sz="1200" dirty="0"/>
                    </a:p>
                  </a:txBody>
                  <a:tcPr/>
                </a:tc>
                <a:tc>
                  <a:txBody>
                    <a:bodyPr/>
                    <a:lstStyle/>
                    <a:p>
                      <a:r>
                        <a:rPr lang="en-US" sz="1200" dirty="0" smtClean="0"/>
                        <a:t>Accounting standard (AS)</a:t>
                      </a:r>
                      <a:endParaRPr lang="en-US" sz="1200" dirty="0"/>
                    </a:p>
                  </a:txBody>
                  <a:tcPr/>
                </a:tc>
                <a:tc>
                  <a:txBody>
                    <a:bodyPr/>
                    <a:lstStyle/>
                    <a:p>
                      <a:r>
                        <a:rPr lang="en-US" sz="1200" dirty="0" smtClean="0"/>
                        <a:t>Indian Accounting Standard (Ind AS)</a:t>
                      </a:r>
                      <a:endParaRPr lang="en-US" sz="1200" dirty="0"/>
                    </a:p>
                  </a:txBody>
                  <a:tcPr/>
                </a:tc>
                <a:extLst>
                  <a:ext uri="{0D108BD9-81ED-4DB2-BD59-A6C34878D82A}">
                    <a16:rowId xmlns:a16="http://schemas.microsoft.com/office/drawing/2014/main" xmlns="" val="3724611878"/>
                  </a:ext>
                </a:extLst>
              </a:tr>
              <a:tr h="380689">
                <a:tc>
                  <a:txBody>
                    <a:bodyPr/>
                    <a:lstStyle/>
                    <a:p>
                      <a:r>
                        <a:rPr lang="en-US" sz="1200" dirty="0" smtClean="0"/>
                        <a:t>I</a:t>
                      </a:r>
                      <a:endParaRPr lang="en-US" sz="1200" dirty="0"/>
                    </a:p>
                  </a:txBody>
                  <a:tcPr/>
                </a:tc>
                <a:tc>
                  <a:txBody>
                    <a:bodyPr/>
                    <a:lstStyle/>
                    <a:p>
                      <a:r>
                        <a:rPr lang="en-US" sz="1200" dirty="0" smtClean="0"/>
                        <a:t>Accounting Policies</a:t>
                      </a:r>
                      <a:endParaRPr lang="en-US" sz="1200" dirty="0"/>
                    </a:p>
                  </a:txBody>
                  <a:tcPr/>
                </a:tc>
                <a:tc>
                  <a:txBody>
                    <a:bodyPr/>
                    <a:lstStyle/>
                    <a:p>
                      <a:r>
                        <a:rPr lang="en-US" sz="1200" dirty="0" smtClean="0"/>
                        <a:t>AS 1</a:t>
                      </a:r>
                      <a:endParaRPr lang="en-US" sz="1200" dirty="0"/>
                    </a:p>
                  </a:txBody>
                  <a:tcPr/>
                </a:tc>
                <a:tc>
                  <a:txBody>
                    <a:bodyPr/>
                    <a:lstStyle/>
                    <a:p>
                      <a:r>
                        <a:rPr lang="en-US" sz="1200" dirty="0" smtClean="0"/>
                        <a:t>Ind</a:t>
                      </a:r>
                      <a:r>
                        <a:rPr lang="en-US" sz="1200" baseline="0" dirty="0" smtClean="0"/>
                        <a:t> AS 1 and 8</a:t>
                      </a:r>
                      <a:endParaRPr lang="en-US" sz="1200" dirty="0"/>
                    </a:p>
                  </a:txBody>
                  <a:tcPr/>
                </a:tc>
                <a:extLst>
                  <a:ext uri="{0D108BD9-81ED-4DB2-BD59-A6C34878D82A}">
                    <a16:rowId xmlns:a16="http://schemas.microsoft.com/office/drawing/2014/main" xmlns="" val="3611957149"/>
                  </a:ext>
                </a:extLst>
              </a:tr>
              <a:tr h="380689">
                <a:tc>
                  <a:txBody>
                    <a:bodyPr/>
                    <a:lstStyle/>
                    <a:p>
                      <a:r>
                        <a:rPr lang="en-US" sz="1200" dirty="0" smtClean="0"/>
                        <a:t>II</a:t>
                      </a:r>
                      <a:endParaRPr lang="en-US" sz="1200" dirty="0"/>
                    </a:p>
                  </a:txBody>
                  <a:tcPr/>
                </a:tc>
                <a:tc>
                  <a:txBody>
                    <a:bodyPr/>
                    <a:lstStyle/>
                    <a:p>
                      <a:r>
                        <a:rPr lang="en-US" sz="1200" dirty="0" smtClean="0"/>
                        <a:t>Valuation of Inventories</a:t>
                      </a:r>
                      <a:endParaRPr lang="en-US" sz="1200" dirty="0"/>
                    </a:p>
                  </a:txBody>
                  <a:tcPr/>
                </a:tc>
                <a:tc>
                  <a:txBody>
                    <a:bodyPr/>
                    <a:lstStyle/>
                    <a:p>
                      <a:r>
                        <a:rPr lang="en-US" sz="1200" dirty="0" smtClean="0"/>
                        <a:t>AS 2</a:t>
                      </a:r>
                      <a:endParaRPr lang="en-US" sz="1200" dirty="0"/>
                    </a:p>
                  </a:txBody>
                  <a:tcPr/>
                </a:tc>
                <a:tc>
                  <a:txBody>
                    <a:bodyPr/>
                    <a:lstStyle/>
                    <a:p>
                      <a:r>
                        <a:rPr lang="en-US" sz="1200" dirty="0" smtClean="0"/>
                        <a:t>Ind AS 2</a:t>
                      </a:r>
                      <a:endParaRPr lang="en-US" sz="1200" dirty="0"/>
                    </a:p>
                  </a:txBody>
                  <a:tcPr/>
                </a:tc>
                <a:extLst>
                  <a:ext uri="{0D108BD9-81ED-4DB2-BD59-A6C34878D82A}">
                    <a16:rowId xmlns:a16="http://schemas.microsoft.com/office/drawing/2014/main" xmlns="" val="2729125626"/>
                  </a:ext>
                </a:extLst>
              </a:tr>
              <a:tr h="380689">
                <a:tc>
                  <a:txBody>
                    <a:bodyPr/>
                    <a:lstStyle/>
                    <a:p>
                      <a:r>
                        <a:rPr lang="en-US" sz="1200" dirty="0" smtClean="0"/>
                        <a:t>III</a:t>
                      </a:r>
                      <a:endParaRPr lang="en-US" sz="1200" dirty="0"/>
                    </a:p>
                  </a:txBody>
                  <a:tcPr/>
                </a:tc>
                <a:tc>
                  <a:txBody>
                    <a:bodyPr/>
                    <a:lstStyle/>
                    <a:p>
                      <a:r>
                        <a:rPr lang="en-US" sz="1200" dirty="0" smtClean="0"/>
                        <a:t>Construction Contracts</a:t>
                      </a:r>
                      <a:endParaRPr lang="en-US" sz="1200" dirty="0"/>
                    </a:p>
                  </a:txBody>
                  <a:tcPr/>
                </a:tc>
                <a:tc>
                  <a:txBody>
                    <a:bodyPr/>
                    <a:lstStyle/>
                    <a:p>
                      <a:r>
                        <a:rPr lang="en-US" sz="1200" dirty="0" smtClean="0"/>
                        <a:t>AS 7</a:t>
                      </a:r>
                      <a:endParaRPr lang="en-US" sz="1200" dirty="0"/>
                    </a:p>
                  </a:txBody>
                  <a:tcPr/>
                </a:tc>
                <a:tc>
                  <a:txBody>
                    <a:bodyPr/>
                    <a:lstStyle/>
                    <a:p>
                      <a:r>
                        <a:rPr lang="en-US" sz="1200" dirty="0" smtClean="0"/>
                        <a:t>Ind AS 115</a:t>
                      </a:r>
                      <a:endParaRPr lang="en-US" sz="1200" dirty="0"/>
                    </a:p>
                  </a:txBody>
                  <a:tcPr/>
                </a:tc>
                <a:extLst>
                  <a:ext uri="{0D108BD9-81ED-4DB2-BD59-A6C34878D82A}">
                    <a16:rowId xmlns:a16="http://schemas.microsoft.com/office/drawing/2014/main" xmlns="" val="1426743291"/>
                  </a:ext>
                </a:extLst>
              </a:tr>
              <a:tr h="380689">
                <a:tc>
                  <a:txBody>
                    <a:bodyPr/>
                    <a:lstStyle/>
                    <a:p>
                      <a:r>
                        <a:rPr lang="en-US" sz="1200" dirty="0" smtClean="0"/>
                        <a:t>IV</a:t>
                      </a:r>
                      <a:endParaRPr lang="en-US" sz="1200" dirty="0"/>
                    </a:p>
                  </a:txBody>
                  <a:tcPr/>
                </a:tc>
                <a:tc>
                  <a:txBody>
                    <a:bodyPr/>
                    <a:lstStyle/>
                    <a:p>
                      <a:r>
                        <a:rPr lang="en-US" sz="1200" dirty="0" smtClean="0"/>
                        <a:t>Revenue Recognition</a:t>
                      </a:r>
                      <a:endParaRPr lang="en-US" sz="1200" dirty="0"/>
                    </a:p>
                  </a:txBody>
                  <a:tcPr/>
                </a:tc>
                <a:tc>
                  <a:txBody>
                    <a:bodyPr/>
                    <a:lstStyle/>
                    <a:p>
                      <a:r>
                        <a:rPr lang="en-US" sz="1200" dirty="0" smtClean="0"/>
                        <a:t>AS 9</a:t>
                      </a:r>
                      <a:endParaRPr lang="en-US" sz="1200" dirty="0"/>
                    </a:p>
                  </a:txBody>
                  <a:tcPr/>
                </a:tc>
                <a:tc>
                  <a:txBody>
                    <a:bodyPr/>
                    <a:lstStyle/>
                    <a:p>
                      <a:pPr marL="0" marR="0" lvl="0" indent="0" algn="l" defTabSz="862686" rtl="0" eaLnBrk="1" fontAlgn="auto" latinLnBrk="0" hangingPunct="1">
                        <a:lnSpc>
                          <a:spcPct val="100000"/>
                        </a:lnSpc>
                        <a:spcBef>
                          <a:spcPts val="0"/>
                        </a:spcBef>
                        <a:spcAft>
                          <a:spcPts val="0"/>
                        </a:spcAft>
                        <a:buClrTx/>
                        <a:buSzTx/>
                        <a:buFontTx/>
                        <a:buNone/>
                        <a:tabLst/>
                        <a:defRPr/>
                      </a:pPr>
                      <a:r>
                        <a:rPr lang="en-US" sz="1200" dirty="0" smtClean="0"/>
                        <a:t>Ind AS 115</a:t>
                      </a:r>
                    </a:p>
                  </a:txBody>
                  <a:tcPr/>
                </a:tc>
                <a:extLst>
                  <a:ext uri="{0D108BD9-81ED-4DB2-BD59-A6C34878D82A}">
                    <a16:rowId xmlns:a16="http://schemas.microsoft.com/office/drawing/2014/main" xmlns="" val="3062474496"/>
                  </a:ext>
                </a:extLst>
              </a:tr>
              <a:tr h="380689">
                <a:tc>
                  <a:txBody>
                    <a:bodyPr/>
                    <a:lstStyle/>
                    <a:p>
                      <a:r>
                        <a:rPr lang="en-US" sz="1200" dirty="0" smtClean="0"/>
                        <a:t>V</a:t>
                      </a:r>
                      <a:endParaRPr lang="en-US" sz="1200" dirty="0"/>
                    </a:p>
                  </a:txBody>
                  <a:tcPr/>
                </a:tc>
                <a:tc>
                  <a:txBody>
                    <a:bodyPr/>
                    <a:lstStyle/>
                    <a:p>
                      <a:r>
                        <a:rPr lang="en-US" sz="1200" dirty="0" smtClean="0"/>
                        <a:t>Tangible fixed assets</a:t>
                      </a:r>
                      <a:endParaRPr lang="en-US" sz="1200" dirty="0"/>
                    </a:p>
                  </a:txBody>
                  <a:tcPr/>
                </a:tc>
                <a:tc>
                  <a:txBody>
                    <a:bodyPr/>
                    <a:lstStyle/>
                    <a:p>
                      <a:r>
                        <a:rPr lang="en-US" sz="1200" dirty="0" smtClean="0"/>
                        <a:t>AS 10</a:t>
                      </a:r>
                      <a:endParaRPr lang="en-US" sz="1200" dirty="0"/>
                    </a:p>
                  </a:txBody>
                  <a:tcPr/>
                </a:tc>
                <a:tc>
                  <a:txBody>
                    <a:bodyPr/>
                    <a:lstStyle/>
                    <a:p>
                      <a:r>
                        <a:rPr lang="en-US" sz="1200" dirty="0" smtClean="0"/>
                        <a:t>Ind AS 16</a:t>
                      </a:r>
                      <a:endParaRPr lang="en-US" sz="1200" dirty="0"/>
                    </a:p>
                  </a:txBody>
                  <a:tcPr/>
                </a:tc>
                <a:extLst>
                  <a:ext uri="{0D108BD9-81ED-4DB2-BD59-A6C34878D82A}">
                    <a16:rowId xmlns:a16="http://schemas.microsoft.com/office/drawing/2014/main" xmlns="" val="378643905"/>
                  </a:ext>
                </a:extLst>
              </a:tr>
              <a:tr h="370489">
                <a:tc>
                  <a:txBody>
                    <a:bodyPr/>
                    <a:lstStyle/>
                    <a:p>
                      <a:r>
                        <a:rPr lang="en-US" sz="1200" dirty="0" smtClean="0"/>
                        <a:t>VI</a:t>
                      </a:r>
                      <a:endParaRPr lang="en-US" sz="1200" dirty="0"/>
                    </a:p>
                  </a:txBody>
                  <a:tcPr/>
                </a:tc>
                <a:tc>
                  <a:txBody>
                    <a:bodyPr/>
                    <a:lstStyle/>
                    <a:p>
                      <a:r>
                        <a:rPr lang="en-US" sz="1200" dirty="0" smtClean="0"/>
                        <a:t>Changes in Foreign Exchange Rates</a:t>
                      </a:r>
                      <a:endParaRPr lang="en-US" sz="1200" dirty="0"/>
                    </a:p>
                  </a:txBody>
                  <a:tcPr/>
                </a:tc>
                <a:tc>
                  <a:txBody>
                    <a:bodyPr/>
                    <a:lstStyle/>
                    <a:p>
                      <a:r>
                        <a:rPr lang="en-US" sz="1200" dirty="0" smtClean="0"/>
                        <a:t>AS 11</a:t>
                      </a:r>
                      <a:endParaRPr lang="en-US" sz="1200" dirty="0"/>
                    </a:p>
                  </a:txBody>
                  <a:tcPr/>
                </a:tc>
                <a:tc>
                  <a:txBody>
                    <a:bodyPr/>
                    <a:lstStyle/>
                    <a:p>
                      <a:r>
                        <a:rPr lang="en-US" sz="1200" dirty="0" smtClean="0"/>
                        <a:t>Ind AS 21</a:t>
                      </a:r>
                      <a:endParaRPr lang="en-US" sz="1200" dirty="0"/>
                    </a:p>
                  </a:txBody>
                  <a:tcPr/>
                </a:tc>
                <a:extLst>
                  <a:ext uri="{0D108BD9-81ED-4DB2-BD59-A6C34878D82A}">
                    <a16:rowId xmlns:a16="http://schemas.microsoft.com/office/drawing/2014/main" xmlns="" val="4191675427"/>
                  </a:ext>
                </a:extLst>
              </a:tr>
              <a:tr h="380689">
                <a:tc>
                  <a:txBody>
                    <a:bodyPr/>
                    <a:lstStyle/>
                    <a:p>
                      <a:r>
                        <a:rPr lang="en-US" sz="1200" dirty="0" smtClean="0"/>
                        <a:t>VII</a:t>
                      </a:r>
                      <a:endParaRPr lang="en-US" sz="1200" dirty="0"/>
                    </a:p>
                  </a:txBody>
                  <a:tcPr/>
                </a:tc>
                <a:tc>
                  <a:txBody>
                    <a:bodyPr/>
                    <a:lstStyle/>
                    <a:p>
                      <a:r>
                        <a:rPr lang="en-US" sz="1200" dirty="0" smtClean="0"/>
                        <a:t>Government Grants</a:t>
                      </a:r>
                      <a:endParaRPr lang="en-US" sz="1200" dirty="0"/>
                    </a:p>
                  </a:txBody>
                  <a:tcPr/>
                </a:tc>
                <a:tc>
                  <a:txBody>
                    <a:bodyPr/>
                    <a:lstStyle/>
                    <a:p>
                      <a:r>
                        <a:rPr lang="en-US" sz="1200" dirty="0" smtClean="0"/>
                        <a:t>AS 12</a:t>
                      </a:r>
                      <a:endParaRPr lang="en-US" sz="1200" dirty="0"/>
                    </a:p>
                  </a:txBody>
                  <a:tcPr/>
                </a:tc>
                <a:tc>
                  <a:txBody>
                    <a:bodyPr/>
                    <a:lstStyle/>
                    <a:p>
                      <a:r>
                        <a:rPr lang="en-US" sz="1200" dirty="0" smtClean="0"/>
                        <a:t>Ind AS 20</a:t>
                      </a:r>
                      <a:endParaRPr lang="en-US" sz="1200" dirty="0"/>
                    </a:p>
                  </a:txBody>
                  <a:tcPr/>
                </a:tc>
                <a:extLst>
                  <a:ext uri="{0D108BD9-81ED-4DB2-BD59-A6C34878D82A}">
                    <a16:rowId xmlns:a16="http://schemas.microsoft.com/office/drawing/2014/main" xmlns="" val="129594609"/>
                  </a:ext>
                </a:extLst>
              </a:tr>
              <a:tr h="380689">
                <a:tc>
                  <a:txBody>
                    <a:bodyPr/>
                    <a:lstStyle/>
                    <a:p>
                      <a:r>
                        <a:rPr lang="en-US" sz="1200" dirty="0" smtClean="0"/>
                        <a:t>VIII</a:t>
                      </a:r>
                      <a:endParaRPr lang="en-US" sz="1200" dirty="0"/>
                    </a:p>
                  </a:txBody>
                  <a:tcPr/>
                </a:tc>
                <a:tc>
                  <a:txBody>
                    <a:bodyPr/>
                    <a:lstStyle/>
                    <a:p>
                      <a:r>
                        <a:rPr lang="en-US" sz="1200" dirty="0" smtClean="0"/>
                        <a:t>Securities</a:t>
                      </a:r>
                      <a:endParaRPr lang="en-US" sz="1200" dirty="0"/>
                    </a:p>
                  </a:txBody>
                  <a:tcPr/>
                </a:tc>
                <a:tc>
                  <a:txBody>
                    <a:bodyPr/>
                    <a:lstStyle/>
                    <a:p>
                      <a:r>
                        <a:rPr lang="en-US" sz="1200" dirty="0" smtClean="0"/>
                        <a:t>AS 13 / AS 30</a:t>
                      </a:r>
                      <a:endParaRPr lang="en-US" sz="1200" dirty="0"/>
                    </a:p>
                  </a:txBody>
                  <a:tcPr/>
                </a:tc>
                <a:tc>
                  <a:txBody>
                    <a:bodyPr/>
                    <a:lstStyle/>
                    <a:p>
                      <a:r>
                        <a:rPr lang="en-US" sz="1200" dirty="0" smtClean="0"/>
                        <a:t>Ind AS 109</a:t>
                      </a:r>
                      <a:endParaRPr lang="en-US" sz="1200" dirty="0"/>
                    </a:p>
                  </a:txBody>
                  <a:tcPr/>
                </a:tc>
                <a:extLst>
                  <a:ext uri="{0D108BD9-81ED-4DB2-BD59-A6C34878D82A}">
                    <a16:rowId xmlns:a16="http://schemas.microsoft.com/office/drawing/2014/main" xmlns="" val="2346436369"/>
                  </a:ext>
                </a:extLst>
              </a:tr>
              <a:tr h="380689">
                <a:tc>
                  <a:txBody>
                    <a:bodyPr/>
                    <a:lstStyle/>
                    <a:p>
                      <a:r>
                        <a:rPr lang="en-US" sz="1200" dirty="0" smtClean="0"/>
                        <a:t>IX</a:t>
                      </a:r>
                      <a:endParaRPr lang="en-US" sz="1200" dirty="0"/>
                    </a:p>
                  </a:txBody>
                  <a:tcPr/>
                </a:tc>
                <a:tc>
                  <a:txBody>
                    <a:bodyPr/>
                    <a:lstStyle/>
                    <a:p>
                      <a:r>
                        <a:rPr lang="en-US" sz="1200" dirty="0" smtClean="0"/>
                        <a:t>Borrowing Costs</a:t>
                      </a:r>
                      <a:endParaRPr lang="en-US" sz="1200" dirty="0"/>
                    </a:p>
                  </a:txBody>
                  <a:tcPr/>
                </a:tc>
                <a:tc>
                  <a:txBody>
                    <a:bodyPr/>
                    <a:lstStyle/>
                    <a:p>
                      <a:r>
                        <a:rPr lang="en-US" sz="1200" dirty="0" smtClean="0"/>
                        <a:t>AS 16</a:t>
                      </a:r>
                      <a:endParaRPr lang="en-US" sz="1200" dirty="0"/>
                    </a:p>
                  </a:txBody>
                  <a:tcPr/>
                </a:tc>
                <a:tc>
                  <a:txBody>
                    <a:bodyPr/>
                    <a:lstStyle/>
                    <a:p>
                      <a:r>
                        <a:rPr lang="en-US" sz="1200" dirty="0" smtClean="0"/>
                        <a:t>Ind AS 23</a:t>
                      </a:r>
                      <a:endParaRPr lang="en-US" sz="1200" dirty="0"/>
                    </a:p>
                  </a:txBody>
                  <a:tcPr/>
                </a:tc>
                <a:extLst>
                  <a:ext uri="{0D108BD9-81ED-4DB2-BD59-A6C34878D82A}">
                    <a16:rowId xmlns:a16="http://schemas.microsoft.com/office/drawing/2014/main" xmlns="" val="155326898"/>
                  </a:ext>
                </a:extLst>
              </a:tr>
              <a:tr h="380689">
                <a:tc>
                  <a:txBody>
                    <a:bodyPr/>
                    <a:lstStyle/>
                    <a:p>
                      <a:r>
                        <a:rPr lang="en-US" sz="1200" dirty="0" smtClean="0"/>
                        <a:t>X</a:t>
                      </a:r>
                      <a:endParaRPr lang="en-US" sz="1200" dirty="0"/>
                    </a:p>
                  </a:txBody>
                  <a:tcPr/>
                </a:tc>
                <a:tc>
                  <a:txBody>
                    <a:bodyPr/>
                    <a:lstStyle/>
                    <a:p>
                      <a:r>
                        <a:rPr lang="en-US" sz="1200" dirty="0" smtClean="0"/>
                        <a:t>Provisions, Contingent Liabilities and Contingent Assets</a:t>
                      </a:r>
                      <a:endParaRPr lang="en-US" sz="1200" dirty="0"/>
                    </a:p>
                  </a:txBody>
                  <a:tcPr/>
                </a:tc>
                <a:tc>
                  <a:txBody>
                    <a:bodyPr/>
                    <a:lstStyle/>
                    <a:p>
                      <a:r>
                        <a:rPr lang="en-US" sz="1200" dirty="0" smtClean="0"/>
                        <a:t>AS 29</a:t>
                      </a:r>
                      <a:endParaRPr lang="en-US" sz="1200" dirty="0"/>
                    </a:p>
                  </a:txBody>
                  <a:tcPr/>
                </a:tc>
                <a:tc>
                  <a:txBody>
                    <a:bodyPr/>
                    <a:lstStyle/>
                    <a:p>
                      <a:r>
                        <a:rPr lang="en-US" sz="1200" dirty="0" smtClean="0"/>
                        <a:t>Ind AS 37</a:t>
                      </a:r>
                      <a:endParaRPr lang="en-US" sz="1200" dirty="0"/>
                    </a:p>
                  </a:txBody>
                  <a:tcPr/>
                </a:tc>
                <a:extLst>
                  <a:ext uri="{0D108BD9-81ED-4DB2-BD59-A6C34878D82A}">
                    <a16:rowId xmlns:a16="http://schemas.microsoft.com/office/drawing/2014/main" xmlns="" val="599903891"/>
                  </a:ext>
                </a:extLst>
              </a:tr>
            </a:tbl>
          </a:graphicData>
        </a:graphic>
      </p:graphicFrame>
      <p:sp>
        <p:nvSpPr>
          <p:cNvPr id="8" name="Content Placeholder 5"/>
          <p:cNvSpPr txBox="1">
            <a:spLocks/>
          </p:cNvSpPr>
          <p:nvPr/>
        </p:nvSpPr>
        <p:spPr>
          <a:xfrm>
            <a:off x="373686" y="5811450"/>
            <a:ext cx="8376865" cy="468000"/>
          </a:xfrm>
          <a:prstGeom prst="rect">
            <a:avLst/>
          </a:prstGeom>
          <a:solidFill>
            <a:schemeClr val="accent1"/>
          </a:solidFill>
        </p:spPr>
        <p:txBody>
          <a:bodyPr vert="horz" lIns="0" tIns="0" rIns="0" bIns="0"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spcBef>
                <a:spcPts val="1200"/>
              </a:spcBef>
              <a:buFont typeface="Arial" pitchFamily="34" charset="0"/>
              <a:buNone/>
              <a:defRPr/>
            </a:pPr>
            <a:r>
              <a:rPr lang="en-US" sz="1600" b="1" dirty="0" smtClean="0">
                <a:solidFill>
                  <a:schemeClr val="bg1"/>
                </a:solidFill>
              </a:rPr>
              <a:t>ICDS on Leases and Intangible assets are not notified</a:t>
            </a:r>
            <a:endParaRPr lang="en-GB" sz="1600" b="1" dirty="0">
              <a:solidFill>
                <a:schemeClr val="bg1"/>
              </a:solidFill>
            </a:endParaRPr>
          </a:p>
        </p:txBody>
      </p:sp>
    </p:spTree>
    <p:extLst>
      <p:ext uri="{BB962C8B-B14F-4D97-AF65-F5344CB8AC3E}">
        <p14:creationId xmlns:p14="http://schemas.microsoft.com/office/powerpoint/2010/main" xmlns="" val="8374674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ICDS X: Provisions, Contingent 			  asset and liabilities</a:t>
            </a:r>
            <a:endParaRPr lang="en-US" dirty="0"/>
          </a:p>
        </p:txBody>
      </p:sp>
    </p:spTree>
    <p:extLst>
      <p:ext uri="{BB962C8B-B14F-4D97-AF65-F5344CB8AC3E}">
        <p14:creationId xmlns:p14="http://schemas.microsoft.com/office/powerpoint/2010/main" xmlns="" val="382040160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US" dirty="0" smtClean="0"/>
              <a:t>Highlights </a:t>
            </a:r>
            <a:endParaRPr lang="en-US" dirty="0"/>
          </a:p>
        </p:txBody>
      </p:sp>
      <p:sp>
        <p:nvSpPr>
          <p:cNvPr id="3" name="Title 2"/>
          <p:cNvSpPr>
            <a:spLocks noGrp="1"/>
          </p:cNvSpPr>
          <p:nvPr>
            <p:ph type="title"/>
          </p:nvPr>
        </p:nvSpPr>
        <p:spPr/>
        <p:txBody>
          <a:bodyPr/>
          <a:lstStyle/>
          <a:p>
            <a:r>
              <a:rPr lang="en-US" dirty="0" smtClean="0"/>
              <a:t>ICDS X: Provisions, contingent liabilities and contingent assets</a:t>
            </a:r>
            <a:endParaRPr lang="en-US" dirty="0"/>
          </a:p>
        </p:txBody>
      </p:sp>
      <p:sp>
        <p:nvSpPr>
          <p:cNvPr id="4" name="Content Placeholder 3"/>
          <p:cNvSpPr>
            <a:spLocks noGrp="1"/>
          </p:cNvSpPr>
          <p:nvPr>
            <p:ph idx="1"/>
          </p:nvPr>
        </p:nvSpPr>
        <p:spPr>
          <a:xfrm>
            <a:off x="373938" y="1095415"/>
            <a:ext cx="8374062" cy="5097310"/>
          </a:xfrm>
        </p:spPr>
        <p:txBody>
          <a:bodyPr/>
          <a:lstStyle/>
          <a:p>
            <a:pPr marL="342900" indent="-285750" algn="just" defTabSz="1008400">
              <a:spcBef>
                <a:spcPts val="600"/>
              </a:spcBef>
              <a:spcAft>
                <a:spcPts val="1103"/>
              </a:spcAft>
              <a:buFont typeface="Arial" panose="020B0604020202020204" pitchFamily="34" charset="0"/>
              <a:buChar char="•"/>
              <a:tabLst>
                <a:tab pos="5546202" algn="r"/>
              </a:tabLst>
            </a:pPr>
            <a:r>
              <a:rPr lang="en-US" sz="1100" dirty="0">
                <a:latin typeface="+mj-lt"/>
                <a:ea typeface="Verdana" panose="020B0604030504040204" pitchFamily="34" charset="0"/>
                <a:cs typeface="Verdana" panose="020B0604030504040204" pitchFamily="34" charset="0"/>
              </a:rPr>
              <a:t>A provision should be </a:t>
            </a:r>
            <a:r>
              <a:rPr lang="en-US" sz="1100" dirty="0" smtClean="0">
                <a:latin typeface="+mj-lt"/>
                <a:ea typeface="Verdana" panose="020B0604030504040204" pitchFamily="34" charset="0"/>
                <a:cs typeface="Verdana" panose="020B0604030504040204" pitchFamily="34" charset="0"/>
              </a:rPr>
              <a:t>recognized </a:t>
            </a:r>
            <a:r>
              <a:rPr lang="en-US" sz="1100" dirty="0">
                <a:latin typeface="+mj-lt"/>
                <a:ea typeface="Verdana" panose="020B0604030504040204" pitchFamily="34" charset="0"/>
                <a:cs typeface="Verdana" panose="020B0604030504040204" pitchFamily="34" charset="0"/>
              </a:rPr>
              <a:t>when</a:t>
            </a:r>
          </a:p>
          <a:p>
            <a:pPr marL="678788" lvl="3" indent="-285750" algn="just" defTabSz="1008400">
              <a:spcAft>
                <a:spcPts val="0"/>
              </a:spcAft>
              <a:tabLst>
                <a:tab pos="5546202" algn="r"/>
              </a:tabLst>
            </a:pPr>
            <a:r>
              <a:rPr lang="en-US" sz="1100" dirty="0">
                <a:latin typeface="+mj-lt"/>
                <a:ea typeface="Verdana" panose="020B0604030504040204" pitchFamily="34" charset="0"/>
                <a:cs typeface="Verdana" panose="020B0604030504040204" pitchFamily="34" charset="0"/>
              </a:rPr>
              <a:t>a person has a </a:t>
            </a:r>
            <a:r>
              <a:rPr lang="en-US" sz="1100" b="1" u="sng" dirty="0">
                <a:latin typeface="+mj-lt"/>
                <a:ea typeface="Verdana" panose="020B0604030504040204" pitchFamily="34" charset="0"/>
                <a:cs typeface="Verdana" panose="020B0604030504040204" pitchFamily="34" charset="0"/>
              </a:rPr>
              <a:t>present obligation</a:t>
            </a:r>
            <a:r>
              <a:rPr lang="en-US" sz="1100" dirty="0">
                <a:latin typeface="+mj-lt"/>
                <a:ea typeface="Verdana" panose="020B0604030504040204" pitchFamily="34" charset="0"/>
                <a:cs typeface="Verdana" panose="020B0604030504040204" pitchFamily="34" charset="0"/>
              </a:rPr>
              <a:t> as a result of a past event</a:t>
            </a:r>
            <a:r>
              <a:rPr lang="en-US" sz="1100" dirty="0" smtClean="0">
                <a:latin typeface="+mj-lt"/>
                <a:ea typeface="Verdana" panose="020B0604030504040204" pitchFamily="34" charset="0"/>
                <a:cs typeface="Verdana" panose="020B0604030504040204" pitchFamily="34" charset="0"/>
              </a:rPr>
              <a:t>;</a:t>
            </a:r>
          </a:p>
          <a:p>
            <a:pPr marL="678788" lvl="3" indent="-285750" algn="just" defTabSz="1008400">
              <a:spcAft>
                <a:spcPts val="0"/>
              </a:spcAft>
              <a:tabLst>
                <a:tab pos="5546202" algn="r"/>
              </a:tabLst>
            </a:pPr>
            <a:r>
              <a:rPr lang="en-US" sz="1100" dirty="0">
                <a:latin typeface="+mj-lt"/>
                <a:ea typeface="Verdana" panose="020B0604030504040204" pitchFamily="34" charset="0"/>
                <a:cs typeface="Verdana" panose="020B0604030504040204" pitchFamily="34" charset="0"/>
              </a:rPr>
              <a:t>it is </a:t>
            </a:r>
            <a:r>
              <a:rPr lang="en-US" sz="1100" b="1" u="sng" dirty="0">
                <a:latin typeface="+mj-lt"/>
                <a:ea typeface="Verdana" panose="020B0604030504040204" pitchFamily="34" charset="0"/>
                <a:cs typeface="Verdana" panose="020B0604030504040204" pitchFamily="34" charset="0"/>
              </a:rPr>
              <a:t>‘reasonably certain’</a:t>
            </a:r>
            <a:r>
              <a:rPr lang="en-US" sz="1100" dirty="0">
                <a:latin typeface="+mj-lt"/>
                <a:ea typeface="Verdana" panose="020B0604030504040204" pitchFamily="34" charset="0"/>
                <a:cs typeface="Verdana" panose="020B0604030504040204" pitchFamily="34" charset="0"/>
              </a:rPr>
              <a:t> that an outflow of resources embodying economic benefits will be required to settle the obligation; </a:t>
            </a:r>
            <a:r>
              <a:rPr lang="en-US" sz="1100" dirty="0" smtClean="0">
                <a:latin typeface="+mj-lt"/>
                <a:ea typeface="Verdana" panose="020B0604030504040204" pitchFamily="34" charset="0"/>
                <a:cs typeface="Verdana" panose="020B0604030504040204" pitchFamily="34" charset="0"/>
              </a:rPr>
              <a:t>and</a:t>
            </a:r>
          </a:p>
          <a:p>
            <a:pPr marL="678788" lvl="3" indent="-285750" algn="just" defTabSz="1008400">
              <a:spcAft>
                <a:spcPts val="0"/>
              </a:spcAft>
              <a:tabLst>
                <a:tab pos="5546202" algn="r"/>
              </a:tabLst>
            </a:pPr>
            <a:r>
              <a:rPr lang="en-US" sz="1100" dirty="0" smtClean="0">
                <a:latin typeface="+mj-lt"/>
                <a:ea typeface="Verdana" panose="020B0604030504040204" pitchFamily="34" charset="0"/>
                <a:cs typeface="Verdana" panose="020B0604030504040204" pitchFamily="34" charset="0"/>
              </a:rPr>
              <a:t>a </a:t>
            </a:r>
            <a:r>
              <a:rPr lang="en-US" sz="1100" b="1" u="sng" dirty="0">
                <a:latin typeface="+mj-lt"/>
                <a:ea typeface="Verdana" panose="020B0604030504040204" pitchFamily="34" charset="0"/>
                <a:cs typeface="Verdana" panose="020B0604030504040204" pitchFamily="34" charset="0"/>
              </a:rPr>
              <a:t>reliable estimate </a:t>
            </a:r>
            <a:r>
              <a:rPr lang="en-US" sz="1100" dirty="0">
                <a:latin typeface="+mj-lt"/>
                <a:ea typeface="Verdana" panose="020B0604030504040204" pitchFamily="34" charset="0"/>
                <a:cs typeface="Verdana" panose="020B0604030504040204" pitchFamily="34" charset="0"/>
              </a:rPr>
              <a:t>can be made of the obligation </a:t>
            </a:r>
            <a:r>
              <a:rPr lang="en-US" sz="1100" dirty="0" smtClean="0">
                <a:latin typeface="+mj-lt"/>
                <a:ea typeface="Verdana" panose="020B0604030504040204" pitchFamily="34" charset="0"/>
                <a:cs typeface="Verdana" panose="020B0604030504040204" pitchFamily="34" charset="0"/>
              </a:rPr>
              <a:t>amount</a:t>
            </a:r>
          </a:p>
          <a:p>
            <a:pPr marL="393038" lvl="3" indent="0" algn="just" defTabSz="1008400">
              <a:spcAft>
                <a:spcPts val="0"/>
              </a:spcAft>
              <a:buNone/>
              <a:tabLst>
                <a:tab pos="5546202" algn="r"/>
              </a:tabLst>
            </a:pPr>
            <a:endParaRPr lang="en-US" sz="1100" dirty="0" smtClean="0">
              <a:latin typeface="+mj-lt"/>
              <a:ea typeface="Verdana" panose="020B0604030504040204" pitchFamily="34" charset="0"/>
              <a:cs typeface="Verdana" panose="020B0604030504040204" pitchFamily="34" charset="0"/>
            </a:endParaRPr>
          </a:p>
          <a:p>
            <a:pPr marL="342900" indent="-285750" algn="just" defTabSz="1008400">
              <a:spcBef>
                <a:spcPts val="600"/>
              </a:spcBef>
              <a:spcAft>
                <a:spcPts val="1103"/>
              </a:spcAft>
              <a:buFont typeface="Arial" panose="020B0604020202020204" pitchFamily="34" charset="0"/>
              <a:buChar char="•"/>
              <a:tabLst>
                <a:tab pos="5546202" algn="r"/>
              </a:tabLst>
            </a:pPr>
            <a:r>
              <a:rPr lang="en-US" sz="1100" dirty="0" smtClean="0">
                <a:latin typeface="+mj-lt"/>
                <a:ea typeface="Verdana" panose="020B0604030504040204" pitchFamily="34" charset="0"/>
                <a:cs typeface="Verdana" panose="020B0604030504040204" pitchFamily="34" charset="0"/>
              </a:rPr>
              <a:t>‘Probable’ (AS 29 and Ind-AS 37) vs. ‘Reasonably certain’ (ICDS X)</a:t>
            </a:r>
          </a:p>
          <a:p>
            <a:pPr marL="342900" indent="-285750" algn="just" defTabSz="1008400">
              <a:spcBef>
                <a:spcPts val="600"/>
              </a:spcBef>
              <a:spcAft>
                <a:spcPts val="1103"/>
              </a:spcAft>
              <a:buFont typeface="Arial" panose="020B0604020202020204" pitchFamily="34" charset="0"/>
              <a:buChar char="•"/>
              <a:tabLst>
                <a:tab pos="5546202" algn="r"/>
              </a:tabLst>
            </a:pPr>
            <a:r>
              <a:rPr lang="en-US" sz="1100" dirty="0" smtClean="0">
                <a:latin typeface="+mj-lt"/>
                <a:ea typeface="Verdana" panose="020B0604030504040204" pitchFamily="34" charset="0"/>
                <a:cs typeface="Verdana" panose="020B0604030504040204" pitchFamily="34" charset="0"/>
              </a:rPr>
              <a:t>Contingent </a:t>
            </a:r>
            <a:r>
              <a:rPr lang="en-US" sz="1100" dirty="0">
                <a:latin typeface="+mj-lt"/>
                <a:ea typeface="Verdana" panose="020B0604030504040204" pitchFamily="34" charset="0"/>
                <a:cs typeface="Verdana" panose="020B0604030504040204" pitchFamily="34" charset="0"/>
              </a:rPr>
              <a:t>asset must be assessed continually and if it becomes ‘reasonably certain’ that inflow of economic benefit will arise, the asset and the income are recognized in previous year in which the change occurs. </a:t>
            </a:r>
            <a:endParaRPr lang="en-US" sz="1100" dirty="0" smtClean="0">
              <a:latin typeface="+mj-lt"/>
              <a:ea typeface="Verdana" panose="020B0604030504040204" pitchFamily="34" charset="0"/>
              <a:cs typeface="Verdana" panose="020B0604030504040204" pitchFamily="34" charset="0"/>
            </a:endParaRPr>
          </a:p>
          <a:p>
            <a:pPr marL="342900" indent="-285750" algn="just" defTabSz="1008400">
              <a:spcBef>
                <a:spcPts val="600"/>
              </a:spcBef>
              <a:spcAft>
                <a:spcPts val="1103"/>
              </a:spcAft>
              <a:buFont typeface="Arial" panose="020B0604020202020204" pitchFamily="34" charset="0"/>
              <a:buChar char="•"/>
              <a:tabLst>
                <a:tab pos="5546202" algn="r"/>
              </a:tabLst>
            </a:pPr>
            <a:r>
              <a:rPr lang="en-US" sz="1100" dirty="0" smtClean="0">
                <a:latin typeface="+mj-lt"/>
                <a:ea typeface="Verdana" panose="020B0604030504040204" pitchFamily="34" charset="0"/>
                <a:cs typeface="Verdana" panose="020B0604030504040204" pitchFamily="34" charset="0"/>
              </a:rPr>
              <a:t>‘Virtually certain’</a:t>
            </a:r>
            <a:r>
              <a:rPr lang="en-US" sz="1100" dirty="0">
                <a:ea typeface="Verdana" panose="020B0604030504040204" pitchFamily="34" charset="0"/>
                <a:cs typeface="Verdana" panose="020B0604030504040204" pitchFamily="34" charset="0"/>
              </a:rPr>
              <a:t> (AS </a:t>
            </a:r>
            <a:r>
              <a:rPr lang="en-US" sz="1100" dirty="0" smtClean="0">
                <a:ea typeface="Verdana" panose="020B0604030504040204" pitchFamily="34" charset="0"/>
                <a:cs typeface="Verdana" panose="020B0604030504040204" pitchFamily="34" charset="0"/>
              </a:rPr>
              <a:t>29)</a:t>
            </a:r>
            <a:r>
              <a:rPr lang="en-US" sz="1100" dirty="0">
                <a:ea typeface="Verdana" panose="020B0604030504040204" pitchFamily="34" charset="0"/>
                <a:cs typeface="Verdana" panose="020B0604030504040204" pitchFamily="34" charset="0"/>
              </a:rPr>
              <a:t> vs. ‘Reasonably certain’ (ICDS </a:t>
            </a:r>
            <a:r>
              <a:rPr lang="en-US" sz="1100" dirty="0" smtClean="0">
                <a:ea typeface="Verdana" panose="020B0604030504040204" pitchFamily="34" charset="0"/>
                <a:cs typeface="Verdana" panose="020B0604030504040204" pitchFamily="34" charset="0"/>
              </a:rPr>
              <a:t>X and </a:t>
            </a:r>
            <a:r>
              <a:rPr lang="en-US" sz="1100" dirty="0">
                <a:ea typeface="Verdana" panose="020B0604030504040204" pitchFamily="34" charset="0"/>
                <a:cs typeface="Verdana" panose="020B0604030504040204" pitchFamily="34" charset="0"/>
              </a:rPr>
              <a:t>Ind-AS </a:t>
            </a:r>
            <a:r>
              <a:rPr lang="en-US" sz="1100" dirty="0" smtClean="0">
                <a:ea typeface="Verdana" panose="020B0604030504040204" pitchFamily="34" charset="0"/>
                <a:cs typeface="Verdana" panose="020B0604030504040204" pitchFamily="34" charset="0"/>
              </a:rPr>
              <a:t>37)</a:t>
            </a:r>
            <a:endParaRPr lang="en-US" sz="1100" dirty="0" smtClean="0">
              <a:latin typeface="+mj-lt"/>
              <a:ea typeface="Verdana" panose="020B0604030504040204" pitchFamily="34" charset="0"/>
              <a:cs typeface="Verdana" panose="020B0604030504040204" pitchFamily="34" charset="0"/>
            </a:endParaRPr>
          </a:p>
          <a:p>
            <a:pPr marL="342900" indent="-285750" algn="just" defTabSz="1008400">
              <a:spcBef>
                <a:spcPts val="600"/>
              </a:spcBef>
              <a:spcAft>
                <a:spcPts val="1103"/>
              </a:spcAft>
              <a:buFont typeface="Arial" panose="020B0604020202020204" pitchFamily="34" charset="0"/>
              <a:buChar char="•"/>
              <a:tabLst>
                <a:tab pos="5546202" algn="r"/>
              </a:tabLst>
            </a:pPr>
            <a:r>
              <a:rPr lang="en-US" sz="1100" dirty="0" smtClean="0">
                <a:latin typeface="+mj-lt"/>
                <a:ea typeface="Verdana" panose="020B0604030504040204" pitchFamily="34" charset="0"/>
                <a:cs typeface="Verdana" panose="020B0604030504040204" pitchFamily="34" charset="0"/>
              </a:rPr>
              <a:t>Provisions </a:t>
            </a:r>
            <a:r>
              <a:rPr lang="en-US" sz="1100" dirty="0">
                <a:latin typeface="+mj-lt"/>
                <a:ea typeface="Verdana" panose="020B0604030504040204" pitchFamily="34" charset="0"/>
                <a:cs typeface="Verdana" panose="020B0604030504040204" pitchFamily="34" charset="0"/>
              </a:rPr>
              <a:t>and contingent assets will be reviewed at each year-end and reversed if they do not meet recognition criteria</a:t>
            </a:r>
          </a:p>
          <a:p>
            <a:pPr marL="342900" indent="-285750" algn="just" defTabSz="1008400">
              <a:spcBef>
                <a:spcPts val="600"/>
              </a:spcBef>
              <a:spcAft>
                <a:spcPts val="1103"/>
              </a:spcAft>
              <a:buFont typeface="Arial" panose="020B0604020202020204" pitchFamily="34" charset="0"/>
              <a:buChar char="•"/>
              <a:tabLst>
                <a:tab pos="5546202" algn="r"/>
              </a:tabLst>
            </a:pPr>
            <a:r>
              <a:rPr lang="en-US" sz="1100" dirty="0" smtClean="0">
                <a:latin typeface="+mj-lt"/>
                <a:ea typeface="Verdana" panose="020B0604030504040204" pitchFamily="34" charset="0"/>
                <a:cs typeface="Verdana" panose="020B0604030504040204" pitchFamily="34" charset="0"/>
              </a:rPr>
              <a:t>Recognition in accordance with this standard from 1 April 2016 after taking into account amount recognized for any previous year ending 31 March 2016. Intention of transitional provision is neither double taxation of income nor escapement of income. (Q-23 of Clarification Circular)</a:t>
            </a:r>
          </a:p>
          <a:p>
            <a:pPr marL="342900" indent="-285750" algn="just" defTabSz="1008400">
              <a:spcBef>
                <a:spcPts val="600"/>
              </a:spcBef>
              <a:spcAft>
                <a:spcPts val="1103"/>
              </a:spcAft>
              <a:buFont typeface="Arial" panose="020B0604020202020204" pitchFamily="34" charset="0"/>
              <a:buChar char="•"/>
              <a:tabLst>
                <a:tab pos="5546202" algn="r"/>
              </a:tabLst>
            </a:pPr>
            <a:endParaRPr lang="en-US" sz="1100" dirty="0">
              <a:latin typeface="+mj-lt"/>
              <a:ea typeface="Verdana" panose="020B0604030504040204" pitchFamily="34" charset="0"/>
              <a:cs typeface="Verdana" panose="020B0604030504040204" pitchFamily="34" charset="0"/>
            </a:endParaRPr>
          </a:p>
          <a:p>
            <a:pPr marL="285750" indent="-285750" algn="just">
              <a:buFont typeface="Arial" panose="020B0604020202020204" pitchFamily="34" charset="0"/>
              <a:buChar char="•"/>
            </a:pPr>
            <a:endParaRPr lang="en-US" sz="1100" dirty="0" smtClean="0">
              <a:latin typeface="+mj-lt"/>
            </a:endParaRPr>
          </a:p>
          <a:p>
            <a:pPr marL="285750" indent="-285750" algn="just">
              <a:buFont typeface="Arial" panose="020B0604020202020204" pitchFamily="34" charset="0"/>
              <a:buChar char="•"/>
            </a:pPr>
            <a:endParaRPr lang="en-US" sz="1100" dirty="0" smtClean="0">
              <a:latin typeface="+mj-lt"/>
            </a:endParaRPr>
          </a:p>
          <a:p>
            <a:pPr marL="285750" indent="-285750" algn="just">
              <a:buFont typeface="Arial" panose="020B0604020202020204" pitchFamily="34" charset="0"/>
              <a:buChar char="•"/>
            </a:pPr>
            <a:endParaRPr lang="en-US" sz="1100" dirty="0" smtClean="0">
              <a:latin typeface="+mj-lt"/>
            </a:endParaRPr>
          </a:p>
          <a:p>
            <a:pPr marL="285750" indent="-285750" algn="just">
              <a:buFont typeface="Arial" panose="020B0604020202020204" pitchFamily="34" charset="0"/>
              <a:buChar char="•"/>
            </a:pPr>
            <a:endParaRPr lang="en-US" sz="1100" dirty="0" smtClean="0">
              <a:latin typeface="+mj-lt"/>
            </a:endParaRPr>
          </a:p>
          <a:p>
            <a:pPr marL="285750" indent="-285750" algn="just">
              <a:buFont typeface="Arial" panose="020B0604020202020204" pitchFamily="34" charset="0"/>
              <a:buChar char="•"/>
            </a:pPr>
            <a:endParaRPr lang="en-US" sz="1100" dirty="0" smtClean="0">
              <a:latin typeface="+mj-lt"/>
            </a:endParaRPr>
          </a:p>
          <a:p>
            <a:pPr marL="285750" indent="-285750" algn="just">
              <a:buFont typeface="Arial" panose="020B0604020202020204" pitchFamily="34" charset="0"/>
              <a:buChar char="•"/>
            </a:pPr>
            <a:endParaRPr lang="en-US" sz="1100" dirty="0">
              <a:latin typeface="+mj-lt"/>
            </a:endParaRPr>
          </a:p>
        </p:txBody>
      </p:sp>
      <p:graphicFrame>
        <p:nvGraphicFramePr>
          <p:cNvPr id="6" name="Table 5"/>
          <p:cNvGraphicFramePr>
            <a:graphicFrameLocks noGrp="1"/>
          </p:cNvGraphicFramePr>
          <p:nvPr>
            <p:extLst>
              <p:ext uri="{D42A27DB-BD31-4B8C-83A1-F6EECF244321}">
                <p14:modId xmlns:p14="http://schemas.microsoft.com/office/powerpoint/2010/main" xmlns="" val="1315453084"/>
              </p:ext>
            </p:extLst>
          </p:nvPr>
        </p:nvGraphicFramePr>
        <p:xfrm>
          <a:off x="717755" y="4748980"/>
          <a:ext cx="8030245" cy="1621832"/>
        </p:xfrm>
        <a:graphic>
          <a:graphicData uri="http://schemas.openxmlformats.org/drawingml/2006/table">
            <a:tbl>
              <a:tblPr firstRow="1" bandRow="1">
                <a:tableStyleId>{F2DE63D5-997A-4646-A377-4702673A728D}</a:tableStyleId>
              </a:tblPr>
              <a:tblGrid>
                <a:gridCol w="6656439">
                  <a:extLst>
                    <a:ext uri="{9D8B030D-6E8A-4147-A177-3AD203B41FA5}">
                      <a16:colId xmlns:a16="http://schemas.microsoft.com/office/drawing/2014/main" xmlns="" val="20000"/>
                    </a:ext>
                  </a:extLst>
                </a:gridCol>
                <a:gridCol w="1373806">
                  <a:extLst>
                    <a:ext uri="{9D8B030D-6E8A-4147-A177-3AD203B41FA5}">
                      <a16:colId xmlns:a16="http://schemas.microsoft.com/office/drawing/2014/main" xmlns="" val="20001"/>
                    </a:ext>
                  </a:extLst>
                </a:gridCol>
              </a:tblGrid>
              <a:tr h="293006">
                <a:tc>
                  <a:txBody>
                    <a:bodyPr/>
                    <a:lstStyle/>
                    <a:p>
                      <a:pPr algn="l"/>
                      <a:r>
                        <a:rPr lang="en-US" sz="1000" dirty="0" smtClean="0"/>
                        <a:t>Particulars</a:t>
                      </a:r>
                      <a:endParaRPr lang="en-IN" sz="1000" dirty="0"/>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000" dirty="0" smtClean="0"/>
                        <a:t>Amount  </a:t>
                      </a:r>
                      <a:endParaRPr lang="en-IN" sz="1000" dirty="0"/>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0"/>
                  </a:ext>
                </a:extLst>
              </a:tr>
              <a:tr h="353466">
                <a:tc>
                  <a:txBody>
                    <a:bodyPr/>
                    <a:lstStyle/>
                    <a:p>
                      <a:pPr algn="l"/>
                      <a:r>
                        <a:rPr lang="en-US" sz="1000" dirty="0" smtClean="0"/>
                        <a:t>Provision required as per</a:t>
                      </a:r>
                      <a:r>
                        <a:rPr lang="en-US" sz="1000" baseline="0" dirty="0" smtClean="0"/>
                        <a:t> ICDS on 31 March 2017 for items brought forward from 31 March 2016 (A)</a:t>
                      </a:r>
                      <a:endParaRPr lang="en-IN" sz="1000" dirty="0"/>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000" dirty="0" smtClean="0"/>
                        <a:t>INR 3 crores</a:t>
                      </a:r>
                      <a:endParaRPr lang="en-IN" sz="1000" dirty="0"/>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1"/>
                  </a:ext>
                </a:extLst>
              </a:tr>
              <a:tr h="217518">
                <a:tc>
                  <a:txBody>
                    <a:bodyPr/>
                    <a:lstStyle/>
                    <a:p>
                      <a:pPr algn="l"/>
                      <a:r>
                        <a:rPr lang="en-US" sz="1000" dirty="0" smtClean="0"/>
                        <a:t>Provision</a:t>
                      </a:r>
                      <a:r>
                        <a:rPr lang="en-US" sz="1000" baseline="0" dirty="0" smtClean="0"/>
                        <a:t> as per ICDS for FY2016-17 (B)</a:t>
                      </a:r>
                      <a:endParaRPr lang="en-IN" sz="1000" dirty="0"/>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t>INR 5 crores</a:t>
                      </a:r>
                      <a:endParaRPr lang="en-IN" sz="1000" dirty="0"/>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2"/>
                  </a:ext>
                </a:extLst>
              </a:tr>
              <a:tr h="217518">
                <a:tc>
                  <a:txBody>
                    <a:bodyPr/>
                    <a:lstStyle/>
                    <a:p>
                      <a:pPr algn="l"/>
                      <a:r>
                        <a:rPr lang="en-US" sz="1000" dirty="0" smtClean="0"/>
                        <a:t>Total gross provision (C) =</a:t>
                      </a:r>
                      <a:r>
                        <a:rPr lang="en-US" sz="1000" baseline="0" dirty="0" smtClean="0"/>
                        <a:t> (A) + (B)</a:t>
                      </a:r>
                      <a:endParaRPr lang="en-IN" sz="1000" dirty="0"/>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t>INR 8 crores</a:t>
                      </a:r>
                      <a:endParaRPr lang="en-IN" sz="1000" dirty="0"/>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3"/>
                  </a:ext>
                </a:extLst>
              </a:tr>
              <a:tr h="217518">
                <a:tc>
                  <a:txBody>
                    <a:bodyPr/>
                    <a:lstStyle/>
                    <a:p>
                      <a:pPr algn="l"/>
                      <a:r>
                        <a:rPr lang="en-US" sz="1000" dirty="0" smtClean="0"/>
                        <a:t>Less: Provision</a:t>
                      </a:r>
                      <a:r>
                        <a:rPr lang="en-US" sz="1000" baseline="0" dirty="0" smtClean="0"/>
                        <a:t> already recognized for computation of taxable income in FY2015-16 or earlier (D)</a:t>
                      </a:r>
                      <a:endParaRPr lang="en-IN" sz="1000" dirty="0"/>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t>INR 2 crores</a:t>
                      </a:r>
                      <a:endParaRPr lang="en-IN" sz="1000" dirty="0"/>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4"/>
                  </a:ext>
                </a:extLst>
              </a:tr>
              <a:tr h="217518">
                <a:tc>
                  <a:txBody>
                    <a:bodyPr/>
                    <a:lstStyle/>
                    <a:p>
                      <a:pPr algn="l"/>
                      <a:r>
                        <a:rPr lang="en-US" sz="1000" dirty="0" smtClean="0"/>
                        <a:t>Net provision</a:t>
                      </a:r>
                      <a:r>
                        <a:rPr lang="en-US" sz="1000" baseline="0" dirty="0" smtClean="0"/>
                        <a:t> as per ICDS in FY2016-17 to be recognized as per transition provision (E) = (C) – (D)</a:t>
                      </a:r>
                      <a:endParaRPr lang="en-IN" sz="1000" dirty="0"/>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000" dirty="0" smtClean="0"/>
                        <a:t>INR 6 crores</a:t>
                      </a:r>
                      <a:endParaRPr lang="en-IN" sz="1000" b="1" dirty="0"/>
                    </a:p>
                  </a:txBody>
                  <a:tcP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5"/>
                  </a:ext>
                </a:extLst>
              </a:tr>
            </a:tbl>
          </a:graphicData>
        </a:graphic>
      </p:graphicFrame>
    </p:spTree>
    <p:extLst>
      <p:ext uri="{BB962C8B-B14F-4D97-AF65-F5344CB8AC3E}">
        <p14:creationId xmlns:p14="http://schemas.microsoft.com/office/powerpoint/2010/main" xmlns="" val="150183655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US" dirty="0" smtClean="0"/>
              <a:t>Disclosure Requirement</a:t>
            </a:r>
            <a:endParaRPr lang="en-US" dirty="0"/>
          </a:p>
        </p:txBody>
      </p:sp>
      <p:sp>
        <p:nvSpPr>
          <p:cNvPr id="3" name="Title 2"/>
          <p:cNvSpPr>
            <a:spLocks noGrp="1"/>
          </p:cNvSpPr>
          <p:nvPr>
            <p:ph type="title"/>
          </p:nvPr>
        </p:nvSpPr>
        <p:spPr/>
        <p:txBody>
          <a:bodyPr/>
          <a:lstStyle/>
          <a:p>
            <a:r>
              <a:rPr lang="en-US" dirty="0"/>
              <a:t>ICDS </a:t>
            </a:r>
            <a:r>
              <a:rPr lang="en-US" dirty="0" smtClean="0"/>
              <a:t>X: Provisions</a:t>
            </a:r>
            <a:endParaRPr lang="en-US" dirty="0"/>
          </a:p>
        </p:txBody>
      </p:sp>
      <p:sp>
        <p:nvSpPr>
          <p:cNvPr id="4" name="Content Placeholder 3"/>
          <p:cNvSpPr>
            <a:spLocks noGrp="1"/>
          </p:cNvSpPr>
          <p:nvPr>
            <p:ph idx="1"/>
          </p:nvPr>
        </p:nvSpPr>
        <p:spPr>
          <a:xfrm>
            <a:off x="376239" y="1451536"/>
            <a:ext cx="8374062" cy="4285374"/>
          </a:xfrm>
        </p:spPr>
        <p:txBody>
          <a:bodyPr/>
          <a:lstStyle/>
          <a:p>
            <a:pPr marL="285750" indent="-285750" algn="just">
              <a:buFont typeface="Arial" panose="020B0604020202020204" pitchFamily="34" charset="0"/>
              <a:buChar char="•"/>
            </a:pPr>
            <a:r>
              <a:rPr lang="en-US" sz="1300" dirty="0" smtClean="0"/>
              <a:t>In respect of each class of provision</a:t>
            </a:r>
          </a:p>
          <a:p>
            <a:pPr marL="678788" lvl="3" indent="-285750" algn="just" defTabSz="1008400">
              <a:spcAft>
                <a:spcPts val="0"/>
              </a:spcAft>
              <a:tabLst>
                <a:tab pos="5546202" algn="r"/>
              </a:tabLst>
            </a:pPr>
            <a:r>
              <a:rPr lang="en-US" sz="1300" dirty="0" smtClean="0">
                <a:ea typeface="Verdana" panose="020B0604030504040204" pitchFamily="34" charset="0"/>
                <a:cs typeface="Verdana" panose="020B0604030504040204" pitchFamily="34" charset="0"/>
              </a:rPr>
              <a:t>A brief description of the nature of the obligation;</a:t>
            </a:r>
          </a:p>
          <a:p>
            <a:pPr marL="678788" lvl="3" indent="-285750" algn="just" defTabSz="1008400">
              <a:spcAft>
                <a:spcPts val="0"/>
              </a:spcAft>
              <a:tabLst>
                <a:tab pos="5546202" algn="r"/>
              </a:tabLst>
            </a:pPr>
            <a:r>
              <a:rPr lang="en-US" sz="1300" dirty="0" smtClean="0">
                <a:ea typeface="Verdana" panose="020B0604030504040204" pitchFamily="34" charset="0"/>
                <a:cs typeface="Verdana" panose="020B0604030504040204" pitchFamily="34" charset="0"/>
              </a:rPr>
              <a:t>Carrying amount at the beginning and end of the previous year;</a:t>
            </a:r>
          </a:p>
          <a:p>
            <a:pPr marL="678788" lvl="3" indent="-285750" algn="just" defTabSz="1008400">
              <a:spcAft>
                <a:spcPts val="0"/>
              </a:spcAft>
              <a:tabLst>
                <a:tab pos="5546202" algn="r"/>
              </a:tabLst>
            </a:pPr>
            <a:r>
              <a:rPr lang="en-US" sz="1300" dirty="0" smtClean="0">
                <a:ea typeface="Verdana" panose="020B0604030504040204" pitchFamily="34" charset="0"/>
                <a:cs typeface="Verdana" panose="020B0604030504040204" pitchFamily="34" charset="0"/>
              </a:rPr>
              <a:t>Additional provisions made, including the increase to existing provisions during the previous year;</a:t>
            </a:r>
          </a:p>
          <a:p>
            <a:pPr marL="678788" lvl="3" indent="-285750" algn="just" defTabSz="1008400">
              <a:spcAft>
                <a:spcPts val="0"/>
              </a:spcAft>
              <a:tabLst>
                <a:tab pos="5546202" algn="r"/>
              </a:tabLst>
            </a:pPr>
            <a:r>
              <a:rPr lang="en-US" sz="1300" dirty="0" smtClean="0">
                <a:ea typeface="Verdana" panose="020B0604030504040204" pitchFamily="34" charset="0"/>
                <a:cs typeface="Verdana" panose="020B0604030504040204" pitchFamily="34" charset="0"/>
              </a:rPr>
              <a:t>Amounts incurred and charged against the provision</a:t>
            </a:r>
            <a:r>
              <a:rPr lang="en-US" sz="1300" dirty="0">
                <a:ea typeface="Verdana" panose="020B0604030504040204" pitchFamily="34" charset="0"/>
                <a:cs typeface="Verdana" panose="020B0604030504040204" pitchFamily="34" charset="0"/>
              </a:rPr>
              <a:t> during the previous </a:t>
            </a:r>
            <a:r>
              <a:rPr lang="en-US" sz="1300" dirty="0" smtClean="0">
                <a:ea typeface="Verdana" panose="020B0604030504040204" pitchFamily="34" charset="0"/>
                <a:cs typeface="Verdana" panose="020B0604030504040204" pitchFamily="34" charset="0"/>
              </a:rPr>
              <a:t>year;</a:t>
            </a:r>
          </a:p>
          <a:p>
            <a:pPr marL="678788" lvl="3" indent="-285750" algn="just" defTabSz="1008400">
              <a:spcAft>
                <a:spcPts val="0"/>
              </a:spcAft>
              <a:tabLst>
                <a:tab pos="5546202" algn="r"/>
              </a:tabLst>
            </a:pPr>
            <a:r>
              <a:rPr lang="en-US" sz="1300" dirty="0" smtClean="0">
                <a:ea typeface="Verdana" panose="020B0604030504040204" pitchFamily="34" charset="0"/>
                <a:cs typeface="Verdana" panose="020B0604030504040204" pitchFamily="34" charset="0"/>
              </a:rPr>
              <a:t>Unused amounts reversed </a:t>
            </a:r>
            <a:r>
              <a:rPr lang="en-US" sz="1300" dirty="0">
                <a:ea typeface="Verdana" panose="020B0604030504040204" pitchFamily="34" charset="0"/>
                <a:cs typeface="Verdana" panose="020B0604030504040204" pitchFamily="34" charset="0"/>
              </a:rPr>
              <a:t>during the previous year</a:t>
            </a:r>
            <a:r>
              <a:rPr lang="en-US" sz="1300" dirty="0" smtClean="0">
                <a:ea typeface="Verdana" panose="020B0604030504040204" pitchFamily="34" charset="0"/>
                <a:cs typeface="Verdana" panose="020B0604030504040204" pitchFamily="34" charset="0"/>
              </a:rPr>
              <a:t>; and</a:t>
            </a:r>
          </a:p>
          <a:p>
            <a:pPr marL="678788" lvl="3" indent="-285750" algn="just" defTabSz="1008400">
              <a:spcAft>
                <a:spcPts val="0"/>
              </a:spcAft>
              <a:tabLst>
                <a:tab pos="5546202" algn="r"/>
              </a:tabLst>
            </a:pPr>
            <a:r>
              <a:rPr lang="en-US" sz="1300" dirty="0" smtClean="0">
                <a:ea typeface="Verdana" panose="020B0604030504040204" pitchFamily="34" charset="0"/>
                <a:cs typeface="Verdana" panose="020B0604030504040204" pitchFamily="34" charset="0"/>
              </a:rPr>
              <a:t>Amount of any expected reimbursement, stating the amount of any asset that has been recognized for that expected reimbursement.</a:t>
            </a:r>
          </a:p>
          <a:p>
            <a:pPr marL="678788" lvl="3" indent="-285750" algn="just" defTabSz="1008400">
              <a:spcAft>
                <a:spcPts val="0"/>
              </a:spcAft>
              <a:tabLst>
                <a:tab pos="5546202" algn="r"/>
              </a:tabLst>
            </a:pPr>
            <a:endParaRPr lang="en-US" sz="1300" dirty="0">
              <a:ea typeface="Verdana" panose="020B0604030504040204" pitchFamily="34" charset="0"/>
              <a:cs typeface="Verdana" panose="020B0604030504040204" pitchFamily="34" charset="0"/>
            </a:endParaRPr>
          </a:p>
          <a:p>
            <a:pPr marL="285750" indent="-285750" algn="just">
              <a:buFont typeface="Arial" panose="020B0604020202020204" pitchFamily="34" charset="0"/>
              <a:buChar char="•"/>
            </a:pPr>
            <a:r>
              <a:rPr lang="en-US" sz="1300" dirty="0"/>
              <a:t>In respect of each class of </a:t>
            </a:r>
            <a:r>
              <a:rPr lang="en-US" sz="1300" dirty="0" smtClean="0"/>
              <a:t>asset and related </a:t>
            </a:r>
            <a:endParaRPr lang="en-US" sz="1300" dirty="0"/>
          </a:p>
          <a:p>
            <a:pPr marL="678788" lvl="3" indent="-285750" algn="just" defTabSz="1008400">
              <a:spcAft>
                <a:spcPts val="0"/>
              </a:spcAft>
              <a:tabLst>
                <a:tab pos="5546202" algn="r"/>
              </a:tabLst>
            </a:pPr>
            <a:r>
              <a:rPr lang="en-US" sz="1300" dirty="0" smtClean="0">
                <a:ea typeface="Verdana" panose="020B0604030504040204" pitchFamily="34" charset="0"/>
                <a:cs typeface="Verdana" panose="020B0604030504040204" pitchFamily="34" charset="0"/>
              </a:rPr>
              <a:t>A brief description of the nature of the asset and related income;</a:t>
            </a:r>
          </a:p>
          <a:p>
            <a:pPr marL="678788" lvl="3" indent="-285750" algn="just" defTabSz="1008400">
              <a:spcAft>
                <a:spcPts val="0"/>
              </a:spcAft>
              <a:tabLst>
                <a:tab pos="5546202" algn="r"/>
              </a:tabLst>
            </a:pPr>
            <a:r>
              <a:rPr lang="en-US" sz="1300" dirty="0">
                <a:ea typeface="Verdana" panose="020B0604030504040204" pitchFamily="34" charset="0"/>
                <a:cs typeface="Verdana" panose="020B0604030504040204" pitchFamily="34" charset="0"/>
              </a:rPr>
              <a:t>Carrying </a:t>
            </a:r>
            <a:r>
              <a:rPr lang="en-US" sz="1300" dirty="0" smtClean="0">
                <a:ea typeface="Verdana" panose="020B0604030504040204" pitchFamily="34" charset="0"/>
                <a:cs typeface="Verdana" panose="020B0604030504040204" pitchFamily="34" charset="0"/>
              </a:rPr>
              <a:t>amount of asset </a:t>
            </a:r>
            <a:r>
              <a:rPr lang="en-US" sz="1300" dirty="0">
                <a:ea typeface="Verdana" panose="020B0604030504040204" pitchFamily="34" charset="0"/>
                <a:cs typeface="Verdana" panose="020B0604030504040204" pitchFamily="34" charset="0"/>
              </a:rPr>
              <a:t>at the beginning and end of the previous year</a:t>
            </a:r>
            <a:r>
              <a:rPr lang="en-US" sz="1300" dirty="0" smtClean="0">
                <a:ea typeface="Verdana" panose="020B0604030504040204" pitchFamily="34" charset="0"/>
                <a:cs typeface="Verdana" panose="020B0604030504040204" pitchFamily="34" charset="0"/>
              </a:rPr>
              <a:t>;</a:t>
            </a:r>
          </a:p>
          <a:p>
            <a:pPr marL="678788" lvl="3" indent="-285750" algn="just" defTabSz="1008400">
              <a:spcAft>
                <a:spcPts val="0"/>
              </a:spcAft>
              <a:tabLst>
                <a:tab pos="5546202" algn="r"/>
              </a:tabLst>
            </a:pPr>
            <a:r>
              <a:rPr lang="en-US" sz="1300" dirty="0" smtClean="0">
                <a:ea typeface="Verdana" panose="020B0604030504040204" pitchFamily="34" charset="0"/>
                <a:cs typeface="Verdana" panose="020B0604030504040204" pitchFamily="34" charset="0"/>
              </a:rPr>
              <a:t>Additional amount of asset and related income recognized during the year, including increase to assets and related income already recognized;</a:t>
            </a:r>
          </a:p>
          <a:p>
            <a:pPr marL="678788" lvl="3" indent="-285750" algn="just" defTabSz="1008400">
              <a:spcAft>
                <a:spcPts val="0"/>
              </a:spcAft>
              <a:tabLst>
                <a:tab pos="5546202" algn="r"/>
              </a:tabLst>
            </a:pPr>
            <a:r>
              <a:rPr lang="en-US" sz="1300" dirty="0" smtClean="0">
                <a:ea typeface="Verdana" panose="020B0604030504040204" pitchFamily="34" charset="0"/>
                <a:cs typeface="Verdana" panose="020B0604030504040204" pitchFamily="34" charset="0"/>
              </a:rPr>
              <a:t>Amount of asset and related income reversed during the previous year.</a:t>
            </a:r>
            <a:endParaRPr lang="en-US" sz="1300" dirty="0">
              <a:ea typeface="Verdana" panose="020B0604030504040204" pitchFamily="34" charset="0"/>
              <a:cs typeface="Verdana" panose="020B0604030504040204" pitchFamily="34" charset="0"/>
            </a:endParaRPr>
          </a:p>
          <a:p>
            <a:pPr marL="678788" lvl="3" indent="-285750" algn="just" defTabSz="1008400">
              <a:spcAft>
                <a:spcPts val="0"/>
              </a:spcAft>
              <a:tabLst>
                <a:tab pos="5546202" algn="r"/>
              </a:tabLst>
            </a:pPr>
            <a:endParaRPr lang="en-US" sz="1300" dirty="0" smtClean="0">
              <a:ea typeface="Verdana" panose="020B0604030504040204" pitchFamily="34" charset="0"/>
              <a:cs typeface="Verdana" panose="020B0604030504040204" pitchFamily="34" charset="0"/>
            </a:endParaRPr>
          </a:p>
          <a:p>
            <a:pPr marL="678788" lvl="3" indent="-285750" algn="just" defTabSz="1008400">
              <a:spcAft>
                <a:spcPts val="0"/>
              </a:spcAft>
              <a:tabLst>
                <a:tab pos="5546202" algn="r"/>
              </a:tabLst>
            </a:pPr>
            <a:endParaRPr lang="en-US" sz="1300" dirty="0">
              <a:ea typeface="Verdana" panose="020B0604030504040204" pitchFamily="34" charset="0"/>
              <a:cs typeface="Verdana" panose="020B0604030504040204" pitchFamily="34" charset="0"/>
            </a:endParaRPr>
          </a:p>
          <a:p>
            <a:pPr marL="285750" indent="-285750" algn="just">
              <a:buFont typeface="Arial" panose="020B0604020202020204" pitchFamily="34" charset="0"/>
              <a:buChar char="•"/>
            </a:pPr>
            <a:endParaRPr lang="en-US" sz="1300" dirty="0" smtClean="0"/>
          </a:p>
          <a:p>
            <a:pPr marL="285750" indent="-285750" algn="just">
              <a:buFont typeface="Arial" panose="020B0604020202020204" pitchFamily="34" charset="0"/>
              <a:buChar char="•"/>
            </a:pPr>
            <a:endParaRPr lang="en-US" sz="1300" dirty="0" smtClean="0"/>
          </a:p>
          <a:p>
            <a:pPr marL="285750" indent="-285750" algn="just">
              <a:buFont typeface="Arial" panose="020B0604020202020204" pitchFamily="34" charset="0"/>
              <a:buChar char="•"/>
            </a:pPr>
            <a:endParaRPr lang="en-US" sz="1300" dirty="0"/>
          </a:p>
          <a:p>
            <a:pPr marL="285750" indent="-285750" algn="just">
              <a:buFont typeface="Arial" panose="020B0604020202020204" pitchFamily="34" charset="0"/>
              <a:buChar char="•"/>
            </a:pPr>
            <a:endParaRPr lang="en-US" sz="1300" dirty="0"/>
          </a:p>
        </p:txBody>
      </p:sp>
    </p:spTree>
    <p:extLst>
      <p:ext uri="{BB962C8B-B14F-4D97-AF65-F5344CB8AC3E}">
        <p14:creationId xmlns:p14="http://schemas.microsoft.com/office/powerpoint/2010/main" xmlns="" val="45778757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42489" y="1353418"/>
            <a:ext cx="8388000" cy="4418995"/>
          </a:xfrm>
        </p:spPr>
        <p:txBody>
          <a:bodyPr/>
          <a:lstStyle/>
          <a:p>
            <a:pPr lvl="0" algn="just">
              <a:spcBef>
                <a:spcPts val="600"/>
              </a:spcBef>
              <a:buClr>
                <a:schemeClr val="tx2"/>
              </a:buClr>
            </a:pPr>
            <a:r>
              <a:rPr lang="en-US" sz="1400" b="1" dirty="0" smtClean="0"/>
              <a:t>Issue</a:t>
            </a:r>
          </a:p>
          <a:p>
            <a:pPr marL="273050" lvl="0" indent="-273050" algn="just">
              <a:spcBef>
                <a:spcPts val="600"/>
              </a:spcBef>
              <a:buClr>
                <a:schemeClr val="tx2"/>
              </a:buClr>
              <a:buFont typeface="Arial" pitchFamily="34" charset="0"/>
              <a:buChar char="•"/>
            </a:pPr>
            <a:r>
              <a:rPr lang="en-US" sz="1400" dirty="0" smtClean="0"/>
              <a:t>Company Y creates provision for asset retirement obligation, i.e. it provides for contractual/ statutory liability of decommissioning of an asset</a:t>
            </a:r>
          </a:p>
          <a:p>
            <a:pPr marL="273050" lvl="0" indent="-273050" algn="just">
              <a:spcBef>
                <a:spcPts val="600"/>
              </a:spcBef>
              <a:buClr>
                <a:schemeClr val="tx2"/>
              </a:buClr>
              <a:buFont typeface="Arial" pitchFamily="34" charset="0"/>
              <a:buChar char="•"/>
            </a:pPr>
            <a:r>
              <a:rPr lang="en-US" sz="1400" dirty="0" smtClean="0"/>
              <a:t>Since the liability is created in the current year, being revenue in nature, can it be claimed as deduction?</a:t>
            </a:r>
          </a:p>
          <a:p>
            <a:pPr lvl="0" algn="just">
              <a:spcBef>
                <a:spcPts val="600"/>
              </a:spcBef>
              <a:buClr>
                <a:schemeClr val="tx2"/>
              </a:buClr>
            </a:pPr>
            <a:r>
              <a:rPr lang="en-US" sz="1400" b="1" dirty="0" smtClean="0"/>
              <a:t>ICDS</a:t>
            </a:r>
            <a:endParaRPr lang="en-US" sz="1400" b="1" dirty="0"/>
          </a:p>
          <a:p>
            <a:pPr marL="273050" lvl="0" indent="-273050" algn="just">
              <a:spcBef>
                <a:spcPts val="600"/>
              </a:spcBef>
              <a:buClr>
                <a:schemeClr val="tx2"/>
              </a:buClr>
              <a:buFont typeface="Arial" pitchFamily="34" charset="0"/>
              <a:buChar char="•"/>
            </a:pPr>
            <a:r>
              <a:rPr lang="en-US" sz="1400" dirty="0" smtClean="0"/>
              <a:t>A provision shall be recognized when:</a:t>
            </a:r>
          </a:p>
          <a:p>
            <a:pPr marL="552450" lvl="1" indent="-285750" algn="just">
              <a:spcBef>
                <a:spcPts val="600"/>
              </a:spcBef>
              <a:buClr>
                <a:schemeClr val="tx2"/>
              </a:buClr>
              <a:buFontTx/>
              <a:buChar char="-"/>
            </a:pPr>
            <a:r>
              <a:rPr lang="en-US" sz="1400" dirty="0" smtClean="0">
                <a:solidFill>
                  <a:srgbClr val="046A38"/>
                </a:solidFill>
              </a:rPr>
              <a:t>a person has a present obligation as a result of a past event</a:t>
            </a:r>
          </a:p>
          <a:p>
            <a:pPr marL="552450" lvl="1" indent="-285750" algn="just">
              <a:spcBef>
                <a:spcPts val="600"/>
              </a:spcBef>
              <a:buClr>
                <a:schemeClr val="tx2"/>
              </a:buClr>
              <a:buFontTx/>
              <a:buChar char="-"/>
            </a:pPr>
            <a:r>
              <a:rPr lang="en-US" sz="1400" dirty="0" smtClean="0">
                <a:solidFill>
                  <a:srgbClr val="046A38"/>
                </a:solidFill>
              </a:rPr>
              <a:t>it is reasonably certain that an outflow of resources embodying economic benefits will be required to settle the obligation; and</a:t>
            </a:r>
          </a:p>
          <a:p>
            <a:pPr marL="552450" lvl="1" indent="-285750" algn="just">
              <a:spcBef>
                <a:spcPts val="600"/>
              </a:spcBef>
              <a:buClr>
                <a:schemeClr val="tx2"/>
              </a:buClr>
              <a:buFontTx/>
              <a:buChar char="-"/>
            </a:pPr>
            <a:r>
              <a:rPr lang="en-US" sz="1400" dirty="0" smtClean="0">
                <a:solidFill>
                  <a:srgbClr val="046A38"/>
                </a:solidFill>
              </a:rPr>
              <a:t>a reliable estimate can be made of the amount the obligation</a:t>
            </a:r>
          </a:p>
        </p:txBody>
      </p:sp>
      <p:sp>
        <p:nvSpPr>
          <p:cNvPr id="5" name="Title 4"/>
          <p:cNvSpPr>
            <a:spLocks noGrp="1"/>
          </p:cNvSpPr>
          <p:nvPr>
            <p:ph type="title"/>
          </p:nvPr>
        </p:nvSpPr>
        <p:spPr>
          <a:xfrm>
            <a:off x="121921" y="262034"/>
            <a:ext cx="8829136" cy="469492"/>
          </a:xfrm>
        </p:spPr>
        <p:txBody>
          <a:bodyPr/>
          <a:lstStyle/>
          <a:p>
            <a:pPr algn="ctr"/>
            <a:r>
              <a:rPr lang="en-SG" dirty="0"/>
              <a:t>ICDS </a:t>
            </a:r>
            <a:r>
              <a:rPr lang="en-SG" dirty="0" smtClean="0"/>
              <a:t>X – Provisions, Contingent Liabilities and Contingent Assets</a:t>
            </a:r>
            <a:endParaRPr lang="en-GB" dirty="0"/>
          </a:p>
        </p:txBody>
      </p:sp>
      <p:sp>
        <p:nvSpPr>
          <p:cNvPr id="7" name="Text Placeholder 6"/>
          <p:cNvSpPr>
            <a:spLocks noGrp="1"/>
          </p:cNvSpPr>
          <p:nvPr>
            <p:ph type="body" sz="quarter" idx="13"/>
          </p:nvPr>
        </p:nvSpPr>
        <p:spPr>
          <a:xfrm>
            <a:off x="370112" y="701052"/>
            <a:ext cx="8388000" cy="969282"/>
          </a:xfrm>
        </p:spPr>
        <p:txBody>
          <a:bodyPr vert="horz" lIns="0" tIns="0" rIns="0" bIns="0" rtlCol="0">
            <a:normAutofit/>
          </a:bodyPr>
          <a:lstStyle/>
          <a:p>
            <a:r>
              <a:rPr lang="en-US" sz="1711" dirty="0">
                <a:solidFill>
                  <a:srgbClr val="575757"/>
                </a:solidFill>
              </a:rPr>
              <a:t>Case </a:t>
            </a:r>
            <a:r>
              <a:rPr lang="en-US" sz="1711" dirty="0" smtClean="0">
                <a:solidFill>
                  <a:srgbClr val="575757"/>
                </a:solidFill>
              </a:rPr>
              <a:t>study</a:t>
            </a:r>
            <a:endParaRPr lang="en-US" sz="1711" dirty="0">
              <a:solidFill>
                <a:srgbClr val="575757"/>
              </a:solidFill>
            </a:endParaRPr>
          </a:p>
        </p:txBody>
      </p:sp>
    </p:spTree>
    <p:extLst>
      <p:ext uri="{BB962C8B-B14F-4D97-AF65-F5344CB8AC3E}">
        <p14:creationId xmlns:p14="http://schemas.microsoft.com/office/powerpoint/2010/main" xmlns="" val="348847969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70112" y="1414378"/>
            <a:ext cx="8388000" cy="4418995"/>
          </a:xfrm>
        </p:spPr>
        <p:txBody>
          <a:bodyPr/>
          <a:lstStyle/>
          <a:p>
            <a:pPr algn="just">
              <a:spcBef>
                <a:spcPts val="600"/>
              </a:spcBef>
              <a:buClr>
                <a:schemeClr val="tx2"/>
              </a:buClr>
            </a:pPr>
            <a:r>
              <a:rPr lang="en-US" sz="1400" b="1" dirty="0" smtClean="0"/>
              <a:t>Analysis</a:t>
            </a:r>
          </a:p>
          <a:p>
            <a:pPr marL="273050" indent="-273050" algn="just">
              <a:spcBef>
                <a:spcPts val="600"/>
              </a:spcBef>
              <a:buClr>
                <a:schemeClr val="tx2"/>
              </a:buClr>
              <a:buFont typeface="Arial" pitchFamily="34" charset="0"/>
              <a:buChar char="•"/>
            </a:pPr>
            <a:r>
              <a:rPr lang="en-US" sz="1400" dirty="0"/>
              <a:t>Above conditions would be satisfied for decommissioning liability. Though an actual outflow of cash could not be determined at the time of provisioning, a reliable estimate can be made and hence, it should be possible to claim a </a:t>
            </a:r>
            <a:r>
              <a:rPr lang="en-US" sz="1400" dirty="0" smtClean="0"/>
              <a:t>deduction</a:t>
            </a:r>
          </a:p>
          <a:p>
            <a:pPr marL="273050" indent="-273050" algn="just">
              <a:spcBef>
                <a:spcPts val="600"/>
              </a:spcBef>
              <a:buClr>
                <a:schemeClr val="tx2"/>
              </a:buClr>
              <a:buFont typeface="Arial" pitchFamily="34" charset="0"/>
              <a:buChar char="•"/>
            </a:pPr>
            <a:r>
              <a:rPr lang="en-US" sz="1400" dirty="0" smtClean="0"/>
              <a:t>Various courts have also held that provision for decommissioning liability is deductible under section 37(1) of the Act</a:t>
            </a:r>
            <a:endParaRPr lang="en-US" sz="1400" dirty="0"/>
          </a:p>
        </p:txBody>
      </p:sp>
      <p:sp>
        <p:nvSpPr>
          <p:cNvPr id="5" name="Title 4"/>
          <p:cNvSpPr>
            <a:spLocks noGrp="1"/>
          </p:cNvSpPr>
          <p:nvPr>
            <p:ph type="title"/>
          </p:nvPr>
        </p:nvSpPr>
        <p:spPr>
          <a:xfrm>
            <a:off x="121921" y="262034"/>
            <a:ext cx="8829136" cy="469492"/>
          </a:xfrm>
        </p:spPr>
        <p:txBody>
          <a:bodyPr/>
          <a:lstStyle/>
          <a:p>
            <a:pPr algn="ctr"/>
            <a:r>
              <a:rPr lang="en-SG" dirty="0"/>
              <a:t>ICDS </a:t>
            </a:r>
            <a:r>
              <a:rPr lang="en-SG" dirty="0" smtClean="0"/>
              <a:t>X – Provisions, Contingent Liabilities and Contingent Assets</a:t>
            </a:r>
            <a:endParaRPr lang="en-GB" dirty="0"/>
          </a:p>
        </p:txBody>
      </p:sp>
      <p:sp>
        <p:nvSpPr>
          <p:cNvPr id="7" name="Text Placeholder 6"/>
          <p:cNvSpPr>
            <a:spLocks noGrp="1"/>
          </p:cNvSpPr>
          <p:nvPr>
            <p:ph type="body" sz="quarter" idx="13"/>
          </p:nvPr>
        </p:nvSpPr>
        <p:spPr>
          <a:xfrm>
            <a:off x="370112" y="701052"/>
            <a:ext cx="8388000" cy="969282"/>
          </a:xfrm>
        </p:spPr>
        <p:txBody>
          <a:bodyPr vert="horz" lIns="0" tIns="0" rIns="0" bIns="0" rtlCol="0">
            <a:normAutofit/>
          </a:bodyPr>
          <a:lstStyle/>
          <a:p>
            <a:r>
              <a:rPr lang="en-US" sz="1711" dirty="0">
                <a:solidFill>
                  <a:srgbClr val="575757"/>
                </a:solidFill>
              </a:rPr>
              <a:t>Case </a:t>
            </a:r>
            <a:r>
              <a:rPr lang="en-US" sz="1711" dirty="0" smtClean="0">
                <a:solidFill>
                  <a:srgbClr val="575757"/>
                </a:solidFill>
              </a:rPr>
              <a:t>study</a:t>
            </a:r>
            <a:endParaRPr lang="en-US" sz="1711" dirty="0">
              <a:solidFill>
                <a:srgbClr val="575757"/>
              </a:solidFill>
            </a:endParaRPr>
          </a:p>
        </p:txBody>
      </p:sp>
    </p:spTree>
    <p:extLst>
      <p:ext uri="{BB962C8B-B14F-4D97-AF65-F5344CB8AC3E}">
        <p14:creationId xmlns:p14="http://schemas.microsoft.com/office/powerpoint/2010/main" xmlns="" val="85824709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Questions</a:t>
            </a:r>
            <a:endParaRPr lang="en-US" dirty="0"/>
          </a:p>
        </p:txBody>
      </p:sp>
      <p:grpSp>
        <p:nvGrpSpPr>
          <p:cNvPr id="5" name="Group 487">
            <a:extLst>
              <a:ext uri="{FF2B5EF4-FFF2-40B4-BE49-F238E27FC236}">
                <a16:creationId xmlns:a16="http://schemas.microsoft.com/office/drawing/2014/main" xmlns="" id="{6E81C4C6-2A14-4297-B3C0-A4109851422B}"/>
              </a:ext>
            </a:extLst>
          </p:cNvPr>
          <p:cNvGrpSpPr>
            <a:grpSpLocks noChangeAspect="1"/>
          </p:cNvGrpSpPr>
          <p:nvPr/>
        </p:nvGrpSpPr>
        <p:grpSpPr bwMode="auto">
          <a:xfrm>
            <a:off x="7019105" y="2331720"/>
            <a:ext cx="1097280" cy="1097280"/>
            <a:chOff x="6566" y="1944"/>
            <a:chExt cx="341" cy="341"/>
          </a:xfrm>
          <a:solidFill>
            <a:schemeClr val="bg1"/>
          </a:solidFill>
        </p:grpSpPr>
        <p:sp>
          <p:nvSpPr>
            <p:cNvPr id="6" name="Freeform 488">
              <a:extLst>
                <a:ext uri="{FF2B5EF4-FFF2-40B4-BE49-F238E27FC236}">
                  <a16:creationId xmlns:a16="http://schemas.microsoft.com/office/drawing/2014/main" xmlns="" id="{5EFD218D-1BA1-4854-A819-0AA00ECF9B42}"/>
                </a:ext>
              </a:extLst>
            </p:cNvPr>
            <p:cNvSpPr>
              <a:spLocks noEditPoints="1"/>
            </p:cNvSpPr>
            <p:nvPr/>
          </p:nvSpPr>
          <p:spPr bwMode="auto">
            <a:xfrm>
              <a:off x="6566" y="1944"/>
              <a:ext cx="341" cy="341"/>
            </a:xfrm>
            <a:custGeom>
              <a:avLst/>
              <a:gdLst>
                <a:gd name="T0" fmla="*/ 256 w 512"/>
                <a:gd name="T1" fmla="*/ 21 h 512"/>
                <a:gd name="T2" fmla="*/ 490 w 512"/>
                <a:gd name="T3" fmla="*/ 256 h 512"/>
                <a:gd name="T4" fmla="*/ 256 w 512"/>
                <a:gd name="T5" fmla="*/ 490 h 512"/>
                <a:gd name="T6" fmla="*/ 21 w 512"/>
                <a:gd name="T7" fmla="*/ 256 h 512"/>
                <a:gd name="T8" fmla="*/ 256 w 512"/>
                <a:gd name="T9" fmla="*/ 21 h 512"/>
                <a:gd name="T10" fmla="*/ 256 w 512"/>
                <a:gd name="T11" fmla="*/ 0 h 512"/>
                <a:gd name="T12" fmla="*/ 0 w 512"/>
                <a:gd name="T13" fmla="*/ 256 h 512"/>
                <a:gd name="T14" fmla="*/ 256 w 512"/>
                <a:gd name="T15" fmla="*/ 512 h 512"/>
                <a:gd name="T16" fmla="*/ 512 w 512"/>
                <a:gd name="T17" fmla="*/ 256 h 512"/>
                <a:gd name="T18" fmla="*/ 256 w 512"/>
                <a:gd name="T19" fmla="*/ 0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2" h="512">
                  <a:moveTo>
                    <a:pt x="256" y="21"/>
                  </a:moveTo>
                  <a:cubicBezTo>
                    <a:pt x="385" y="21"/>
                    <a:pt x="490" y="126"/>
                    <a:pt x="490" y="256"/>
                  </a:cubicBezTo>
                  <a:cubicBezTo>
                    <a:pt x="490" y="385"/>
                    <a:pt x="385" y="490"/>
                    <a:pt x="256" y="490"/>
                  </a:cubicBezTo>
                  <a:cubicBezTo>
                    <a:pt x="126" y="490"/>
                    <a:pt x="21" y="385"/>
                    <a:pt x="21" y="256"/>
                  </a:cubicBezTo>
                  <a:cubicBezTo>
                    <a:pt x="21" y="126"/>
                    <a:pt x="126" y="21"/>
                    <a:pt x="256" y="21"/>
                  </a:cubicBezTo>
                  <a:moveTo>
                    <a:pt x="256" y="0"/>
                  </a:moveTo>
                  <a:cubicBezTo>
                    <a:pt x="114" y="0"/>
                    <a:pt x="0" y="114"/>
                    <a:pt x="0" y="256"/>
                  </a:cubicBezTo>
                  <a:cubicBezTo>
                    <a:pt x="0" y="397"/>
                    <a:pt x="114" y="512"/>
                    <a:pt x="256" y="512"/>
                  </a:cubicBezTo>
                  <a:cubicBezTo>
                    <a:pt x="397" y="512"/>
                    <a:pt x="512" y="397"/>
                    <a:pt x="512" y="256"/>
                  </a:cubicBezTo>
                  <a:cubicBezTo>
                    <a:pt x="512" y="114"/>
                    <a:pt x="397" y="0"/>
                    <a:pt x="256"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 name="Freeform 489">
              <a:extLst>
                <a:ext uri="{FF2B5EF4-FFF2-40B4-BE49-F238E27FC236}">
                  <a16:creationId xmlns:a16="http://schemas.microsoft.com/office/drawing/2014/main" xmlns="" id="{9C9F1FD0-5F08-46F8-9B25-A2194758E9C9}"/>
                </a:ext>
              </a:extLst>
            </p:cNvPr>
            <p:cNvSpPr>
              <a:spLocks noEditPoints="1"/>
            </p:cNvSpPr>
            <p:nvPr/>
          </p:nvSpPr>
          <p:spPr bwMode="auto">
            <a:xfrm>
              <a:off x="6715" y="2178"/>
              <a:ext cx="43" cy="43"/>
            </a:xfrm>
            <a:custGeom>
              <a:avLst/>
              <a:gdLst>
                <a:gd name="T0" fmla="*/ 32 w 64"/>
                <a:gd name="T1" fmla="*/ 64 h 64"/>
                <a:gd name="T2" fmla="*/ 0 w 64"/>
                <a:gd name="T3" fmla="*/ 32 h 64"/>
                <a:gd name="T4" fmla="*/ 32 w 64"/>
                <a:gd name="T5" fmla="*/ 0 h 64"/>
                <a:gd name="T6" fmla="*/ 64 w 64"/>
                <a:gd name="T7" fmla="*/ 32 h 64"/>
                <a:gd name="T8" fmla="*/ 32 w 64"/>
                <a:gd name="T9" fmla="*/ 64 h 64"/>
                <a:gd name="T10" fmla="*/ 32 w 64"/>
                <a:gd name="T11" fmla="*/ 21 h 64"/>
                <a:gd name="T12" fmla="*/ 21 w 64"/>
                <a:gd name="T13" fmla="*/ 32 h 64"/>
                <a:gd name="T14" fmla="*/ 32 w 64"/>
                <a:gd name="T15" fmla="*/ 42 h 64"/>
                <a:gd name="T16" fmla="*/ 42 w 64"/>
                <a:gd name="T17" fmla="*/ 32 h 64"/>
                <a:gd name="T18" fmla="*/ 32 w 64"/>
                <a:gd name="T19" fmla="*/ 2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64">
                  <a:moveTo>
                    <a:pt x="32" y="64"/>
                  </a:moveTo>
                  <a:cubicBezTo>
                    <a:pt x="14" y="64"/>
                    <a:pt x="0" y="49"/>
                    <a:pt x="0" y="32"/>
                  </a:cubicBezTo>
                  <a:cubicBezTo>
                    <a:pt x="0" y="14"/>
                    <a:pt x="14" y="0"/>
                    <a:pt x="32" y="0"/>
                  </a:cubicBezTo>
                  <a:cubicBezTo>
                    <a:pt x="49" y="0"/>
                    <a:pt x="64" y="14"/>
                    <a:pt x="64" y="32"/>
                  </a:cubicBezTo>
                  <a:cubicBezTo>
                    <a:pt x="64" y="49"/>
                    <a:pt x="49" y="64"/>
                    <a:pt x="32" y="64"/>
                  </a:cubicBezTo>
                  <a:close/>
                  <a:moveTo>
                    <a:pt x="32" y="21"/>
                  </a:moveTo>
                  <a:cubicBezTo>
                    <a:pt x="26" y="21"/>
                    <a:pt x="21" y="26"/>
                    <a:pt x="21" y="32"/>
                  </a:cubicBezTo>
                  <a:cubicBezTo>
                    <a:pt x="21" y="38"/>
                    <a:pt x="26" y="42"/>
                    <a:pt x="32" y="42"/>
                  </a:cubicBezTo>
                  <a:cubicBezTo>
                    <a:pt x="38" y="42"/>
                    <a:pt x="42" y="38"/>
                    <a:pt x="42" y="32"/>
                  </a:cubicBezTo>
                  <a:cubicBezTo>
                    <a:pt x="42" y="26"/>
                    <a:pt x="38" y="21"/>
                    <a:pt x="32" y="2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 name="Freeform 490">
              <a:extLst>
                <a:ext uri="{FF2B5EF4-FFF2-40B4-BE49-F238E27FC236}">
                  <a16:creationId xmlns:a16="http://schemas.microsoft.com/office/drawing/2014/main" xmlns="" id="{7F45AFF3-5906-48BD-8FEA-C082DEAF2110}"/>
                </a:ext>
              </a:extLst>
            </p:cNvPr>
            <p:cNvSpPr>
              <a:spLocks noEditPoints="1"/>
            </p:cNvSpPr>
            <p:nvPr/>
          </p:nvSpPr>
          <p:spPr bwMode="auto">
            <a:xfrm>
              <a:off x="6673" y="2008"/>
              <a:ext cx="127" cy="156"/>
            </a:xfrm>
            <a:custGeom>
              <a:avLst/>
              <a:gdLst>
                <a:gd name="T0" fmla="*/ 116 w 191"/>
                <a:gd name="T1" fmla="*/ 234 h 234"/>
                <a:gd name="T2" fmla="*/ 73 w 191"/>
                <a:gd name="T3" fmla="*/ 234 h 234"/>
                <a:gd name="T4" fmla="*/ 63 w 191"/>
                <a:gd name="T5" fmla="*/ 224 h 234"/>
                <a:gd name="T6" fmla="*/ 63 w 191"/>
                <a:gd name="T7" fmla="*/ 138 h 234"/>
                <a:gd name="T8" fmla="*/ 66 w 191"/>
                <a:gd name="T9" fmla="*/ 131 h 234"/>
                <a:gd name="T10" fmla="*/ 73 w 191"/>
                <a:gd name="T11" fmla="*/ 128 h 234"/>
                <a:gd name="T12" fmla="*/ 95 w 191"/>
                <a:gd name="T13" fmla="*/ 128 h 234"/>
                <a:gd name="T14" fmla="*/ 127 w 191"/>
                <a:gd name="T15" fmla="*/ 96 h 234"/>
                <a:gd name="T16" fmla="*/ 95 w 191"/>
                <a:gd name="T17" fmla="*/ 64 h 234"/>
                <a:gd name="T18" fmla="*/ 63 w 191"/>
                <a:gd name="T19" fmla="*/ 90 h 234"/>
                <a:gd name="T20" fmla="*/ 53 w 191"/>
                <a:gd name="T21" fmla="*/ 99 h 234"/>
                <a:gd name="T22" fmla="*/ 10 w 191"/>
                <a:gd name="T23" fmla="*/ 96 h 234"/>
                <a:gd name="T24" fmla="*/ 0 w 191"/>
                <a:gd name="T25" fmla="*/ 85 h 234"/>
                <a:gd name="T26" fmla="*/ 0 w 191"/>
                <a:gd name="T27" fmla="*/ 80 h 234"/>
                <a:gd name="T28" fmla="*/ 95 w 191"/>
                <a:gd name="T29" fmla="*/ 0 h 234"/>
                <a:gd name="T30" fmla="*/ 191 w 191"/>
                <a:gd name="T31" fmla="*/ 96 h 234"/>
                <a:gd name="T32" fmla="*/ 127 w 191"/>
                <a:gd name="T33" fmla="*/ 186 h 234"/>
                <a:gd name="T34" fmla="*/ 127 w 191"/>
                <a:gd name="T35" fmla="*/ 224 h 234"/>
                <a:gd name="T36" fmla="*/ 116 w 191"/>
                <a:gd name="T37" fmla="*/ 234 h 234"/>
                <a:gd name="T38" fmla="*/ 84 w 191"/>
                <a:gd name="T39" fmla="*/ 213 h 234"/>
                <a:gd name="T40" fmla="*/ 105 w 191"/>
                <a:gd name="T41" fmla="*/ 213 h 234"/>
                <a:gd name="T42" fmla="*/ 105 w 191"/>
                <a:gd name="T43" fmla="*/ 178 h 234"/>
                <a:gd name="T44" fmla="*/ 113 w 191"/>
                <a:gd name="T45" fmla="*/ 168 h 234"/>
                <a:gd name="T46" fmla="*/ 169 w 191"/>
                <a:gd name="T47" fmla="*/ 96 h 234"/>
                <a:gd name="T48" fmla="*/ 95 w 191"/>
                <a:gd name="T49" fmla="*/ 21 h 234"/>
                <a:gd name="T50" fmla="*/ 23 w 191"/>
                <a:gd name="T51" fmla="*/ 75 h 234"/>
                <a:gd name="T52" fmla="*/ 45 w 191"/>
                <a:gd name="T53" fmla="*/ 77 h 234"/>
                <a:gd name="T54" fmla="*/ 95 w 191"/>
                <a:gd name="T55" fmla="*/ 42 h 234"/>
                <a:gd name="T56" fmla="*/ 148 w 191"/>
                <a:gd name="T57" fmla="*/ 96 h 234"/>
                <a:gd name="T58" fmla="*/ 95 w 191"/>
                <a:gd name="T59" fmla="*/ 149 h 234"/>
                <a:gd name="T60" fmla="*/ 84 w 191"/>
                <a:gd name="T61" fmla="*/ 149 h 234"/>
                <a:gd name="T62" fmla="*/ 84 w 191"/>
                <a:gd name="T63" fmla="*/ 213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1" h="234">
                  <a:moveTo>
                    <a:pt x="116" y="234"/>
                  </a:moveTo>
                  <a:cubicBezTo>
                    <a:pt x="73" y="234"/>
                    <a:pt x="73" y="234"/>
                    <a:pt x="73" y="234"/>
                  </a:cubicBezTo>
                  <a:cubicBezTo>
                    <a:pt x="67" y="234"/>
                    <a:pt x="63" y="230"/>
                    <a:pt x="63" y="224"/>
                  </a:cubicBezTo>
                  <a:cubicBezTo>
                    <a:pt x="63" y="138"/>
                    <a:pt x="63" y="138"/>
                    <a:pt x="63" y="138"/>
                  </a:cubicBezTo>
                  <a:cubicBezTo>
                    <a:pt x="63" y="136"/>
                    <a:pt x="64" y="133"/>
                    <a:pt x="66" y="131"/>
                  </a:cubicBezTo>
                  <a:cubicBezTo>
                    <a:pt x="68" y="129"/>
                    <a:pt x="70" y="128"/>
                    <a:pt x="73" y="128"/>
                  </a:cubicBezTo>
                  <a:cubicBezTo>
                    <a:pt x="95" y="128"/>
                    <a:pt x="95" y="128"/>
                    <a:pt x="95" y="128"/>
                  </a:cubicBezTo>
                  <a:cubicBezTo>
                    <a:pt x="111" y="128"/>
                    <a:pt x="127" y="112"/>
                    <a:pt x="127" y="96"/>
                  </a:cubicBezTo>
                  <a:cubicBezTo>
                    <a:pt x="127" y="78"/>
                    <a:pt x="112" y="64"/>
                    <a:pt x="95" y="64"/>
                  </a:cubicBezTo>
                  <a:cubicBezTo>
                    <a:pt x="79" y="64"/>
                    <a:pt x="66" y="75"/>
                    <a:pt x="63" y="90"/>
                  </a:cubicBezTo>
                  <a:cubicBezTo>
                    <a:pt x="62" y="95"/>
                    <a:pt x="58" y="99"/>
                    <a:pt x="53" y="99"/>
                  </a:cubicBezTo>
                  <a:cubicBezTo>
                    <a:pt x="10" y="96"/>
                    <a:pt x="10" y="96"/>
                    <a:pt x="10" y="96"/>
                  </a:cubicBezTo>
                  <a:cubicBezTo>
                    <a:pt x="4" y="95"/>
                    <a:pt x="0" y="91"/>
                    <a:pt x="0" y="85"/>
                  </a:cubicBezTo>
                  <a:cubicBezTo>
                    <a:pt x="0" y="85"/>
                    <a:pt x="0" y="82"/>
                    <a:pt x="0" y="80"/>
                  </a:cubicBezTo>
                  <a:cubicBezTo>
                    <a:pt x="8" y="33"/>
                    <a:pt x="47" y="0"/>
                    <a:pt x="95" y="0"/>
                  </a:cubicBezTo>
                  <a:cubicBezTo>
                    <a:pt x="148" y="0"/>
                    <a:pt x="191" y="43"/>
                    <a:pt x="191" y="96"/>
                  </a:cubicBezTo>
                  <a:cubicBezTo>
                    <a:pt x="191" y="137"/>
                    <a:pt x="165" y="173"/>
                    <a:pt x="127" y="186"/>
                  </a:cubicBezTo>
                  <a:cubicBezTo>
                    <a:pt x="127" y="224"/>
                    <a:pt x="127" y="224"/>
                    <a:pt x="127" y="224"/>
                  </a:cubicBezTo>
                  <a:cubicBezTo>
                    <a:pt x="127" y="230"/>
                    <a:pt x="122" y="234"/>
                    <a:pt x="116" y="234"/>
                  </a:cubicBezTo>
                  <a:close/>
                  <a:moveTo>
                    <a:pt x="84" y="213"/>
                  </a:moveTo>
                  <a:cubicBezTo>
                    <a:pt x="105" y="213"/>
                    <a:pt x="105" y="213"/>
                    <a:pt x="105" y="213"/>
                  </a:cubicBezTo>
                  <a:cubicBezTo>
                    <a:pt x="105" y="178"/>
                    <a:pt x="105" y="178"/>
                    <a:pt x="105" y="178"/>
                  </a:cubicBezTo>
                  <a:cubicBezTo>
                    <a:pt x="105" y="173"/>
                    <a:pt x="109" y="169"/>
                    <a:pt x="113" y="168"/>
                  </a:cubicBezTo>
                  <a:cubicBezTo>
                    <a:pt x="146" y="159"/>
                    <a:pt x="169" y="130"/>
                    <a:pt x="169" y="96"/>
                  </a:cubicBezTo>
                  <a:cubicBezTo>
                    <a:pt x="169" y="54"/>
                    <a:pt x="136" y="21"/>
                    <a:pt x="95" y="21"/>
                  </a:cubicBezTo>
                  <a:cubicBezTo>
                    <a:pt x="61" y="21"/>
                    <a:pt x="32" y="43"/>
                    <a:pt x="23" y="75"/>
                  </a:cubicBezTo>
                  <a:cubicBezTo>
                    <a:pt x="45" y="77"/>
                    <a:pt x="45" y="77"/>
                    <a:pt x="45" y="77"/>
                  </a:cubicBezTo>
                  <a:cubicBezTo>
                    <a:pt x="52" y="56"/>
                    <a:pt x="72" y="42"/>
                    <a:pt x="95" y="42"/>
                  </a:cubicBezTo>
                  <a:cubicBezTo>
                    <a:pt x="124" y="42"/>
                    <a:pt x="148" y="66"/>
                    <a:pt x="148" y="96"/>
                  </a:cubicBezTo>
                  <a:cubicBezTo>
                    <a:pt x="148" y="125"/>
                    <a:pt x="124" y="149"/>
                    <a:pt x="95" y="149"/>
                  </a:cubicBezTo>
                  <a:cubicBezTo>
                    <a:pt x="84" y="149"/>
                    <a:pt x="84" y="149"/>
                    <a:pt x="84" y="149"/>
                  </a:cubicBezTo>
                  <a:lnTo>
                    <a:pt x="84" y="21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xmlns="" val="15269802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p:cNvCxnSpPr/>
          <p:nvPr/>
        </p:nvCxnSpPr>
        <p:spPr>
          <a:xfrm>
            <a:off x="15062" y="2481631"/>
            <a:ext cx="4744613" cy="0"/>
          </a:xfrm>
          <a:prstGeom prst="line">
            <a:avLst/>
          </a:prstGeom>
          <a:ln w="57150">
            <a:solidFill>
              <a:schemeClr val="accent3"/>
            </a:solidFill>
          </a:ln>
        </p:spPr>
        <p:style>
          <a:lnRef idx="1">
            <a:schemeClr val="accent1"/>
          </a:lnRef>
          <a:fillRef idx="0">
            <a:schemeClr val="accent1"/>
          </a:fillRef>
          <a:effectRef idx="0">
            <a:schemeClr val="accent1"/>
          </a:effectRef>
          <a:fontRef idx="minor">
            <a:schemeClr val="tx1"/>
          </a:fontRef>
        </p:style>
      </p:cxnSp>
      <p:sp>
        <p:nvSpPr>
          <p:cNvPr id="11" name="Round Single Corner Rectangle 10"/>
          <p:cNvSpPr/>
          <p:nvPr/>
        </p:nvSpPr>
        <p:spPr>
          <a:xfrm>
            <a:off x="15063" y="1403310"/>
            <a:ext cx="4600837" cy="1006433"/>
          </a:xfrm>
          <a:prstGeom prst="round1Rect">
            <a:avLst/>
          </a:prstGeom>
          <a:solidFill>
            <a:schemeClr val="bg2">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92178"/>
            <a:r>
              <a:rPr lang="en-US" sz="3774" dirty="0">
                <a:solidFill>
                  <a:prstClr val="black"/>
                </a:solidFill>
                <a:latin typeface="Verdana" panose="020B0604030504040204" pitchFamily="34" charset="0"/>
                <a:ea typeface="Verdana" panose="020B0604030504040204" pitchFamily="34" charset="0"/>
                <a:cs typeface="Verdana" panose="020B0604030504040204" pitchFamily="34" charset="0"/>
              </a:rPr>
              <a:t>Thank You</a:t>
            </a:r>
          </a:p>
        </p:txBody>
      </p:sp>
      <p:sp>
        <p:nvSpPr>
          <p:cNvPr id="6" name="TextBox 5"/>
          <p:cNvSpPr txBox="1"/>
          <p:nvPr/>
        </p:nvSpPr>
        <p:spPr>
          <a:xfrm>
            <a:off x="542025" y="2819400"/>
            <a:ext cx="4073875" cy="1338828"/>
          </a:xfrm>
          <a:prstGeom prst="rect">
            <a:avLst/>
          </a:prstGeom>
          <a:noFill/>
        </p:spPr>
        <p:txBody>
          <a:bodyPr wrap="square" lIns="0">
            <a:spAutoFit/>
          </a:bodyPr>
          <a:lstStyle/>
          <a:p>
            <a:pPr algn="just" eaLnBrk="1" fontAlgn="auto" hangingPunct="1">
              <a:lnSpc>
                <a:spcPct val="150000"/>
              </a:lnSpc>
              <a:spcBef>
                <a:spcPts val="0"/>
              </a:spcBef>
              <a:spcAft>
                <a:spcPts val="0"/>
              </a:spcAft>
              <a:defRPr/>
            </a:pPr>
            <a:r>
              <a:rPr lang="en-US" dirty="0" smtClean="0">
                <a:latin typeface="Verdana" panose="020B0604030504040204" pitchFamily="34" charset="0"/>
                <a:ea typeface="Verdana" panose="020B0604030504040204" pitchFamily="34" charset="0"/>
                <a:cs typeface="Verdana" panose="020B0604030504040204" pitchFamily="34" charset="0"/>
              </a:rPr>
              <a:t>CA Rajesh Patil</a:t>
            </a:r>
          </a:p>
          <a:p>
            <a:pPr algn="just" eaLnBrk="1" fontAlgn="auto" hangingPunct="1">
              <a:lnSpc>
                <a:spcPct val="150000"/>
              </a:lnSpc>
              <a:spcBef>
                <a:spcPts val="0"/>
              </a:spcBef>
              <a:spcAft>
                <a:spcPts val="0"/>
              </a:spcAft>
              <a:defRPr/>
            </a:pPr>
            <a:r>
              <a:rPr lang="en-US" dirty="0" smtClean="0">
                <a:latin typeface="Verdana" panose="020B0604030504040204" pitchFamily="34" charset="0"/>
                <a:ea typeface="Verdana" panose="020B0604030504040204" pitchFamily="34" charset="0"/>
                <a:cs typeface="Verdana" panose="020B0604030504040204" pitchFamily="34" charset="0"/>
              </a:rPr>
              <a:t>E-mail : </a:t>
            </a:r>
            <a:r>
              <a:rPr lang="en-US" dirty="0" smtClean="0">
                <a:latin typeface="Verdana" panose="020B0604030504040204" pitchFamily="34" charset="0"/>
                <a:ea typeface="Verdana" panose="020B0604030504040204" pitchFamily="34" charset="0"/>
                <a:cs typeface="Verdana" panose="020B0604030504040204" pitchFamily="34" charset="0"/>
                <a:hlinkClick r:id="rId3"/>
              </a:rPr>
              <a:t>rapatil@deloitte.com</a:t>
            </a:r>
            <a:endParaRPr lang="en-US" dirty="0" smtClean="0">
              <a:latin typeface="Verdana" panose="020B0604030504040204" pitchFamily="34" charset="0"/>
              <a:ea typeface="Verdana" panose="020B0604030504040204" pitchFamily="34" charset="0"/>
              <a:cs typeface="Verdana" panose="020B0604030504040204" pitchFamily="34" charset="0"/>
            </a:endParaRPr>
          </a:p>
          <a:p>
            <a:pPr algn="just" eaLnBrk="1" fontAlgn="auto" hangingPunct="1">
              <a:lnSpc>
                <a:spcPct val="150000"/>
              </a:lnSpc>
              <a:spcBef>
                <a:spcPts val="0"/>
              </a:spcBef>
              <a:spcAft>
                <a:spcPts val="0"/>
              </a:spcAft>
              <a:defRPr/>
            </a:pPr>
            <a:r>
              <a:rPr lang="en-US" dirty="0" smtClean="0">
                <a:latin typeface="Verdana" panose="020B0604030504040204" pitchFamily="34" charset="0"/>
                <a:ea typeface="Verdana" panose="020B0604030504040204" pitchFamily="34" charset="0"/>
                <a:cs typeface="Verdana" panose="020B0604030504040204" pitchFamily="34" charset="0"/>
              </a:rPr>
              <a:t>Mobile : 9820615154</a:t>
            </a:r>
          </a:p>
        </p:txBody>
      </p:sp>
      <p:pic>
        <p:nvPicPr>
          <p:cNvPr id="7" name="Picture 6"/>
          <p:cNvPicPr>
            <a:picLocks noChangeAspect="1"/>
          </p:cNvPicPr>
          <p:nvPr/>
        </p:nvPicPr>
        <p:blipFill rotWithShape="1">
          <a:blip r:embed="rId4">
            <a:extLst>
              <a:ext uri="{BEBA8EAE-BF5A-486C-A8C5-ECC9F3942E4B}">
                <a14:imgProps xmlns:a14="http://schemas.microsoft.com/office/drawing/2010/main" xmlns="">
                  <a14:imgLayer r:embed="rId5">
                    <a14:imgEffect>
                      <a14:brightnessContrast bright="40000" contrast="-20000"/>
                    </a14:imgEffect>
                  </a14:imgLayer>
                </a14:imgProps>
              </a:ext>
              <a:ext uri="{28A0092B-C50C-407E-A947-70E740481C1C}">
                <a14:useLocalDpi xmlns:a14="http://schemas.microsoft.com/office/drawing/2010/main" xmlns="" val="0"/>
              </a:ext>
            </a:extLst>
          </a:blip>
          <a:srcRect l="10754" t="10409"/>
          <a:stretch/>
        </p:blipFill>
        <p:spPr>
          <a:xfrm>
            <a:off x="4484838" y="3742920"/>
            <a:ext cx="4659162" cy="3115080"/>
          </a:xfrm>
          <a:prstGeom prst="rect">
            <a:avLst/>
          </a:prstGeom>
        </p:spPr>
      </p:pic>
    </p:spTree>
    <p:extLst>
      <p:ext uri="{BB962C8B-B14F-4D97-AF65-F5344CB8AC3E}">
        <p14:creationId xmlns:p14="http://schemas.microsoft.com/office/powerpoint/2010/main" xmlns="" val="2904546014"/>
      </p:ext>
    </p:extLst>
  </p:cSld>
  <p:clrMapOvr>
    <a:masterClrMapping/>
  </p:clrMapOvr>
  <p:transition>
    <p:fade/>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20675" y="3698875"/>
            <a:ext cx="8553450" cy="2593018"/>
          </a:xfrm>
          <a:prstGeom prst="rect">
            <a:avLst/>
          </a:prstGeom>
          <a:noFill/>
        </p:spPr>
        <p:txBody>
          <a:bodyPr lIns="0">
            <a:spAutoFit/>
          </a:bodyPr>
          <a:lstStyle/>
          <a:p>
            <a:pPr algn="just" eaLnBrk="1" fontAlgn="auto" hangingPunct="1">
              <a:lnSpc>
                <a:spcPts val="1542"/>
              </a:lnSpc>
              <a:spcBef>
                <a:spcPts val="0"/>
              </a:spcBef>
              <a:spcAft>
                <a:spcPts val="0"/>
              </a:spcAft>
              <a:defRPr/>
            </a:pPr>
            <a:r>
              <a:rPr lang="en-US" sz="1400" i="1" dirty="0">
                <a:latin typeface="Verdana" panose="020B0604030504040204" pitchFamily="34" charset="0"/>
                <a:ea typeface="Verdana" panose="020B0604030504040204" pitchFamily="34" charset="0"/>
                <a:cs typeface="Verdana" panose="020B0604030504040204" pitchFamily="34" charset="0"/>
              </a:rPr>
              <a:t>The information contained in this document is intended to share information on a particular subject or subjects and are not exhaustive treatment of such subject(s). </a:t>
            </a:r>
            <a:endParaRPr lang="en-US" sz="1400" i="1" dirty="0" smtClean="0">
              <a:latin typeface="Verdana" panose="020B0604030504040204" pitchFamily="34" charset="0"/>
              <a:ea typeface="Verdana" panose="020B0604030504040204" pitchFamily="34" charset="0"/>
              <a:cs typeface="Verdana" panose="020B0604030504040204" pitchFamily="34" charset="0"/>
            </a:endParaRPr>
          </a:p>
          <a:p>
            <a:pPr algn="just" eaLnBrk="1" fontAlgn="auto" hangingPunct="1">
              <a:lnSpc>
                <a:spcPts val="1542"/>
              </a:lnSpc>
              <a:spcBef>
                <a:spcPts val="0"/>
              </a:spcBef>
              <a:spcAft>
                <a:spcPts val="0"/>
              </a:spcAft>
              <a:defRPr/>
            </a:pPr>
            <a:endParaRPr lang="en-US" sz="1400" i="1" dirty="0">
              <a:latin typeface="Verdana" panose="020B0604030504040204" pitchFamily="34" charset="0"/>
              <a:ea typeface="Verdana" panose="020B0604030504040204" pitchFamily="34" charset="0"/>
              <a:cs typeface="Verdana" panose="020B0604030504040204" pitchFamily="34" charset="0"/>
            </a:endParaRPr>
          </a:p>
          <a:p>
            <a:pPr algn="just">
              <a:lnSpc>
                <a:spcPts val="1542"/>
              </a:lnSpc>
              <a:defRPr/>
            </a:pPr>
            <a:r>
              <a:rPr lang="en-US" sz="1400" i="1" dirty="0">
                <a:latin typeface="Verdana" panose="020B0604030504040204" pitchFamily="34" charset="0"/>
                <a:ea typeface="Verdana" panose="020B0604030504040204" pitchFamily="34" charset="0"/>
                <a:cs typeface="Verdana" panose="020B0604030504040204" pitchFamily="34" charset="0"/>
              </a:rPr>
              <a:t>This contents of this document are for sharing knowledge amongst professional colleagues and the presenter by means of this document is not rendering accounting, business, financial, investment, legal, tax, or other professional advice or services. This document is not a substitute for such professional advice or services, nor should it be used   as a basis for any decision or action that may affect your finances or your business. Before making any decision or taking any action that may affect your finances or business, you should consult a qualified professional advisor. </a:t>
            </a:r>
          </a:p>
          <a:p>
            <a:pPr algn="just">
              <a:lnSpc>
                <a:spcPts val="1542"/>
              </a:lnSpc>
              <a:defRPr/>
            </a:pPr>
            <a:endParaRPr lang="en-US" sz="1400" i="1" dirty="0" smtClean="0">
              <a:latin typeface="Verdana" panose="020B0604030504040204" pitchFamily="34" charset="0"/>
              <a:ea typeface="Verdana" panose="020B0604030504040204" pitchFamily="34" charset="0"/>
              <a:cs typeface="Verdana" panose="020B0604030504040204" pitchFamily="34" charset="0"/>
            </a:endParaRPr>
          </a:p>
          <a:p>
            <a:pPr algn="just">
              <a:lnSpc>
                <a:spcPts val="1542"/>
              </a:lnSpc>
              <a:defRPr/>
            </a:pPr>
            <a:r>
              <a:rPr lang="en-US" sz="1400" i="1" dirty="0">
                <a:latin typeface="Verdana" panose="020B0604030504040204" pitchFamily="34" charset="0"/>
                <a:ea typeface="Verdana" panose="020B0604030504040204" pitchFamily="34" charset="0"/>
                <a:cs typeface="Verdana" panose="020B0604030504040204" pitchFamily="34" charset="0"/>
              </a:rPr>
              <a:t>The presenter shall not be responsible for any loss whatsoever sustained by any person who relies on this document. </a:t>
            </a:r>
          </a:p>
        </p:txBody>
      </p:sp>
    </p:spTree>
    <p:extLst>
      <p:ext uri="{BB962C8B-B14F-4D97-AF65-F5344CB8AC3E}">
        <p14:creationId xmlns:p14="http://schemas.microsoft.com/office/powerpoint/2010/main" xmlns="" val="171000668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US" sz="1500" dirty="0" smtClean="0"/>
              <a:t>General questions in relation to </a:t>
            </a:r>
            <a:r>
              <a:rPr lang="en-US" sz="1500" dirty="0"/>
              <a:t>ICDS </a:t>
            </a:r>
            <a:r>
              <a:rPr lang="en-US" sz="1500" dirty="0" smtClean="0"/>
              <a:t>(Circular </a:t>
            </a:r>
            <a:r>
              <a:rPr lang="en-US" sz="1500" dirty="0"/>
              <a:t>No. </a:t>
            </a:r>
            <a:r>
              <a:rPr lang="en-US" sz="1500" dirty="0" smtClean="0"/>
              <a:t>10/2017 dated 23 March 2017)</a:t>
            </a:r>
          </a:p>
          <a:p>
            <a:endParaRPr lang="en-US" dirty="0"/>
          </a:p>
        </p:txBody>
      </p:sp>
      <p:sp>
        <p:nvSpPr>
          <p:cNvPr id="3" name="Title 2"/>
          <p:cNvSpPr>
            <a:spLocks noGrp="1"/>
          </p:cNvSpPr>
          <p:nvPr>
            <p:ph type="title"/>
          </p:nvPr>
        </p:nvSpPr>
        <p:spPr/>
        <p:txBody>
          <a:bodyPr/>
          <a:lstStyle/>
          <a:p>
            <a:r>
              <a:rPr lang="en-US" dirty="0" smtClean="0"/>
              <a:t>Background</a:t>
            </a:r>
            <a:endParaRPr lang="en-US" dirty="0"/>
          </a:p>
        </p:txBody>
      </p:sp>
      <p:sp>
        <p:nvSpPr>
          <p:cNvPr id="6" name="Freeform 5"/>
          <p:cNvSpPr/>
          <p:nvPr/>
        </p:nvSpPr>
        <p:spPr>
          <a:xfrm>
            <a:off x="376238" y="1233574"/>
            <a:ext cx="8456170" cy="439425"/>
          </a:xfrm>
          <a:custGeom>
            <a:avLst/>
            <a:gdLst>
              <a:gd name="connsiteX0" fmla="*/ 0 w 8456170"/>
              <a:gd name="connsiteY0" fmla="*/ 0 h 439425"/>
              <a:gd name="connsiteX1" fmla="*/ 8456170 w 8456170"/>
              <a:gd name="connsiteY1" fmla="*/ 0 h 439425"/>
              <a:gd name="connsiteX2" fmla="*/ 8456170 w 8456170"/>
              <a:gd name="connsiteY2" fmla="*/ 439425 h 439425"/>
              <a:gd name="connsiteX3" fmla="*/ 0 w 8456170"/>
              <a:gd name="connsiteY3" fmla="*/ 439425 h 439425"/>
              <a:gd name="connsiteX4" fmla="*/ 0 w 8456170"/>
              <a:gd name="connsiteY4" fmla="*/ 0 h 4394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56170" h="439425">
                <a:moveTo>
                  <a:pt x="0" y="0"/>
                </a:moveTo>
                <a:lnTo>
                  <a:pt x="8456170" y="0"/>
                </a:lnTo>
                <a:lnTo>
                  <a:pt x="8456170" y="439425"/>
                </a:lnTo>
                <a:lnTo>
                  <a:pt x="0" y="439425"/>
                </a:lnTo>
                <a:lnTo>
                  <a:pt x="0" y="0"/>
                </a:lnTo>
                <a:close/>
              </a:path>
            </a:pathLst>
          </a:custGeom>
        </p:spPr>
        <p:style>
          <a:lnRef idx="2">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656293" tIns="187452" rIns="656293" bIns="78232" numCol="1" spcCol="1270" anchor="t" anchorCtr="0">
            <a:noAutofit/>
          </a:bodyPr>
          <a:lstStyle/>
          <a:p>
            <a:pPr marL="273050" lvl="1" indent="-273050" algn="l" defTabSz="488950">
              <a:lnSpc>
                <a:spcPct val="100000"/>
              </a:lnSpc>
              <a:spcBef>
                <a:spcPct val="0"/>
              </a:spcBef>
              <a:spcAft>
                <a:spcPts val="0"/>
              </a:spcAft>
              <a:buChar char="••"/>
            </a:pPr>
            <a:r>
              <a:rPr lang="en-US" sz="1100" b="0" kern="1200" dirty="0" smtClean="0">
                <a:latin typeface="+mj-lt"/>
                <a:ea typeface="+mn-ea"/>
                <a:cs typeface="+mn-cs"/>
              </a:rPr>
              <a:t>No</a:t>
            </a:r>
            <a:endParaRPr lang="en-US" sz="1100" b="0" kern="1200" dirty="0">
              <a:latin typeface="+mj-lt"/>
              <a:ea typeface="+mn-ea"/>
              <a:cs typeface="+mn-cs"/>
            </a:endParaRPr>
          </a:p>
        </p:txBody>
      </p:sp>
      <p:sp>
        <p:nvSpPr>
          <p:cNvPr id="7" name="Freeform 6"/>
          <p:cNvSpPr/>
          <p:nvPr/>
        </p:nvSpPr>
        <p:spPr>
          <a:xfrm>
            <a:off x="808775" y="1068581"/>
            <a:ext cx="6308395" cy="297832"/>
          </a:xfrm>
          <a:custGeom>
            <a:avLst/>
            <a:gdLst>
              <a:gd name="connsiteX0" fmla="*/ 0 w 6308395"/>
              <a:gd name="connsiteY0" fmla="*/ 49640 h 297832"/>
              <a:gd name="connsiteX1" fmla="*/ 49640 w 6308395"/>
              <a:gd name="connsiteY1" fmla="*/ 0 h 297832"/>
              <a:gd name="connsiteX2" fmla="*/ 6258755 w 6308395"/>
              <a:gd name="connsiteY2" fmla="*/ 0 h 297832"/>
              <a:gd name="connsiteX3" fmla="*/ 6308395 w 6308395"/>
              <a:gd name="connsiteY3" fmla="*/ 49640 h 297832"/>
              <a:gd name="connsiteX4" fmla="*/ 6308395 w 6308395"/>
              <a:gd name="connsiteY4" fmla="*/ 248192 h 297832"/>
              <a:gd name="connsiteX5" fmla="*/ 6258755 w 6308395"/>
              <a:gd name="connsiteY5" fmla="*/ 297832 h 297832"/>
              <a:gd name="connsiteX6" fmla="*/ 49640 w 6308395"/>
              <a:gd name="connsiteY6" fmla="*/ 297832 h 297832"/>
              <a:gd name="connsiteX7" fmla="*/ 0 w 6308395"/>
              <a:gd name="connsiteY7" fmla="*/ 248192 h 297832"/>
              <a:gd name="connsiteX8" fmla="*/ 0 w 6308395"/>
              <a:gd name="connsiteY8" fmla="*/ 49640 h 297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08395" h="297832">
                <a:moveTo>
                  <a:pt x="0" y="49640"/>
                </a:moveTo>
                <a:cubicBezTo>
                  <a:pt x="0" y="22225"/>
                  <a:pt x="22225" y="0"/>
                  <a:pt x="49640" y="0"/>
                </a:cubicBezTo>
                <a:lnTo>
                  <a:pt x="6258755" y="0"/>
                </a:lnTo>
                <a:cubicBezTo>
                  <a:pt x="6286170" y="0"/>
                  <a:pt x="6308395" y="22225"/>
                  <a:pt x="6308395" y="49640"/>
                </a:cubicBezTo>
                <a:lnTo>
                  <a:pt x="6308395" y="248192"/>
                </a:lnTo>
                <a:cubicBezTo>
                  <a:pt x="6308395" y="275607"/>
                  <a:pt x="6286170" y="297832"/>
                  <a:pt x="6258755" y="297832"/>
                </a:cubicBezTo>
                <a:lnTo>
                  <a:pt x="49640" y="297832"/>
                </a:lnTo>
                <a:cubicBezTo>
                  <a:pt x="22225" y="297832"/>
                  <a:pt x="0" y="275607"/>
                  <a:pt x="0" y="248192"/>
                </a:cubicBezTo>
                <a:lnTo>
                  <a:pt x="0" y="49640"/>
                </a:lnTo>
                <a:close/>
              </a:path>
            </a:pathLst>
          </a:cu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238275" tIns="14539" rIns="238275" bIns="14539" numCol="1" spcCol="1270" anchor="ctr" anchorCtr="0">
            <a:noAutofit/>
          </a:bodyPr>
          <a:lstStyle/>
          <a:p>
            <a:pPr lvl="0" algn="l" defTabSz="488950">
              <a:lnSpc>
                <a:spcPct val="100000"/>
              </a:lnSpc>
              <a:spcBef>
                <a:spcPct val="0"/>
              </a:spcBef>
              <a:spcAft>
                <a:spcPts val="0"/>
              </a:spcAft>
            </a:pPr>
            <a:r>
              <a:rPr lang="en-US" sz="1100" b="0" kern="1200" dirty="0" smtClean="0">
                <a:latin typeface="+mj-lt"/>
              </a:rPr>
              <a:t>ICDS are for maintenance of books of account (Q1)</a:t>
            </a:r>
            <a:endParaRPr lang="en-US" sz="1100" b="0" kern="1200" dirty="0">
              <a:latin typeface="+mj-lt"/>
            </a:endParaRPr>
          </a:p>
        </p:txBody>
      </p:sp>
      <p:sp>
        <p:nvSpPr>
          <p:cNvPr id="9" name="Freeform 8"/>
          <p:cNvSpPr/>
          <p:nvPr/>
        </p:nvSpPr>
        <p:spPr>
          <a:xfrm>
            <a:off x="376238" y="1886591"/>
            <a:ext cx="8456170" cy="439425"/>
          </a:xfrm>
          <a:custGeom>
            <a:avLst/>
            <a:gdLst>
              <a:gd name="connsiteX0" fmla="*/ 0 w 8456170"/>
              <a:gd name="connsiteY0" fmla="*/ 0 h 439425"/>
              <a:gd name="connsiteX1" fmla="*/ 8456170 w 8456170"/>
              <a:gd name="connsiteY1" fmla="*/ 0 h 439425"/>
              <a:gd name="connsiteX2" fmla="*/ 8456170 w 8456170"/>
              <a:gd name="connsiteY2" fmla="*/ 439425 h 439425"/>
              <a:gd name="connsiteX3" fmla="*/ 0 w 8456170"/>
              <a:gd name="connsiteY3" fmla="*/ 439425 h 439425"/>
              <a:gd name="connsiteX4" fmla="*/ 0 w 8456170"/>
              <a:gd name="connsiteY4" fmla="*/ 0 h 4394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56170" h="439425">
                <a:moveTo>
                  <a:pt x="0" y="0"/>
                </a:moveTo>
                <a:lnTo>
                  <a:pt x="8456170" y="0"/>
                </a:lnTo>
                <a:lnTo>
                  <a:pt x="8456170" y="439425"/>
                </a:lnTo>
                <a:lnTo>
                  <a:pt x="0" y="439425"/>
                </a:lnTo>
                <a:lnTo>
                  <a:pt x="0" y="0"/>
                </a:lnTo>
                <a:close/>
              </a:path>
            </a:pathLst>
          </a:custGeom>
        </p:spPr>
        <p:style>
          <a:lnRef idx="2">
            <a:schemeClr val="accent3">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656293" tIns="187452" rIns="656293" bIns="78232" numCol="1" spcCol="1270" anchor="t" anchorCtr="0">
            <a:noAutofit/>
          </a:bodyPr>
          <a:lstStyle/>
          <a:p>
            <a:pPr marL="273050" lvl="1" indent="-273050" algn="l" defTabSz="488950">
              <a:lnSpc>
                <a:spcPct val="100000"/>
              </a:lnSpc>
              <a:spcBef>
                <a:spcPct val="0"/>
              </a:spcBef>
              <a:spcAft>
                <a:spcPts val="0"/>
              </a:spcAft>
              <a:buChar char="••"/>
            </a:pPr>
            <a:r>
              <a:rPr lang="en-US" sz="1100" b="0" kern="1200" dirty="0" smtClean="0">
                <a:latin typeface="+mj-lt"/>
                <a:ea typeface="+mn-ea"/>
                <a:cs typeface="+mn-cs"/>
              </a:rPr>
              <a:t>ICDS will prevail</a:t>
            </a:r>
            <a:endParaRPr lang="en-US" sz="1100" b="0" kern="1200" dirty="0">
              <a:latin typeface="+mj-lt"/>
              <a:ea typeface="+mn-ea"/>
              <a:cs typeface="+mn-cs"/>
            </a:endParaRPr>
          </a:p>
        </p:txBody>
      </p:sp>
      <p:sp>
        <p:nvSpPr>
          <p:cNvPr id="10" name="Freeform 9"/>
          <p:cNvSpPr/>
          <p:nvPr/>
        </p:nvSpPr>
        <p:spPr>
          <a:xfrm>
            <a:off x="808775" y="1721599"/>
            <a:ext cx="6308395" cy="297832"/>
          </a:xfrm>
          <a:custGeom>
            <a:avLst/>
            <a:gdLst>
              <a:gd name="connsiteX0" fmla="*/ 0 w 6308395"/>
              <a:gd name="connsiteY0" fmla="*/ 49640 h 297832"/>
              <a:gd name="connsiteX1" fmla="*/ 49640 w 6308395"/>
              <a:gd name="connsiteY1" fmla="*/ 0 h 297832"/>
              <a:gd name="connsiteX2" fmla="*/ 6258755 w 6308395"/>
              <a:gd name="connsiteY2" fmla="*/ 0 h 297832"/>
              <a:gd name="connsiteX3" fmla="*/ 6308395 w 6308395"/>
              <a:gd name="connsiteY3" fmla="*/ 49640 h 297832"/>
              <a:gd name="connsiteX4" fmla="*/ 6308395 w 6308395"/>
              <a:gd name="connsiteY4" fmla="*/ 248192 h 297832"/>
              <a:gd name="connsiteX5" fmla="*/ 6258755 w 6308395"/>
              <a:gd name="connsiteY5" fmla="*/ 297832 h 297832"/>
              <a:gd name="connsiteX6" fmla="*/ 49640 w 6308395"/>
              <a:gd name="connsiteY6" fmla="*/ 297832 h 297832"/>
              <a:gd name="connsiteX7" fmla="*/ 0 w 6308395"/>
              <a:gd name="connsiteY7" fmla="*/ 248192 h 297832"/>
              <a:gd name="connsiteX8" fmla="*/ 0 w 6308395"/>
              <a:gd name="connsiteY8" fmla="*/ 49640 h 297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08395" h="297832">
                <a:moveTo>
                  <a:pt x="0" y="49640"/>
                </a:moveTo>
                <a:cubicBezTo>
                  <a:pt x="0" y="22225"/>
                  <a:pt x="22225" y="0"/>
                  <a:pt x="49640" y="0"/>
                </a:cubicBezTo>
                <a:lnTo>
                  <a:pt x="6258755" y="0"/>
                </a:lnTo>
                <a:cubicBezTo>
                  <a:pt x="6286170" y="0"/>
                  <a:pt x="6308395" y="22225"/>
                  <a:pt x="6308395" y="49640"/>
                </a:cubicBezTo>
                <a:lnTo>
                  <a:pt x="6308395" y="248192"/>
                </a:lnTo>
                <a:cubicBezTo>
                  <a:pt x="6308395" y="275607"/>
                  <a:pt x="6286170" y="297832"/>
                  <a:pt x="6258755" y="297832"/>
                </a:cubicBezTo>
                <a:lnTo>
                  <a:pt x="49640" y="297832"/>
                </a:lnTo>
                <a:cubicBezTo>
                  <a:pt x="22225" y="297832"/>
                  <a:pt x="0" y="275607"/>
                  <a:pt x="0" y="248192"/>
                </a:cubicBezTo>
                <a:lnTo>
                  <a:pt x="0" y="49640"/>
                </a:lnTo>
                <a:close/>
              </a:path>
            </a:pathLst>
          </a:custGeom>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238275" tIns="14539" rIns="238275" bIns="14539" numCol="1" spcCol="1270" anchor="ctr" anchorCtr="0">
            <a:noAutofit/>
          </a:bodyPr>
          <a:lstStyle/>
          <a:p>
            <a:pPr lvl="0" algn="l" defTabSz="488950">
              <a:lnSpc>
                <a:spcPct val="100000"/>
              </a:lnSpc>
              <a:spcBef>
                <a:spcPct val="0"/>
              </a:spcBef>
              <a:spcAft>
                <a:spcPts val="0"/>
              </a:spcAft>
            </a:pPr>
            <a:r>
              <a:rPr lang="en-US" sz="1100" b="0" kern="1200" dirty="0" smtClean="0">
                <a:latin typeface="+mj-lt"/>
                <a:ea typeface="+mn-ea"/>
                <a:cs typeface="+mn-cs"/>
              </a:rPr>
              <a:t>Certain ICDS provisions are inconsistent with judicial precedents (Q2)</a:t>
            </a:r>
            <a:endParaRPr lang="en-US" sz="1100" b="0" kern="1200" dirty="0">
              <a:latin typeface="+mj-lt"/>
            </a:endParaRPr>
          </a:p>
        </p:txBody>
      </p:sp>
      <p:sp>
        <p:nvSpPr>
          <p:cNvPr id="11" name="Freeform 10"/>
          <p:cNvSpPr/>
          <p:nvPr/>
        </p:nvSpPr>
        <p:spPr>
          <a:xfrm>
            <a:off x="376238" y="2539609"/>
            <a:ext cx="8456170" cy="439425"/>
          </a:xfrm>
          <a:custGeom>
            <a:avLst/>
            <a:gdLst>
              <a:gd name="connsiteX0" fmla="*/ 0 w 8456170"/>
              <a:gd name="connsiteY0" fmla="*/ 0 h 439425"/>
              <a:gd name="connsiteX1" fmla="*/ 8456170 w 8456170"/>
              <a:gd name="connsiteY1" fmla="*/ 0 h 439425"/>
              <a:gd name="connsiteX2" fmla="*/ 8456170 w 8456170"/>
              <a:gd name="connsiteY2" fmla="*/ 439425 h 439425"/>
              <a:gd name="connsiteX3" fmla="*/ 0 w 8456170"/>
              <a:gd name="connsiteY3" fmla="*/ 439425 h 439425"/>
              <a:gd name="connsiteX4" fmla="*/ 0 w 8456170"/>
              <a:gd name="connsiteY4" fmla="*/ 0 h 4394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56170" h="439425">
                <a:moveTo>
                  <a:pt x="0" y="0"/>
                </a:moveTo>
                <a:lnTo>
                  <a:pt x="8456170" y="0"/>
                </a:lnTo>
                <a:lnTo>
                  <a:pt x="8456170" y="439425"/>
                </a:lnTo>
                <a:lnTo>
                  <a:pt x="0" y="439425"/>
                </a:lnTo>
                <a:lnTo>
                  <a:pt x="0" y="0"/>
                </a:lnTo>
                <a:close/>
              </a:path>
            </a:pathLst>
          </a:custGeom>
        </p:spPr>
        <p:style>
          <a:lnRef idx="2">
            <a:schemeClr val="accent4">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656293" tIns="187452" rIns="656293" bIns="78232" numCol="1" spcCol="1270" anchor="t" anchorCtr="0">
            <a:noAutofit/>
          </a:bodyPr>
          <a:lstStyle/>
          <a:p>
            <a:pPr marL="273050" lvl="1" indent="-273050" algn="l" defTabSz="488950">
              <a:lnSpc>
                <a:spcPct val="100000"/>
              </a:lnSpc>
              <a:spcBef>
                <a:spcPct val="0"/>
              </a:spcBef>
              <a:spcAft>
                <a:spcPts val="0"/>
              </a:spcAft>
              <a:buChar char="••"/>
            </a:pPr>
            <a:r>
              <a:rPr lang="en-US" sz="1100" b="0" kern="1200" dirty="0" smtClean="0">
                <a:latin typeface="+mj-lt"/>
                <a:ea typeface="+mn-ea"/>
                <a:cs typeface="+mn-cs"/>
              </a:rPr>
              <a:t>Yes</a:t>
            </a:r>
            <a:endParaRPr lang="en-US" sz="1100" b="0" kern="1200" dirty="0">
              <a:latin typeface="+mj-lt"/>
              <a:ea typeface="+mn-ea"/>
              <a:cs typeface="+mn-cs"/>
            </a:endParaRPr>
          </a:p>
        </p:txBody>
      </p:sp>
      <p:sp>
        <p:nvSpPr>
          <p:cNvPr id="12" name="Freeform 11"/>
          <p:cNvSpPr/>
          <p:nvPr/>
        </p:nvSpPr>
        <p:spPr>
          <a:xfrm>
            <a:off x="808775" y="2374616"/>
            <a:ext cx="6308395" cy="297832"/>
          </a:xfrm>
          <a:custGeom>
            <a:avLst/>
            <a:gdLst>
              <a:gd name="connsiteX0" fmla="*/ 0 w 6308395"/>
              <a:gd name="connsiteY0" fmla="*/ 49640 h 297832"/>
              <a:gd name="connsiteX1" fmla="*/ 49640 w 6308395"/>
              <a:gd name="connsiteY1" fmla="*/ 0 h 297832"/>
              <a:gd name="connsiteX2" fmla="*/ 6258755 w 6308395"/>
              <a:gd name="connsiteY2" fmla="*/ 0 h 297832"/>
              <a:gd name="connsiteX3" fmla="*/ 6308395 w 6308395"/>
              <a:gd name="connsiteY3" fmla="*/ 49640 h 297832"/>
              <a:gd name="connsiteX4" fmla="*/ 6308395 w 6308395"/>
              <a:gd name="connsiteY4" fmla="*/ 248192 h 297832"/>
              <a:gd name="connsiteX5" fmla="*/ 6258755 w 6308395"/>
              <a:gd name="connsiteY5" fmla="*/ 297832 h 297832"/>
              <a:gd name="connsiteX6" fmla="*/ 49640 w 6308395"/>
              <a:gd name="connsiteY6" fmla="*/ 297832 h 297832"/>
              <a:gd name="connsiteX7" fmla="*/ 0 w 6308395"/>
              <a:gd name="connsiteY7" fmla="*/ 248192 h 297832"/>
              <a:gd name="connsiteX8" fmla="*/ 0 w 6308395"/>
              <a:gd name="connsiteY8" fmla="*/ 49640 h 297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08395" h="297832">
                <a:moveTo>
                  <a:pt x="0" y="49640"/>
                </a:moveTo>
                <a:cubicBezTo>
                  <a:pt x="0" y="22225"/>
                  <a:pt x="22225" y="0"/>
                  <a:pt x="49640" y="0"/>
                </a:cubicBezTo>
                <a:lnTo>
                  <a:pt x="6258755" y="0"/>
                </a:lnTo>
                <a:cubicBezTo>
                  <a:pt x="6286170" y="0"/>
                  <a:pt x="6308395" y="22225"/>
                  <a:pt x="6308395" y="49640"/>
                </a:cubicBezTo>
                <a:lnTo>
                  <a:pt x="6308395" y="248192"/>
                </a:lnTo>
                <a:cubicBezTo>
                  <a:pt x="6308395" y="275607"/>
                  <a:pt x="6286170" y="297832"/>
                  <a:pt x="6258755" y="297832"/>
                </a:cubicBezTo>
                <a:lnTo>
                  <a:pt x="49640" y="297832"/>
                </a:lnTo>
                <a:cubicBezTo>
                  <a:pt x="22225" y="297832"/>
                  <a:pt x="0" y="275607"/>
                  <a:pt x="0" y="248192"/>
                </a:cubicBezTo>
                <a:lnTo>
                  <a:pt x="0" y="49640"/>
                </a:lnTo>
                <a:close/>
              </a:path>
            </a:pathLst>
          </a:custGeom>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238275" tIns="14539" rIns="238275" bIns="14539" numCol="1" spcCol="1270" anchor="ctr" anchorCtr="0">
            <a:noAutofit/>
          </a:bodyPr>
          <a:lstStyle/>
          <a:p>
            <a:pPr lvl="0" algn="l" defTabSz="488950">
              <a:lnSpc>
                <a:spcPct val="100000"/>
              </a:lnSpc>
              <a:spcBef>
                <a:spcPct val="0"/>
              </a:spcBef>
              <a:spcAft>
                <a:spcPts val="0"/>
              </a:spcAft>
            </a:pPr>
            <a:r>
              <a:rPr lang="en-US" sz="1100" b="0" kern="1200" dirty="0" smtClean="0">
                <a:latin typeface="+mj-lt"/>
              </a:rPr>
              <a:t>ICDS applicable to assessee covered under presumptive scheme (Q3)</a:t>
            </a:r>
            <a:endParaRPr lang="en-US" sz="1100" b="0" kern="1200" dirty="0">
              <a:latin typeface="+mj-lt"/>
            </a:endParaRPr>
          </a:p>
        </p:txBody>
      </p:sp>
      <p:sp>
        <p:nvSpPr>
          <p:cNvPr id="13" name="Freeform 12"/>
          <p:cNvSpPr/>
          <p:nvPr/>
        </p:nvSpPr>
        <p:spPr>
          <a:xfrm>
            <a:off x="376238" y="3192626"/>
            <a:ext cx="8456170" cy="439425"/>
          </a:xfrm>
          <a:custGeom>
            <a:avLst/>
            <a:gdLst>
              <a:gd name="connsiteX0" fmla="*/ 0 w 8456170"/>
              <a:gd name="connsiteY0" fmla="*/ 0 h 439425"/>
              <a:gd name="connsiteX1" fmla="*/ 8456170 w 8456170"/>
              <a:gd name="connsiteY1" fmla="*/ 0 h 439425"/>
              <a:gd name="connsiteX2" fmla="*/ 8456170 w 8456170"/>
              <a:gd name="connsiteY2" fmla="*/ 439425 h 439425"/>
              <a:gd name="connsiteX3" fmla="*/ 0 w 8456170"/>
              <a:gd name="connsiteY3" fmla="*/ 439425 h 439425"/>
              <a:gd name="connsiteX4" fmla="*/ 0 w 8456170"/>
              <a:gd name="connsiteY4" fmla="*/ 0 h 4394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56170" h="439425">
                <a:moveTo>
                  <a:pt x="0" y="0"/>
                </a:moveTo>
                <a:lnTo>
                  <a:pt x="8456170" y="0"/>
                </a:lnTo>
                <a:lnTo>
                  <a:pt x="8456170" y="439425"/>
                </a:lnTo>
                <a:lnTo>
                  <a:pt x="0" y="439425"/>
                </a:lnTo>
                <a:lnTo>
                  <a:pt x="0" y="0"/>
                </a:lnTo>
                <a:close/>
              </a:path>
            </a:pathLst>
          </a:custGeom>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656293" tIns="187452" rIns="656293" bIns="78232" numCol="1" spcCol="1270" anchor="t" anchorCtr="0">
            <a:noAutofit/>
          </a:bodyPr>
          <a:lstStyle/>
          <a:p>
            <a:pPr marL="273050" lvl="1" indent="-273050" algn="l" defTabSz="488950">
              <a:lnSpc>
                <a:spcPct val="100000"/>
              </a:lnSpc>
              <a:spcBef>
                <a:spcPct val="0"/>
              </a:spcBef>
              <a:spcAft>
                <a:spcPts val="0"/>
              </a:spcAft>
              <a:buChar char="••"/>
            </a:pPr>
            <a:r>
              <a:rPr lang="en-US" sz="1100" b="0" kern="1200" dirty="0" smtClean="0">
                <a:latin typeface="+mj-lt"/>
                <a:ea typeface="+mn-ea"/>
                <a:cs typeface="+mn-cs"/>
              </a:rPr>
              <a:t>Rules will prevail</a:t>
            </a:r>
            <a:endParaRPr lang="en-US" sz="1100" b="0" kern="1200" dirty="0">
              <a:latin typeface="+mj-lt"/>
              <a:ea typeface="+mn-ea"/>
              <a:cs typeface="+mn-cs"/>
            </a:endParaRPr>
          </a:p>
        </p:txBody>
      </p:sp>
      <p:sp>
        <p:nvSpPr>
          <p:cNvPr id="14" name="Freeform 13"/>
          <p:cNvSpPr/>
          <p:nvPr/>
        </p:nvSpPr>
        <p:spPr>
          <a:xfrm>
            <a:off x="808775" y="3027634"/>
            <a:ext cx="6308395" cy="297832"/>
          </a:xfrm>
          <a:custGeom>
            <a:avLst/>
            <a:gdLst>
              <a:gd name="connsiteX0" fmla="*/ 0 w 6308395"/>
              <a:gd name="connsiteY0" fmla="*/ 49640 h 297832"/>
              <a:gd name="connsiteX1" fmla="*/ 49640 w 6308395"/>
              <a:gd name="connsiteY1" fmla="*/ 0 h 297832"/>
              <a:gd name="connsiteX2" fmla="*/ 6258755 w 6308395"/>
              <a:gd name="connsiteY2" fmla="*/ 0 h 297832"/>
              <a:gd name="connsiteX3" fmla="*/ 6308395 w 6308395"/>
              <a:gd name="connsiteY3" fmla="*/ 49640 h 297832"/>
              <a:gd name="connsiteX4" fmla="*/ 6308395 w 6308395"/>
              <a:gd name="connsiteY4" fmla="*/ 248192 h 297832"/>
              <a:gd name="connsiteX5" fmla="*/ 6258755 w 6308395"/>
              <a:gd name="connsiteY5" fmla="*/ 297832 h 297832"/>
              <a:gd name="connsiteX6" fmla="*/ 49640 w 6308395"/>
              <a:gd name="connsiteY6" fmla="*/ 297832 h 297832"/>
              <a:gd name="connsiteX7" fmla="*/ 0 w 6308395"/>
              <a:gd name="connsiteY7" fmla="*/ 248192 h 297832"/>
              <a:gd name="connsiteX8" fmla="*/ 0 w 6308395"/>
              <a:gd name="connsiteY8" fmla="*/ 49640 h 297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08395" h="297832">
                <a:moveTo>
                  <a:pt x="0" y="49640"/>
                </a:moveTo>
                <a:cubicBezTo>
                  <a:pt x="0" y="22225"/>
                  <a:pt x="22225" y="0"/>
                  <a:pt x="49640" y="0"/>
                </a:cubicBezTo>
                <a:lnTo>
                  <a:pt x="6258755" y="0"/>
                </a:lnTo>
                <a:cubicBezTo>
                  <a:pt x="6286170" y="0"/>
                  <a:pt x="6308395" y="22225"/>
                  <a:pt x="6308395" y="49640"/>
                </a:cubicBezTo>
                <a:lnTo>
                  <a:pt x="6308395" y="248192"/>
                </a:lnTo>
                <a:cubicBezTo>
                  <a:pt x="6308395" y="275607"/>
                  <a:pt x="6286170" y="297832"/>
                  <a:pt x="6258755" y="297832"/>
                </a:cubicBezTo>
                <a:lnTo>
                  <a:pt x="49640" y="297832"/>
                </a:lnTo>
                <a:cubicBezTo>
                  <a:pt x="22225" y="297832"/>
                  <a:pt x="0" y="275607"/>
                  <a:pt x="0" y="248192"/>
                </a:cubicBezTo>
                <a:lnTo>
                  <a:pt x="0" y="49640"/>
                </a:lnTo>
                <a:close/>
              </a:path>
            </a:pathLst>
          </a:custGeom>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238275" tIns="14539" rIns="238275" bIns="14539" numCol="1" spcCol="1270" anchor="ctr" anchorCtr="0">
            <a:noAutofit/>
          </a:bodyPr>
          <a:lstStyle/>
          <a:p>
            <a:pPr marL="273050" lvl="0" indent="-273050" algn="l" defTabSz="488950">
              <a:lnSpc>
                <a:spcPct val="100000"/>
              </a:lnSpc>
              <a:spcBef>
                <a:spcPct val="0"/>
              </a:spcBef>
              <a:spcAft>
                <a:spcPts val="0"/>
              </a:spcAft>
            </a:pPr>
            <a:r>
              <a:rPr lang="en-US" sz="1100" b="0" kern="1200" dirty="0" smtClean="0">
                <a:latin typeface="+mj-lt"/>
                <a:ea typeface="+mn-ea"/>
                <a:cs typeface="+mn-cs"/>
              </a:rPr>
              <a:t>If conflict between ICDS and rules (Q4)</a:t>
            </a:r>
            <a:endParaRPr lang="en-US" sz="1100" b="0" kern="1200" dirty="0">
              <a:latin typeface="+mj-lt"/>
              <a:ea typeface="+mn-ea"/>
              <a:cs typeface="+mn-cs"/>
            </a:endParaRPr>
          </a:p>
        </p:txBody>
      </p:sp>
      <p:sp>
        <p:nvSpPr>
          <p:cNvPr id="15" name="Freeform 14"/>
          <p:cNvSpPr/>
          <p:nvPr/>
        </p:nvSpPr>
        <p:spPr>
          <a:xfrm>
            <a:off x="376238" y="3845644"/>
            <a:ext cx="8456170" cy="439425"/>
          </a:xfrm>
          <a:custGeom>
            <a:avLst/>
            <a:gdLst>
              <a:gd name="connsiteX0" fmla="*/ 0 w 8456170"/>
              <a:gd name="connsiteY0" fmla="*/ 0 h 439425"/>
              <a:gd name="connsiteX1" fmla="*/ 8456170 w 8456170"/>
              <a:gd name="connsiteY1" fmla="*/ 0 h 439425"/>
              <a:gd name="connsiteX2" fmla="*/ 8456170 w 8456170"/>
              <a:gd name="connsiteY2" fmla="*/ 439425 h 439425"/>
              <a:gd name="connsiteX3" fmla="*/ 0 w 8456170"/>
              <a:gd name="connsiteY3" fmla="*/ 439425 h 439425"/>
              <a:gd name="connsiteX4" fmla="*/ 0 w 8456170"/>
              <a:gd name="connsiteY4" fmla="*/ 0 h 4394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56170" h="439425">
                <a:moveTo>
                  <a:pt x="0" y="0"/>
                </a:moveTo>
                <a:lnTo>
                  <a:pt x="8456170" y="0"/>
                </a:lnTo>
                <a:lnTo>
                  <a:pt x="8456170" y="439425"/>
                </a:lnTo>
                <a:lnTo>
                  <a:pt x="0" y="439425"/>
                </a:lnTo>
                <a:lnTo>
                  <a:pt x="0" y="0"/>
                </a:lnTo>
                <a:close/>
              </a:path>
            </a:pathLst>
          </a:custGeom>
        </p:spPr>
        <p:style>
          <a:lnRef idx="2">
            <a:schemeClr val="accent6">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656293" tIns="187452" rIns="656293" bIns="78232" numCol="1" spcCol="1270" anchor="t" anchorCtr="0">
            <a:noAutofit/>
          </a:bodyPr>
          <a:lstStyle/>
          <a:p>
            <a:pPr marL="273050" lvl="1" indent="-273050" algn="l" defTabSz="488950">
              <a:lnSpc>
                <a:spcPct val="100000"/>
              </a:lnSpc>
              <a:spcBef>
                <a:spcPct val="0"/>
              </a:spcBef>
              <a:spcAft>
                <a:spcPts val="0"/>
              </a:spcAft>
              <a:buChar char="••"/>
            </a:pPr>
            <a:r>
              <a:rPr lang="en-US" sz="1100" b="0" kern="1200" dirty="0" smtClean="0">
                <a:latin typeface="+mj-lt"/>
                <a:ea typeface="+mn-ea"/>
                <a:cs typeface="+mn-cs"/>
              </a:rPr>
              <a:t>ICDS will apply irrespective of accounting standards</a:t>
            </a:r>
            <a:endParaRPr lang="en-US" sz="1100" b="0" kern="1200" dirty="0">
              <a:latin typeface="+mj-lt"/>
              <a:ea typeface="+mn-ea"/>
              <a:cs typeface="+mn-cs"/>
            </a:endParaRPr>
          </a:p>
        </p:txBody>
      </p:sp>
      <p:sp>
        <p:nvSpPr>
          <p:cNvPr id="16" name="Freeform 15"/>
          <p:cNvSpPr/>
          <p:nvPr/>
        </p:nvSpPr>
        <p:spPr>
          <a:xfrm>
            <a:off x="808775" y="3680651"/>
            <a:ext cx="6308395" cy="297832"/>
          </a:xfrm>
          <a:custGeom>
            <a:avLst/>
            <a:gdLst>
              <a:gd name="connsiteX0" fmla="*/ 0 w 6308395"/>
              <a:gd name="connsiteY0" fmla="*/ 49640 h 297832"/>
              <a:gd name="connsiteX1" fmla="*/ 49640 w 6308395"/>
              <a:gd name="connsiteY1" fmla="*/ 0 h 297832"/>
              <a:gd name="connsiteX2" fmla="*/ 6258755 w 6308395"/>
              <a:gd name="connsiteY2" fmla="*/ 0 h 297832"/>
              <a:gd name="connsiteX3" fmla="*/ 6308395 w 6308395"/>
              <a:gd name="connsiteY3" fmla="*/ 49640 h 297832"/>
              <a:gd name="connsiteX4" fmla="*/ 6308395 w 6308395"/>
              <a:gd name="connsiteY4" fmla="*/ 248192 h 297832"/>
              <a:gd name="connsiteX5" fmla="*/ 6258755 w 6308395"/>
              <a:gd name="connsiteY5" fmla="*/ 297832 h 297832"/>
              <a:gd name="connsiteX6" fmla="*/ 49640 w 6308395"/>
              <a:gd name="connsiteY6" fmla="*/ 297832 h 297832"/>
              <a:gd name="connsiteX7" fmla="*/ 0 w 6308395"/>
              <a:gd name="connsiteY7" fmla="*/ 248192 h 297832"/>
              <a:gd name="connsiteX8" fmla="*/ 0 w 6308395"/>
              <a:gd name="connsiteY8" fmla="*/ 49640 h 297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08395" h="297832">
                <a:moveTo>
                  <a:pt x="0" y="49640"/>
                </a:moveTo>
                <a:cubicBezTo>
                  <a:pt x="0" y="22225"/>
                  <a:pt x="22225" y="0"/>
                  <a:pt x="49640" y="0"/>
                </a:cubicBezTo>
                <a:lnTo>
                  <a:pt x="6258755" y="0"/>
                </a:lnTo>
                <a:cubicBezTo>
                  <a:pt x="6286170" y="0"/>
                  <a:pt x="6308395" y="22225"/>
                  <a:pt x="6308395" y="49640"/>
                </a:cubicBezTo>
                <a:lnTo>
                  <a:pt x="6308395" y="248192"/>
                </a:lnTo>
                <a:cubicBezTo>
                  <a:pt x="6308395" y="275607"/>
                  <a:pt x="6286170" y="297832"/>
                  <a:pt x="6258755" y="297832"/>
                </a:cubicBezTo>
                <a:lnTo>
                  <a:pt x="49640" y="297832"/>
                </a:lnTo>
                <a:cubicBezTo>
                  <a:pt x="22225" y="297832"/>
                  <a:pt x="0" y="275607"/>
                  <a:pt x="0" y="248192"/>
                </a:cubicBezTo>
                <a:lnTo>
                  <a:pt x="0" y="49640"/>
                </a:lnTo>
                <a:close/>
              </a:path>
            </a:pathLst>
          </a:custGeom>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238275" tIns="14539" rIns="238275" bIns="14539" numCol="1" spcCol="1270" anchor="ctr" anchorCtr="0">
            <a:noAutofit/>
          </a:bodyPr>
          <a:lstStyle/>
          <a:p>
            <a:pPr marL="273050" lvl="0" indent="-273050" algn="l" defTabSz="488950">
              <a:lnSpc>
                <a:spcPct val="100000"/>
              </a:lnSpc>
              <a:spcBef>
                <a:spcPct val="0"/>
              </a:spcBef>
              <a:spcAft>
                <a:spcPts val="0"/>
              </a:spcAft>
            </a:pPr>
            <a:r>
              <a:rPr lang="en-US" sz="1100" b="0" kern="1200" dirty="0" smtClean="0">
                <a:latin typeface="+mj-lt"/>
                <a:ea typeface="+mn-ea"/>
                <a:cs typeface="+mn-cs"/>
              </a:rPr>
              <a:t>Will ICDS apply to company which adopted Ind-AS (Q5)</a:t>
            </a:r>
            <a:endParaRPr lang="en-US" sz="1100" b="0" kern="1200" dirty="0">
              <a:latin typeface="+mj-lt"/>
              <a:ea typeface="+mn-ea"/>
              <a:cs typeface="+mn-cs"/>
            </a:endParaRPr>
          </a:p>
        </p:txBody>
      </p:sp>
      <p:sp>
        <p:nvSpPr>
          <p:cNvPr id="17" name="Freeform 16"/>
          <p:cNvSpPr/>
          <p:nvPr/>
        </p:nvSpPr>
        <p:spPr>
          <a:xfrm>
            <a:off x="376238" y="4518272"/>
            <a:ext cx="8456170" cy="439425"/>
          </a:xfrm>
          <a:custGeom>
            <a:avLst/>
            <a:gdLst>
              <a:gd name="connsiteX0" fmla="*/ 0 w 8456170"/>
              <a:gd name="connsiteY0" fmla="*/ 0 h 439425"/>
              <a:gd name="connsiteX1" fmla="*/ 8456170 w 8456170"/>
              <a:gd name="connsiteY1" fmla="*/ 0 h 439425"/>
              <a:gd name="connsiteX2" fmla="*/ 8456170 w 8456170"/>
              <a:gd name="connsiteY2" fmla="*/ 439425 h 439425"/>
              <a:gd name="connsiteX3" fmla="*/ 0 w 8456170"/>
              <a:gd name="connsiteY3" fmla="*/ 439425 h 439425"/>
              <a:gd name="connsiteX4" fmla="*/ 0 w 8456170"/>
              <a:gd name="connsiteY4" fmla="*/ 0 h 4394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56170" h="439425">
                <a:moveTo>
                  <a:pt x="0" y="0"/>
                </a:moveTo>
                <a:lnTo>
                  <a:pt x="8456170" y="0"/>
                </a:lnTo>
                <a:lnTo>
                  <a:pt x="8456170" y="439425"/>
                </a:lnTo>
                <a:lnTo>
                  <a:pt x="0" y="439425"/>
                </a:lnTo>
                <a:lnTo>
                  <a:pt x="0" y="0"/>
                </a:lnTo>
                <a:close/>
              </a:path>
            </a:pathLst>
          </a:custGeom>
        </p:spPr>
        <p:style>
          <a:lnRef idx="2">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656293" tIns="187452" rIns="656293" bIns="78232" numCol="1" spcCol="1270" anchor="t" anchorCtr="0">
            <a:noAutofit/>
          </a:bodyPr>
          <a:lstStyle/>
          <a:p>
            <a:pPr marL="273050" lvl="1" indent="-273050" algn="l" defTabSz="488950">
              <a:lnSpc>
                <a:spcPct val="100000"/>
              </a:lnSpc>
              <a:spcBef>
                <a:spcPct val="0"/>
              </a:spcBef>
              <a:spcAft>
                <a:spcPts val="0"/>
              </a:spcAft>
              <a:buChar char="••"/>
            </a:pPr>
            <a:r>
              <a:rPr lang="en-US" sz="1100" b="0" kern="1200" dirty="0" smtClean="0">
                <a:latin typeface="+mj-lt"/>
                <a:ea typeface="+mn-ea"/>
                <a:cs typeface="+mn-cs"/>
              </a:rPr>
              <a:t>Will not be applicable for MAT but will be relevant for AMT</a:t>
            </a:r>
            <a:endParaRPr lang="en-US" sz="1100" b="0" kern="1200" dirty="0">
              <a:latin typeface="+mj-lt"/>
              <a:ea typeface="+mn-ea"/>
              <a:cs typeface="+mn-cs"/>
            </a:endParaRPr>
          </a:p>
        </p:txBody>
      </p:sp>
      <p:sp>
        <p:nvSpPr>
          <p:cNvPr id="18" name="Freeform 17"/>
          <p:cNvSpPr/>
          <p:nvPr/>
        </p:nvSpPr>
        <p:spPr>
          <a:xfrm>
            <a:off x="808775" y="4333669"/>
            <a:ext cx="6308395" cy="297832"/>
          </a:xfrm>
          <a:custGeom>
            <a:avLst/>
            <a:gdLst>
              <a:gd name="connsiteX0" fmla="*/ 0 w 6308395"/>
              <a:gd name="connsiteY0" fmla="*/ 49640 h 297832"/>
              <a:gd name="connsiteX1" fmla="*/ 49640 w 6308395"/>
              <a:gd name="connsiteY1" fmla="*/ 0 h 297832"/>
              <a:gd name="connsiteX2" fmla="*/ 6258755 w 6308395"/>
              <a:gd name="connsiteY2" fmla="*/ 0 h 297832"/>
              <a:gd name="connsiteX3" fmla="*/ 6308395 w 6308395"/>
              <a:gd name="connsiteY3" fmla="*/ 49640 h 297832"/>
              <a:gd name="connsiteX4" fmla="*/ 6308395 w 6308395"/>
              <a:gd name="connsiteY4" fmla="*/ 248192 h 297832"/>
              <a:gd name="connsiteX5" fmla="*/ 6258755 w 6308395"/>
              <a:gd name="connsiteY5" fmla="*/ 297832 h 297832"/>
              <a:gd name="connsiteX6" fmla="*/ 49640 w 6308395"/>
              <a:gd name="connsiteY6" fmla="*/ 297832 h 297832"/>
              <a:gd name="connsiteX7" fmla="*/ 0 w 6308395"/>
              <a:gd name="connsiteY7" fmla="*/ 248192 h 297832"/>
              <a:gd name="connsiteX8" fmla="*/ 0 w 6308395"/>
              <a:gd name="connsiteY8" fmla="*/ 49640 h 297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08395" h="297832">
                <a:moveTo>
                  <a:pt x="0" y="49640"/>
                </a:moveTo>
                <a:cubicBezTo>
                  <a:pt x="0" y="22225"/>
                  <a:pt x="22225" y="0"/>
                  <a:pt x="49640" y="0"/>
                </a:cubicBezTo>
                <a:lnTo>
                  <a:pt x="6258755" y="0"/>
                </a:lnTo>
                <a:cubicBezTo>
                  <a:pt x="6286170" y="0"/>
                  <a:pt x="6308395" y="22225"/>
                  <a:pt x="6308395" y="49640"/>
                </a:cubicBezTo>
                <a:lnTo>
                  <a:pt x="6308395" y="248192"/>
                </a:lnTo>
                <a:cubicBezTo>
                  <a:pt x="6308395" y="275607"/>
                  <a:pt x="6286170" y="297832"/>
                  <a:pt x="6258755" y="297832"/>
                </a:cubicBezTo>
                <a:lnTo>
                  <a:pt x="49640" y="297832"/>
                </a:lnTo>
                <a:cubicBezTo>
                  <a:pt x="22225" y="297832"/>
                  <a:pt x="0" y="275607"/>
                  <a:pt x="0" y="248192"/>
                </a:cubicBezTo>
                <a:lnTo>
                  <a:pt x="0" y="49640"/>
                </a:lnTo>
                <a:close/>
              </a:path>
            </a:pathLst>
          </a:cu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238275" tIns="14539" rIns="238275" bIns="14539" numCol="1" spcCol="1270" anchor="ctr" anchorCtr="0">
            <a:noAutofit/>
          </a:bodyPr>
          <a:lstStyle/>
          <a:p>
            <a:pPr marL="273050" lvl="0" indent="-273050" algn="l" defTabSz="488950">
              <a:lnSpc>
                <a:spcPct val="100000"/>
              </a:lnSpc>
              <a:spcBef>
                <a:spcPct val="0"/>
              </a:spcBef>
              <a:spcAft>
                <a:spcPts val="0"/>
              </a:spcAft>
            </a:pPr>
            <a:r>
              <a:rPr lang="en-US" sz="1100" b="0" kern="1200" dirty="0" smtClean="0">
                <a:latin typeface="+mj-lt"/>
                <a:ea typeface="+mn-ea"/>
                <a:cs typeface="+mn-cs"/>
              </a:rPr>
              <a:t>Whether ICDS will apply to MAT / AMT (Q6)</a:t>
            </a:r>
            <a:endParaRPr lang="en-US" sz="1100" b="0" kern="1200" dirty="0">
              <a:latin typeface="+mj-lt"/>
              <a:ea typeface="+mn-ea"/>
              <a:cs typeface="+mn-cs"/>
            </a:endParaRPr>
          </a:p>
        </p:txBody>
      </p:sp>
      <p:sp>
        <p:nvSpPr>
          <p:cNvPr id="19" name="Freeform 18"/>
          <p:cNvSpPr/>
          <p:nvPr/>
        </p:nvSpPr>
        <p:spPr>
          <a:xfrm>
            <a:off x="376238" y="5151679"/>
            <a:ext cx="8456170" cy="439425"/>
          </a:xfrm>
          <a:custGeom>
            <a:avLst/>
            <a:gdLst>
              <a:gd name="connsiteX0" fmla="*/ 0 w 8456170"/>
              <a:gd name="connsiteY0" fmla="*/ 0 h 439425"/>
              <a:gd name="connsiteX1" fmla="*/ 8456170 w 8456170"/>
              <a:gd name="connsiteY1" fmla="*/ 0 h 439425"/>
              <a:gd name="connsiteX2" fmla="*/ 8456170 w 8456170"/>
              <a:gd name="connsiteY2" fmla="*/ 439425 h 439425"/>
              <a:gd name="connsiteX3" fmla="*/ 0 w 8456170"/>
              <a:gd name="connsiteY3" fmla="*/ 439425 h 439425"/>
              <a:gd name="connsiteX4" fmla="*/ 0 w 8456170"/>
              <a:gd name="connsiteY4" fmla="*/ 0 h 4394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56170" h="439425">
                <a:moveTo>
                  <a:pt x="0" y="0"/>
                </a:moveTo>
                <a:lnTo>
                  <a:pt x="8456170" y="0"/>
                </a:lnTo>
                <a:lnTo>
                  <a:pt x="8456170" y="439425"/>
                </a:lnTo>
                <a:lnTo>
                  <a:pt x="0" y="439425"/>
                </a:lnTo>
                <a:lnTo>
                  <a:pt x="0" y="0"/>
                </a:lnTo>
                <a:close/>
              </a:path>
            </a:pathLst>
          </a:custGeom>
        </p:spPr>
        <p:style>
          <a:lnRef idx="2">
            <a:schemeClr val="accent3">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656293" tIns="187452" rIns="656293" bIns="78232" numCol="1" spcCol="1270" anchor="t" anchorCtr="0">
            <a:noAutofit/>
          </a:bodyPr>
          <a:lstStyle/>
          <a:p>
            <a:pPr marL="273050" lvl="1" indent="-273050" algn="l" defTabSz="488950">
              <a:lnSpc>
                <a:spcPct val="100000"/>
              </a:lnSpc>
              <a:spcBef>
                <a:spcPct val="0"/>
              </a:spcBef>
              <a:spcAft>
                <a:spcPts val="0"/>
              </a:spcAft>
              <a:buChar char="••"/>
            </a:pPr>
            <a:r>
              <a:rPr lang="en-US" sz="1100" b="0" kern="1200" dirty="0" smtClean="0">
                <a:latin typeface="+mj-lt"/>
                <a:ea typeface="+mn-ea"/>
                <a:cs typeface="+mn-cs"/>
              </a:rPr>
              <a:t>Yes (unless there are sector specific provisions)</a:t>
            </a:r>
            <a:endParaRPr lang="en-US" sz="1100" b="0" kern="1200" dirty="0">
              <a:latin typeface="+mj-lt"/>
              <a:ea typeface="+mn-ea"/>
              <a:cs typeface="+mn-cs"/>
            </a:endParaRPr>
          </a:p>
        </p:txBody>
      </p:sp>
      <p:sp>
        <p:nvSpPr>
          <p:cNvPr id="20" name="Freeform 19"/>
          <p:cNvSpPr/>
          <p:nvPr/>
        </p:nvSpPr>
        <p:spPr>
          <a:xfrm>
            <a:off x="808775" y="4986686"/>
            <a:ext cx="6308395" cy="297832"/>
          </a:xfrm>
          <a:custGeom>
            <a:avLst/>
            <a:gdLst>
              <a:gd name="connsiteX0" fmla="*/ 0 w 6308395"/>
              <a:gd name="connsiteY0" fmla="*/ 49640 h 297832"/>
              <a:gd name="connsiteX1" fmla="*/ 49640 w 6308395"/>
              <a:gd name="connsiteY1" fmla="*/ 0 h 297832"/>
              <a:gd name="connsiteX2" fmla="*/ 6258755 w 6308395"/>
              <a:gd name="connsiteY2" fmla="*/ 0 h 297832"/>
              <a:gd name="connsiteX3" fmla="*/ 6308395 w 6308395"/>
              <a:gd name="connsiteY3" fmla="*/ 49640 h 297832"/>
              <a:gd name="connsiteX4" fmla="*/ 6308395 w 6308395"/>
              <a:gd name="connsiteY4" fmla="*/ 248192 h 297832"/>
              <a:gd name="connsiteX5" fmla="*/ 6258755 w 6308395"/>
              <a:gd name="connsiteY5" fmla="*/ 297832 h 297832"/>
              <a:gd name="connsiteX6" fmla="*/ 49640 w 6308395"/>
              <a:gd name="connsiteY6" fmla="*/ 297832 h 297832"/>
              <a:gd name="connsiteX7" fmla="*/ 0 w 6308395"/>
              <a:gd name="connsiteY7" fmla="*/ 248192 h 297832"/>
              <a:gd name="connsiteX8" fmla="*/ 0 w 6308395"/>
              <a:gd name="connsiteY8" fmla="*/ 49640 h 297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08395" h="297832">
                <a:moveTo>
                  <a:pt x="0" y="49640"/>
                </a:moveTo>
                <a:cubicBezTo>
                  <a:pt x="0" y="22225"/>
                  <a:pt x="22225" y="0"/>
                  <a:pt x="49640" y="0"/>
                </a:cubicBezTo>
                <a:lnTo>
                  <a:pt x="6258755" y="0"/>
                </a:lnTo>
                <a:cubicBezTo>
                  <a:pt x="6286170" y="0"/>
                  <a:pt x="6308395" y="22225"/>
                  <a:pt x="6308395" y="49640"/>
                </a:cubicBezTo>
                <a:lnTo>
                  <a:pt x="6308395" y="248192"/>
                </a:lnTo>
                <a:cubicBezTo>
                  <a:pt x="6308395" y="275607"/>
                  <a:pt x="6286170" y="297832"/>
                  <a:pt x="6258755" y="297832"/>
                </a:cubicBezTo>
                <a:lnTo>
                  <a:pt x="49640" y="297832"/>
                </a:lnTo>
                <a:cubicBezTo>
                  <a:pt x="22225" y="297832"/>
                  <a:pt x="0" y="275607"/>
                  <a:pt x="0" y="248192"/>
                </a:cubicBezTo>
                <a:lnTo>
                  <a:pt x="0" y="49640"/>
                </a:lnTo>
                <a:close/>
              </a:path>
            </a:pathLst>
          </a:custGeom>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238275" tIns="14539" rIns="238275" bIns="14539" numCol="1" spcCol="1270" anchor="ctr" anchorCtr="0">
            <a:noAutofit/>
          </a:bodyPr>
          <a:lstStyle/>
          <a:p>
            <a:pPr marL="273050" lvl="0" indent="-273050" algn="l" defTabSz="488950">
              <a:lnSpc>
                <a:spcPct val="100000"/>
              </a:lnSpc>
              <a:spcBef>
                <a:spcPct val="0"/>
              </a:spcBef>
              <a:spcAft>
                <a:spcPts val="0"/>
              </a:spcAft>
            </a:pPr>
            <a:r>
              <a:rPr lang="en-US" sz="1100" b="0" kern="1200" dirty="0" smtClean="0">
                <a:latin typeface="+mj-lt"/>
                <a:ea typeface="+mn-ea"/>
                <a:cs typeface="+mn-cs"/>
              </a:rPr>
              <a:t>Will ICDS apply to Banks, NBFC’s, Insurance Co., Power Co. etc. (Q7)</a:t>
            </a:r>
            <a:endParaRPr lang="en-US" sz="1100" b="0" kern="1200" dirty="0">
              <a:latin typeface="+mj-lt"/>
              <a:ea typeface="+mn-ea"/>
              <a:cs typeface="+mn-cs"/>
            </a:endParaRPr>
          </a:p>
        </p:txBody>
      </p:sp>
      <p:sp>
        <p:nvSpPr>
          <p:cNvPr id="5" name="Rounded Rectangle 4"/>
          <p:cNvSpPr/>
          <p:nvPr/>
        </p:nvSpPr>
        <p:spPr bwMode="gray">
          <a:xfrm>
            <a:off x="1248697" y="5692877"/>
            <a:ext cx="7147158" cy="678425"/>
          </a:xfrm>
          <a:prstGeom prst="roundRect">
            <a:avLst/>
          </a:prstGeom>
          <a:solidFill>
            <a:schemeClr val="accent3"/>
          </a:solidFill>
          <a:ln w="19050" algn="ctr">
            <a:noFill/>
            <a:miter lim="800000"/>
            <a:headEnd/>
            <a:tailEnd/>
          </a:ln>
        </p:spPr>
        <p:txBody>
          <a:bodyPr wrap="square" lIns="88900" tIns="88900" rIns="88900" bIns="88900" rtlCol="0" anchor="ctr"/>
          <a:lstStyle/>
          <a:p>
            <a:pPr algn="ctr">
              <a:defRPr/>
            </a:pPr>
            <a:r>
              <a:rPr lang="en-GB" sz="1000" b="1" dirty="0" smtClean="0">
                <a:solidFill>
                  <a:schemeClr val="bg1"/>
                </a:solidFill>
              </a:rPr>
              <a:t>Disclosure of net </a:t>
            </a:r>
            <a:r>
              <a:rPr lang="en-GB" sz="1000" b="1" dirty="0">
                <a:solidFill>
                  <a:schemeClr val="bg1"/>
                </a:solidFill>
              </a:rPr>
              <a:t>effect on the income </a:t>
            </a:r>
            <a:r>
              <a:rPr lang="en-GB" sz="1000" b="1" dirty="0" smtClean="0">
                <a:solidFill>
                  <a:schemeClr val="bg1"/>
                </a:solidFill>
              </a:rPr>
              <a:t>- </a:t>
            </a:r>
            <a:r>
              <a:rPr lang="en-GB" sz="1000" b="1" dirty="0">
                <a:solidFill>
                  <a:schemeClr val="bg1"/>
                </a:solidFill>
              </a:rPr>
              <a:t>Return of Income. </a:t>
            </a:r>
            <a:endParaRPr lang="en-GB" sz="1000" b="1" dirty="0" smtClean="0">
              <a:solidFill>
                <a:schemeClr val="bg1"/>
              </a:solidFill>
            </a:endParaRPr>
          </a:p>
          <a:p>
            <a:pPr marL="171450" indent="-171450" algn="ctr">
              <a:buFont typeface="Arial" panose="020B0604020202020204" pitchFamily="34" charset="0"/>
              <a:buChar char="•"/>
              <a:defRPr/>
            </a:pPr>
            <a:r>
              <a:rPr lang="en-GB" sz="1000" b="1" dirty="0" smtClean="0">
                <a:solidFill>
                  <a:schemeClr val="bg1"/>
                </a:solidFill>
              </a:rPr>
              <a:t>Disclosures </a:t>
            </a:r>
            <a:r>
              <a:rPr lang="en-GB" sz="1000" b="1" dirty="0">
                <a:solidFill>
                  <a:schemeClr val="bg1"/>
                </a:solidFill>
              </a:rPr>
              <a:t>required under ICDS shall be made in the tax audit report (Form 3CD</a:t>
            </a:r>
            <a:r>
              <a:rPr lang="en-GB" sz="1000" b="1" dirty="0" smtClean="0">
                <a:solidFill>
                  <a:schemeClr val="bg1"/>
                </a:solidFill>
              </a:rPr>
              <a:t>) clause 13. </a:t>
            </a:r>
          </a:p>
          <a:p>
            <a:pPr marL="171450" indent="-171450" algn="ctr">
              <a:buFont typeface="Arial" panose="020B0604020202020204" pitchFamily="34" charset="0"/>
              <a:buChar char="•"/>
              <a:defRPr/>
            </a:pPr>
            <a:r>
              <a:rPr lang="en-GB" sz="1000" b="1" dirty="0" smtClean="0">
                <a:solidFill>
                  <a:schemeClr val="bg1"/>
                </a:solidFill>
              </a:rPr>
              <a:t>No </a:t>
            </a:r>
            <a:r>
              <a:rPr lang="en-GB" sz="1000" b="1" dirty="0">
                <a:solidFill>
                  <a:schemeClr val="bg1"/>
                </a:solidFill>
              </a:rPr>
              <a:t>separate disclosure requirement for persons not liable to tax </a:t>
            </a:r>
            <a:r>
              <a:rPr lang="en-GB" sz="1000" b="1" dirty="0" smtClean="0">
                <a:solidFill>
                  <a:schemeClr val="bg1"/>
                </a:solidFill>
              </a:rPr>
              <a:t>audit </a:t>
            </a:r>
            <a:r>
              <a:rPr lang="en-GB" sz="1000" b="1" dirty="0">
                <a:solidFill>
                  <a:schemeClr val="bg1"/>
                </a:solidFill>
              </a:rPr>
              <a:t>(</a:t>
            </a:r>
            <a:r>
              <a:rPr lang="en-GB" sz="1000" b="1" dirty="0" smtClean="0">
                <a:solidFill>
                  <a:schemeClr val="bg1"/>
                </a:solidFill>
              </a:rPr>
              <a:t>Q-25)</a:t>
            </a:r>
            <a:endParaRPr lang="en-US" sz="1000" b="1" dirty="0">
              <a:solidFill>
                <a:schemeClr val="bg1"/>
              </a:solidFill>
            </a:endParaRPr>
          </a:p>
        </p:txBody>
      </p:sp>
    </p:spTree>
    <p:extLst>
      <p:ext uri="{BB962C8B-B14F-4D97-AF65-F5344CB8AC3E}">
        <p14:creationId xmlns:p14="http://schemas.microsoft.com/office/powerpoint/2010/main" xmlns="" val="208646153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5"/>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8"/>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7"/>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0"/>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9"/>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pPr algn="just"/>
            <a:r>
              <a:rPr lang="en-US" dirty="0" smtClean="0"/>
              <a:t>Validity of ICDS</a:t>
            </a:r>
            <a:endParaRPr lang="en-US" dirty="0"/>
          </a:p>
        </p:txBody>
      </p:sp>
      <p:sp>
        <p:nvSpPr>
          <p:cNvPr id="3" name="Title 2"/>
          <p:cNvSpPr>
            <a:spLocks noGrp="1"/>
          </p:cNvSpPr>
          <p:nvPr>
            <p:ph type="title"/>
          </p:nvPr>
        </p:nvSpPr>
        <p:spPr/>
        <p:txBody>
          <a:bodyPr/>
          <a:lstStyle/>
          <a:p>
            <a:r>
              <a:rPr lang="en-US" dirty="0" smtClean="0"/>
              <a:t>Background</a:t>
            </a:r>
            <a:endParaRPr lang="en-US" dirty="0"/>
          </a:p>
        </p:txBody>
      </p:sp>
      <p:sp>
        <p:nvSpPr>
          <p:cNvPr id="4" name="Content Placeholder 3"/>
          <p:cNvSpPr>
            <a:spLocks noGrp="1"/>
          </p:cNvSpPr>
          <p:nvPr>
            <p:ph idx="1"/>
          </p:nvPr>
        </p:nvSpPr>
        <p:spPr>
          <a:xfrm>
            <a:off x="376239" y="1247274"/>
            <a:ext cx="8374062" cy="4713911"/>
          </a:xfrm>
        </p:spPr>
        <p:txBody>
          <a:bodyPr/>
          <a:lstStyle/>
          <a:p>
            <a:pPr marL="285750" indent="-285750" algn="just">
              <a:buFont typeface="Arial" panose="020B0604020202020204" pitchFamily="34" charset="0"/>
              <a:buChar char="•"/>
            </a:pPr>
            <a:r>
              <a:rPr lang="en-US" sz="1300" dirty="0" smtClean="0"/>
              <a:t>The </a:t>
            </a:r>
            <a:r>
              <a:rPr lang="en-US" sz="1300" dirty="0"/>
              <a:t>validity of ICDS was challenged before the Delhi High Court by the Chamber of Tax Consultants </a:t>
            </a:r>
            <a:r>
              <a:rPr lang="en-US" sz="1300" dirty="0" smtClean="0"/>
              <a:t>[2018</a:t>
            </a:r>
            <a:r>
              <a:rPr lang="en-US" sz="1300" dirty="0"/>
              <a:t>] 400 ITR </a:t>
            </a:r>
            <a:r>
              <a:rPr lang="en-US" sz="1300" dirty="0" smtClean="0"/>
              <a:t>178</a:t>
            </a:r>
          </a:p>
          <a:p>
            <a:pPr marL="285750" indent="-285750" algn="just">
              <a:buFont typeface="Arial" panose="020B0604020202020204" pitchFamily="34" charset="0"/>
              <a:buChar char="•"/>
            </a:pPr>
            <a:r>
              <a:rPr lang="en-US" sz="1300" dirty="0" smtClean="0"/>
              <a:t>The Delhi High Court considered various judicial precedents and struck down various provisions of ICDS being contrary to the principles laid down by the judicial precedents</a:t>
            </a:r>
          </a:p>
          <a:p>
            <a:pPr marL="1588" lvl="3" indent="0" algn="just">
              <a:buNone/>
            </a:pPr>
            <a:r>
              <a:rPr lang="en-US" sz="1300" b="1" dirty="0" smtClean="0"/>
              <a:t>Principles </a:t>
            </a:r>
            <a:r>
              <a:rPr lang="en-US" sz="1300" b="1" dirty="0"/>
              <a:t>laid down by the Delhi Court</a:t>
            </a:r>
            <a:endParaRPr lang="en-US" sz="1300" dirty="0" smtClean="0"/>
          </a:p>
          <a:p>
            <a:pPr marL="287338" lvl="3" indent="-285750" algn="just">
              <a:buFont typeface="Courier New" panose="02070309020205020404" pitchFamily="49" charset="0"/>
              <a:buChar char="o"/>
            </a:pPr>
            <a:r>
              <a:rPr lang="en-US" sz="1300" dirty="0" smtClean="0"/>
              <a:t>ICDS </a:t>
            </a:r>
            <a:r>
              <a:rPr lang="en-US" sz="1300" dirty="0"/>
              <a:t>cannot bring about changes to settled principles as laid down in judicial precedents which seek to interpret and explain statutory provisions contained in the Act.</a:t>
            </a:r>
          </a:p>
          <a:p>
            <a:pPr marL="287338" lvl="3" indent="-285750" algn="just">
              <a:buFont typeface="Courier New" panose="02070309020205020404" pitchFamily="49" charset="0"/>
              <a:buChar char="o"/>
            </a:pPr>
            <a:r>
              <a:rPr lang="en-IN" sz="1300" dirty="0"/>
              <a:t>Only a competent Legislature can make a validation law to override judicial precedents and that too by actually removing the defect pointed out by such precedent. </a:t>
            </a:r>
          </a:p>
          <a:p>
            <a:pPr marL="287338" lvl="3" indent="-285750" algn="just">
              <a:buFont typeface="Courier New" panose="02070309020205020404" pitchFamily="49" charset="0"/>
              <a:buChar char="o"/>
            </a:pPr>
            <a:r>
              <a:rPr lang="en-IN" sz="1300" dirty="0"/>
              <a:t>Section 145(2), as amended, has to be read down to restrict power of the Central Government to notify ICDS that do not seek to override binding judicial precedents or provisions of the Act. </a:t>
            </a:r>
          </a:p>
          <a:p>
            <a:pPr marL="287338" lvl="3" indent="-285750" algn="just">
              <a:buFont typeface="Courier New" panose="02070309020205020404" pitchFamily="49" charset="0"/>
              <a:buChar char="o"/>
            </a:pPr>
            <a:r>
              <a:rPr lang="en-IN" sz="1300" dirty="0"/>
              <a:t>ICDS is not meant to overrule the provisions of the Act, the Rules thereunder and the judicial precedents applicable to the provisions of the Act as they </a:t>
            </a:r>
            <a:r>
              <a:rPr lang="en-IN" sz="1300" dirty="0" smtClean="0"/>
              <a:t>stand.</a:t>
            </a:r>
            <a:endParaRPr lang="en-IN" sz="1300" dirty="0"/>
          </a:p>
          <a:p>
            <a:pPr marL="285750" indent="-285750" algn="just">
              <a:buFont typeface="Arial" panose="020B0604020202020204" pitchFamily="34" charset="0"/>
              <a:buChar char="•"/>
            </a:pPr>
            <a:r>
              <a:rPr lang="en-US" sz="1300" dirty="0" smtClean="0"/>
              <a:t>To </a:t>
            </a:r>
            <a:r>
              <a:rPr lang="en-US" sz="1300" dirty="0"/>
              <a:t>overrule the observations of the Delhi High Court, new provisions have been inserted in the Income Tax Act, 1961 </a:t>
            </a:r>
            <a:r>
              <a:rPr lang="en-US" sz="1300" dirty="0" smtClean="0"/>
              <a:t>vide </a:t>
            </a:r>
            <a:r>
              <a:rPr lang="en-US" sz="1300" dirty="0"/>
              <a:t>Finance Act, 2018.</a:t>
            </a:r>
          </a:p>
        </p:txBody>
      </p:sp>
      <p:sp>
        <p:nvSpPr>
          <p:cNvPr id="5" name="Rounded Rectangle 4"/>
          <p:cNvSpPr/>
          <p:nvPr/>
        </p:nvSpPr>
        <p:spPr bwMode="gray">
          <a:xfrm>
            <a:off x="666191" y="5268685"/>
            <a:ext cx="7791855" cy="614122"/>
          </a:xfrm>
          <a:prstGeom prst="roundRect">
            <a:avLst/>
          </a:prstGeom>
          <a:solidFill>
            <a:schemeClr val="accent3"/>
          </a:solidFill>
          <a:ln w="19050" algn="ctr">
            <a:noFill/>
            <a:miter lim="800000"/>
            <a:headEnd/>
            <a:tailEnd/>
          </a:ln>
        </p:spPr>
        <p:txBody>
          <a:bodyPr wrap="square" lIns="88900" tIns="88900" rIns="88900" bIns="88900" rtlCol="0" anchor="ctr"/>
          <a:lstStyle/>
          <a:p>
            <a:pPr algn="ctr">
              <a:lnSpc>
                <a:spcPct val="106000"/>
              </a:lnSpc>
              <a:buFont typeface="Wingdings 2" pitchFamily="18" charset="2"/>
              <a:buNone/>
            </a:pPr>
            <a:r>
              <a:rPr lang="en-US" sz="1400" b="1" dirty="0" smtClean="0">
                <a:solidFill>
                  <a:schemeClr val="bg1"/>
                </a:solidFill>
              </a:rPr>
              <a:t>Whether the principles laid down by Delhi High Court can still be applied post insertion of provisions relating to ICDS in the Act?  </a:t>
            </a:r>
            <a:endParaRPr lang="en-IN" sz="1400" b="1" dirty="0" smtClean="0">
              <a:solidFill>
                <a:schemeClr val="bg1"/>
              </a:solidFill>
            </a:endParaRPr>
          </a:p>
        </p:txBody>
      </p:sp>
    </p:spTree>
    <p:extLst>
      <p:ext uri="{BB962C8B-B14F-4D97-AF65-F5344CB8AC3E}">
        <p14:creationId xmlns:p14="http://schemas.microsoft.com/office/powerpoint/2010/main" xmlns="" val="313703303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0"/>
          </p:nvPr>
        </p:nvSpPr>
        <p:spPr>
          <a:xfrm>
            <a:off x="376237" y="1186775"/>
            <a:ext cx="8009005" cy="5194978"/>
          </a:xfrm>
        </p:spPr>
        <p:txBody>
          <a:bodyPr/>
          <a:lstStyle/>
          <a:p>
            <a:pPr algn="just"/>
            <a:r>
              <a:rPr lang="en-US" sz="1300" b="1" dirty="0"/>
              <a:t>Application of the principles laid down by the Delhi </a:t>
            </a:r>
            <a:r>
              <a:rPr lang="en-US" sz="1300" b="1" dirty="0" smtClean="0"/>
              <a:t>HC</a:t>
            </a:r>
          </a:p>
          <a:p>
            <a:pPr marL="285750" indent="-285750" algn="just">
              <a:buFont typeface="Arial" panose="020B0604020202020204" pitchFamily="34" charset="0"/>
              <a:buChar char="•"/>
            </a:pPr>
            <a:r>
              <a:rPr lang="en-US" sz="1300" dirty="0" smtClean="0"/>
              <a:t>As held by the Delhi High Court, ICDS cannot override judicial precedents interpreting the provisions of the law.</a:t>
            </a:r>
          </a:p>
          <a:p>
            <a:pPr marL="285750" indent="-285750" algn="just">
              <a:buFont typeface="Arial" panose="020B0604020202020204" pitchFamily="34" charset="0"/>
              <a:buChar char="•"/>
            </a:pPr>
            <a:r>
              <a:rPr lang="en-US" sz="1300" dirty="0" smtClean="0"/>
              <a:t>Though certain provisions of ICDS which were struck down by the Delhi High Court have been validated by insertion of specific provisions to that effect in the Act, there could still be some judicial precedents which may be in conflict with the provisions of ICDS and have not been plugged.    </a:t>
            </a:r>
            <a:endParaRPr lang="en-US" sz="1300" dirty="0"/>
          </a:p>
          <a:p>
            <a:pPr marL="285750" indent="-285750" algn="just">
              <a:buFont typeface="Arial" panose="020B0604020202020204" pitchFamily="34" charset="0"/>
              <a:buChar char="•"/>
            </a:pPr>
            <a:r>
              <a:rPr lang="en-US" sz="1300" dirty="0" smtClean="0"/>
              <a:t>In those cases, it may still be possible to apply the principles laid down by the Delhi High Court.</a:t>
            </a:r>
          </a:p>
          <a:p>
            <a:pPr marL="285750" indent="-285750" algn="just">
              <a:buFont typeface="Arial" panose="020B0604020202020204" pitchFamily="34" charset="0"/>
              <a:buChar char="•"/>
            </a:pPr>
            <a:r>
              <a:rPr lang="en-US" sz="1300" dirty="0" smtClean="0"/>
              <a:t>In the absence of concept of prudence in ICDS I, ICDS I was held to be ultra vires by the Delhi High Court.</a:t>
            </a:r>
          </a:p>
          <a:p>
            <a:pPr marL="285750" indent="-285750" algn="just">
              <a:buFont typeface="Arial" panose="020B0604020202020204" pitchFamily="34" charset="0"/>
              <a:buChar char="•"/>
            </a:pPr>
            <a:r>
              <a:rPr lang="en-US" sz="1300" dirty="0" smtClean="0"/>
              <a:t>Though </a:t>
            </a:r>
            <a:r>
              <a:rPr lang="en-US" sz="1300" dirty="0"/>
              <a:t>section 36(1</a:t>
            </a:r>
            <a:r>
              <a:rPr lang="en-US" sz="1300" dirty="0" smtClean="0"/>
              <a:t>)(xviii</a:t>
            </a:r>
            <a:r>
              <a:rPr lang="en-US" sz="1300" dirty="0"/>
              <a:t>) allows deduction for mark to market and expected losses as per ICDS and section 40A(13) disallows all other mark to market and expected losses, concept of prudence is wider than mark to market and expected losses.</a:t>
            </a:r>
          </a:p>
          <a:p>
            <a:pPr marL="285750" indent="-285750" algn="just">
              <a:buFont typeface="Arial" panose="020B0604020202020204" pitchFamily="34" charset="0"/>
              <a:buChar char="•"/>
            </a:pPr>
            <a:r>
              <a:rPr lang="en-US" sz="1300" dirty="0"/>
              <a:t>Therefore, it may still be possible to apply the concept of prudence on a case to case basis.  </a:t>
            </a:r>
            <a:endParaRPr lang="en-US" sz="1300" dirty="0" smtClean="0"/>
          </a:p>
          <a:p>
            <a:pPr marL="285750" indent="-285750" algn="just">
              <a:buFont typeface="Arial" panose="020B0604020202020204" pitchFamily="34" charset="0"/>
              <a:buChar char="•"/>
            </a:pPr>
            <a:endParaRPr lang="en-US" sz="1300" dirty="0"/>
          </a:p>
        </p:txBody>
      </p:sp>
      <p:sp>
        <p:nvSpPr>
          <p:cNvPr id="3" name="Title 2"/>
          <p:cNvSpPr>
            <a:spLocks noGrp="1"/>
          </p:cNvSpPr>
          <p:nvPr>
            <p:ph type="title"/>
          </p:nvPr>
        </p:nvSpPr>
        <p:spPr/>
        <p:txBody>
          <a:bodyPr/>
          <a:lstStyle/>
          <a:p>
            <a:r>
              <a:rPr lang="en-US" dirty="0" smtClean="0"/>
              <a:t>Background</a:t>
            </a:r>
            <a:br>
              <a:rPr lang="en-US" dirty="0" smtClean="0"/>
            </a:br>
            <a:endParaRPr lang="en-IN" dirty="0"/>
          </a:p>
        </p:txBody>
      </p:sp>
      <p:sp>
        <p:nvSpPr>
          <p:cNvPr id="4" name="Text Placeholder 1"/>
          <p:cNvSpPr txBox="1">
            <a:spLocks/>
          </p:cNvSpPr>
          <p:nvPr/>
        </p:nvSpPr>
        <p:spPr>
          <a:xfrm>
            <a:off x="289153" y="611246"/>
            <a:ext cx="8371762" cy="757255"/>
          </a:xfrm>
          <a:prstGeom prst="rect">
            <a:avLst/>
          </a:prstGeom>
        </p:spPr>
        <p:txBody>
          <a:bodyPr/>
          <a:lstStyle>
            <a:lvl1pPr marL="0" indent="0" algn="l" defTabSz="862686" rtl="0" eaLnBrk="1" latinLnBrk="0" hangingPunct="1">
              <a:spcBef>
                <a:spcPts val="0"/>
              </a:spcBef>
              <a:spcAft>
                <a:spcPts val="944"/>
              </a:spcAft>
              <a:buSzPct val="100000"/>
              <a:buFont typeface="Arial" panose="020B0604020202020204" pitchFamily="34" charset="0"/>
              <a:buNone/>
              <a:defRPr sz="856" b="0" kern="1200">
                <a:solidFill>
                  <a:schemeClr val="tx1"/>
                </a:solidFill>
                <a:latin typeface="+mn-lt"/>
                <a:ea typeface="+mn-ea"/>
                <a:cs typeface="+mn-cs"/>
              </a:defRPr>
            </a:lvl1pPr>
            <a:lvl2pPr marL="0" indent="0" algn="l" defTabSz="862686" rtl="0" eaLnBrk="1" latinLnBrk="0" hangingPunct="1">
              <a:spcBef>
                <a:spcPts val="0"/>
              </a:spcBef>
              <a:spcAft>
                <a:spcPts val="944"/>
              </a:spcAft>
              <a:buClrTx/>
              <a:buSzPct val="100000"/>
              <a:buFont typeface="Arial"/>
              <a:buNone/>
              <a:defRPr lang="en-US" sz="856" b="1" kern="1200" dirty="0" smtClean="0">
                <a:solidFill>
                  <a:schemeClr val="tx1"/>
                </a:solidFill>
                <a:latin typeface="+mn-lt"/>
                <a:ea typeface="+mn-ea"/>
                <a:cs typeface="+mn-cs"/>
              </a:defRPr>
            </a:lvl2pPr>
            <a:lvl3pPr marL="166424" indent="-166424" algn="l" defTabSz="862686" rtl="0" eaLnBrk="1" latinLnBrk="0" hangingPunct="1">
              <a:spcBef>
                <a:spcPts val="0"/>
              </a:spcBef>
              <a:spcAft>
                <a:spcPts val="944"/>
              </a:spcAft>
              <a:buClrTx/>
              <a:buSzPct val="100000"/>
              <a:buFont typeface="Arial" panose="020B0604020202020204" pitchFamily="34" charset="0"/>
              <a:buChar char="•"/>
              <a:defRPr lang="en-US" sz="856" kern="1200" dirty="0" smtClean="0">
                <a:solidFill>
                  <a:schemeClr val="tx1"/>
                </a:solidFill>
                <a:latin typeface="+mn-lt"/>
                <a:ea typeface="+mn-ea"/>
                <a:cs typeface="+mn-cs"/>
              </a:defRPr>
            </a:lvl3pPr>
            <a:lvl4pPr marL="336244" indent="-166424" algn="l" defTabSz="862686" rtl="0" eaLnBrk="1" latinLnBrk="0" hangingPunct="1">
              <a:spcBef>
                <a:spcPts val="0"/>
              </a:spcBef>
              <a:spcAft>
                <a:spcPts val="944"/>
              </a:spcAft>
              <a:buClrTx/>
              <a:buSzPct val="100000"/>
              <a:buFont typeface="Verdana" panose="020B0604030504040204" pitchFamily="34" charset="0"/>
              <a:buChar char="−"/>
              <a:defRPr lang="en-US" sz="856" kern="1200" baseline="0" dirty="0" smtClean="0">
                <a:solidFill>
                  <a:schemeClr val="tx1"/>
                </a:solidFill>
                <a:latin typeface="+mn-lt"/>
                <a:ea typeface="+mn-ea"/>
                <a:cs typeface="+mn-cs"/>
              </a:defRPr>
            </a:lvl4pPr>
            <a:lvl5pPr marL="502668" indent="-166424" algn="l" defTabSz="753353" rtl="0" eaLnBrk="1" latinLnBrk="0" hangingPunct="1">
              <a:spcBef>
                <a:spcPts val="0"/>
              </a:spcBef>
              <a:spcAft>
                <a:spcPts val="944"/>
              </a:spcAft>
              <a:buClrTx/>
              <a:buSzPct val="100000"/>
              <a:buFont typeface="Verdana" panose="020B0604030504040204" pitchFamily="34" charset="0"/>
              <a:buChar char="−"/>
              <a:tabLst/>
              <a:defRPr lang="en-US" sz="856" kern="1200" baseline="0" dirty="0" smtClean="0">
                <a:solidFill>
                  <a:schemeClr val="tx1"/>
                </a:solidFill>
                <a:latin typeface="+mn-lt"/>
                <a:ea typeface="+mn-ea"/>
                <a:cs typeface="+mn-cs"/>
              </a:defRPr>
            </a:lvl5pPr>
            <a:lvl6pPr marL="502668" indent="-166424" algn="l" defTabSz="862686" rtl="0" eaLnBrk="1" latinLnBrk="0" hangingPunct="1">
              <a:spcBef>
                <a:spcPts val="0"/>
              </a:spcBef>
              <a:spcAft>
                <a:spcPts val="944"/>
              </a:spcAft>
              <a:buFont typeface="Verdana" panose="020B0604030504040204" pitchFamily="34" charset="0"/>
              <a:buChar char="−"/>
              <a:defRPr sz="1132" kern="1200" baseline="0">
                <a:solidFill>
                  <a:schemeClr val="tx1"/>
                </a:solidFill>
                <a:latin typeface="+mn-lt"/>
                <a:ea typeface="+mn-ea"/>
                <a:cs typeface="+mn-cs"/>
              </a:defRPr>
            </a:lvl6pPr>
            <a:lvl7pPr marL="502668" indent="-166424" algn="l" defTabSz="862686" rtl="0" eaLnBrk="1" latinLnBrk="0" hangingPunct="1">
              <a:spcBef>
                <a:spcPts val="0"/>
              </a:spcBef>
              <a:spcAft>
                <a:spcPts val="944"/>
              </a:spcAft>
              <a:buFont typeface="Verdana" panose="020B0604030504040204" pitchFamily="34" charset="0"/>
              <a:buChar char="−"/>
              <a:defRPr sz="1132" kern="1200">
                <a:solidFill>
                  <a:schemeClr val="tx1"/>
                </a:solidFill>
                <a:latin typeface="+mn-lt"/>
                <a:ea typeface="+mn-ea"/>
                <a:cs typeface="+mn-cs"/>
              </a:defRPr>
            </a:lvl7pPr>
            <a:lvl8pPr marL="502668" indent="-166424" algn="l" defTabSz="862686" rtl="0" eaLnBrk="1" latinLnBrk="0" hangingPunct="1">
              <a:spcBef>
                <a:spcPts val="0"/>
              </a:spcBef>
              <a:spcAft>
                <a:spcPts val="944"/>
              </a:spcAft>
              <a:buFont typeface="Verdana" panose="020B0604030504040204" pitchFamily="34" charset="0"/>
              <a:buChar char="−"/>
              <a:defRPr sz="1132" kern="1200" baseline="0">
                <a:solidFill>
                  <a:schemeClr val="tx1"/>
                </a:solidFill>
                <a:latin typeface="+mn-lt"/>
                <a:ea typeface="+mn-ea"/>
                <a:cs typeface="+mn-cs"/>
              </a:defRPr>
            </a:lvl8pPr>
            <a:lvl9pPr marL="502668" indent="-166424" algn="l" defTabSz="862686" rtl="0" eaLnBrk="1" latinLnBrk="0" hangingPunct="1">
              <a:spcBef>
                <a:spcPts val="0"/>
              </a:spcBef>
              <a:spcAft>
                <a:spcPts val="944"/>
              </a:spcAft>
              <a:buFont typeface="Verdana" panose="020B0604030504040204" pitchFamily="34" charset="0"/>
              <a:buChar char="−"/>
              <a:defRPr sz="1132" kern="1200" baseline="0">
                <a:solidFill>
                  <a:schemeClr val="tx1"/>
                </a:solidFill>
                <a:latin typeface="+mn-lt"/>
                <a:ea typeface="+mn-ea"/>
                <a:cs typeface="+mn-cs"/>
              </a:defRPr>
            </a:lvl9pPr>
          </a:lstStyle>
          <a:p>
            <a:pPr algn="just"/>
            <a:r>
              <a:rPr lang="en-US" sz="1710" dirty="0">
                <a:solidFill>
                  <a:schemeClr val="tx2"/>
                </a:solidFill>
              </a:rPr>
              <a:t>Validity of </a:t>
            </a:r>
            <a:r>
              <a:rPr lang="en-US" sz="1710" dirty="0" smtClean="0">
                <a:solidFill>
                  <a:schemeClr val="tx2"/>
                </a:solidFill>
              </a:rPr>
              <a:t>ICDS</a:t>
            </a:r>
            <a:endParaRPr lang="en-US" sz="1710" dirty="0">
              <a:solidFill>
                <a:schemeClr val="tx2"/>
              </a:solidFill>
            </a:endParaRPr>
          </a:p>
        </p:txBody>
      </p:sp>
    </p:spTree>
    <p:extLst>
      <p:ext uri="{BB962C8B-B14F-4D97-AF65-F5344CB8AC3E}">
        <p14:creationId xmlns:p14="http://schemas.microsoft.com/office/powerpoint/2010/main" xmlns="" val="151837211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1_Deloitte 16_9 onscreen">
  <a:themeElements>
    <a:clrScheme name="Deloitte colors">
      <a:dk1>
        <a:sysClr val="windowText" lastClr="000000"/>
      </a:dk1>
      <a:lt1>
        <a:sysClr val="window" lastClr="FFFFFF"/>
      </a:lt1>
      <a:dk2>
        <a:srgbClr val="53565A"/>
      </a:dk2>
      <a:lt2>
        <a:srgbClr val="D0D0CE"/>
      </a:lt2>
      <a:accent1>
        <a:srgbClr val="86BC25"/>
      </a:accent1>
      <a:accent2>
        <a:srgbClr val="046A38"/>
      </a:accent2>
      <a:accent3>
        <a:srgbClr val="62B5E5"/>
      </a:accent3>
      <a:accent4>
        <a:srgbClr val="012169"/>
      </a:accent4>
      <a:accent5>
        <a:srgbClr val="0097A9"/>
      </a:accent5>
      <a:accent6>
        <a:srgbClr val="75787B"/>
      </a:accent6>
      <a:hlink>
        <a:srgbClr val="00A3E0"/>
      </a:hlink>
      <a:folHlink>
        <a:srgbClr val="53565A"/>
      </a:folHlink>
    </a:clrScheme>
    <a:fontScheme name="Deloitte Powerpoint font">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accent3"/>
        </a:solidFill>
        <a:ln w="19050" algn="ctr">
          <a:noFill/>
          <a:miter lim="800000"/>
          <a:headEnd/>
          <a:tailEnd/>
        </a:ln>
      </a:spPr>
      <a:bodyPr wrap="square" lIns="88900" tIns="88900" rIns="88900" bIns="88900" rtlCol="0" anchor="ctr"/>
      <a:lstStyle>
        <a:defPPr>
          <a:lnSpc>
            <a:spcPct val="106000"/>
          </a:lnSpc>
          <a:buFont typeface="Wingdings 2" pitchFamily="18" charset="2"/>
          <a:buNone/>
          <a:defRPr sz="1600" b="1" dirty="0" smtClean="0">
            <a:solidFill>
              <a:schemeClr val="bg1"/>
            </a:solidFill>
          </a:defRPr>
        </a:defPPr>
      </a:lstStyle>
    </a:spDef>
    <a:lnDef>
      <a:spPr>
        <a:ln>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marL="203200" indent="-203200">
          <a:spcBef>
            <a:spcPts val="600"/>
          </a:spcBef>
          <a:buSzPct val="100000"/>
          <a:buFont typeface="Arial"/>
          <a:buChar char="�"/>
          <a:defRPr dirty="0" smtClean="0">
            <a:solidFill>
              <a:srgbClr val="313131"/>
            </a:solidFill>
          </a:defRPr>
        </a:defPPr>
      </a:lstStyle>
    </a:txDef>
  </a:objectDefaults>
  <a:extraClrSchemeLst/>
  <a:custClrLst>
    <a:custClr name="Green 7">
      <a:srgbClr val="2C5234"/>
    </a:custClr>
    <a:custClr name="Green 6">
      <a:srgbClr val="046A38"/>
    </a:custClr>
    <a:custClr name="Green 5">
      <a:srgbClr val="009A44"/>
    </a:custClr>
    <a:custClr name="Green 4">
      <a:srgbClr val="43B02A"/>
    </a:custClr>
    <a:custClr name="Deloitte Green">
      <a:srgbClr val="86BC25"/>
    </a:custClr>
    <a:custClr name="Green 2">
      <a:srgbClr val="C4D600"/>
    </a:custClr>
    <a:custClr name="Green 1">
      <a:srgbClr val="E3E48D"/>
    </a:custClr>
    <a:custClr name="Teal 7">
      <a:srgbClr val="004F59"/>
    </a:custClr>
    <a:custClr name="Teal 6">
      <a:srgbClr val="007680"/>
    </a:custClr>
    <a:custClr name="Teal 5">
      <a:srgbClr val="0097A9"/>
    </a:custClr>
    <a:custClr name="Teal 4">
      <a:srgbClr val="00ABAB"/>
    </a:custClr>
    <a:custClr name="Teal 3">
      <a:srgbClr val="6FC2B4"/>
    </a:custClr>
    <a:custClr name="Teal 2">
      <a:srgbClr val="9DD4CF"/>
    </a:custClr>
    <a:custClr name="Teal 1">
      <a:srgbClr val="DDEFE8"/>
    </a:custClr>
    <a:custClr name="Blue 7">
      <a:srgbClr val="041E42"/>
    </a:custClr>
    <a:custClr name="Blue 6">
      <a:srgbClr val="012169"/>
    </a:custClr>
    <a:custClr name="Blue 5">
      <a:srgbClr val="005587"/>
    </a:custClr>
    <a:custClr name="Blue 4">
      <a:srgbClr val="0076A8"/>
    </a:custClr>
    <a:custClr name="Blue 3">
      <a:srgbClr val="00A3E0"/>
    </a:custClr>
    <a:custClr name="Blue 2">
      <a:srgbClr val="62B5E5"/>
    </a:custClr>
    <a:custClr name="Blue 1">
      <a:srgbClr val="A0DCFF"/>
    </a:custClr>
    <a:custClr name="Cool Gray 11">
      <a:srgbClr val="53565A"/>
    </a:custClr>
    <a:custClr name="Cool Gray 10">
      <a:srgbClr val="63666A"/>
    </a:custClr>
    <a:custClr name="Cool Gray 9">
      <a:srgbClr val="75787B"/>
    </a:custClr>
    <a:custClr name="Cool Gray 7">
      <a:srgbClr val="97999B"/>
    </a:custClr>
    <a:custClr name="Cool Gray 6">
      <a:srgbClr val="A7A8AA"/>
    </a:custClr>
    <a:custClr name="Cool Gray 4">
      <a:srgbClr val="BBBCBC"/>
    </a:custClr>
    <a:custClr name="Cool Gray 2">
      <a:srgbClr val="D0D0CE"/>
    </a:custClr>
    <a:custClr name="White">
      <a:srgbClr val="FFFFFF"/>
    </a:custClr>
    <a:custClr name="Black">
      <a:srgbClr val="000000"/>
    </a:custClr>
    <a:custClr name="Red">
      <a:srgbClr val="DA291C"/>
    </a:custClr>
    <a:custClr name="Orange">
      <a:srgbClr val="ED8B00"/>
    </a:custClr>
    <a:custClr name="Yellow">
      <a:srgbClr val="FFCD00"/>
    </a:custClr>
  </a:custClrLst>
  <a:extLst>
    <a:ext uri="{05A4C25C-085E-4340-85A3-A5531E510DB2}">
      <thm15:themeFamily xmlns:thm15="http://schemas.microsoft.com/office/thememl/2012/main" xmlns="" name="Deloitte_4_3_Onscreen.potx" id="{300F3ED9-9C4C-4838-B157-107BB206E623}" vid="{ABD9136E-862F-4680-B56C-E8832C898BE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6F15E39275BC9429BDF834909B0711C" ma:contentTypeVersion="18" ma:contentTypeDescription="Create a new document." ma:contentTypeScope="" ma:versionID="6b45e45f95f50907e934c4cc6f62a3d1">
  <xsd:schema xmlns:xsd="http://www.w3.org/2001/XMLSchema" xmlns:xs="http://www.w3.org/2001/XMLSchema" xmlns:p="http://schemas.microsoft.com/office/2006/metadata/properties" xmlns:ns2="e1dc8297-a377-4cc2-87fa-902774afb31f" xmlns:ns3="97e24aee-94b4-4364-8e24-638fc2017ccc" xmlns:ns4="621e4b9e-8a38-445a-82bc-17e7c6fd3e57" targetNamespace="http://schemas.microsoft.com/office/2006/metadata/properties" ma:root="true" ma:fieldsID="bb5d888303a123e25dc5cb575eb73b64" ns2:_="" ns3:_="" ns4:_="">
    <xsd:import namespace="e1dc8297-a377-4cc2-87fa-902774afb31f"/>
    <xsd:import namespace="97e24aee-94b4-4364-8e24-638fc2017ccc"/>
    <xsd:import namespace="621e4b9e-8a38-445a-82bc-17e7c6fd3e57"/>
    <xsd:element name="properties">
      <xsd:complexType>
        <xsd:sequence>
          <xsd:element name="documentManagement">
            <xsd:complexType>
              <xsd:all>
                <xsd:element ref="ns2:Service_x0020_Line_x0020_Classification" minOccurs="0"/>
                <xsd:element ref="ns2:Keyword_x0028_s_x0029_" minOccurs="0"/>
                <xsd:element ref="ns2:Act_x002d_Rule_x002d_Treaty" minOccurs="0"/>
                <xsd:element ref="ns2:Section_x002d_Rule_x002d_Article" minOccurs="0"/>
                <xsd:element ref="ns2:Date" minOccurs="0"/>
                <xsd:element ref="ns2:Accounting_x0020_Year_x002d_Assesment_x0020_Year" minOccurs="0"/>
                <xsd:element ref="ns3:Issue" minOccurs="0"/>
                <xsd:element ref="ns2:Partner_x002d_Team" minOccurs="0"/>
                <xsd:element ref="ns2:Caveats" minOccurs="0"/>
                <xsd:element ref="ns2:Summary_x0020_Of_x0020_the_x0020_Idea" minOccurs="0"/>
                <xsd:element ref="ns3:Department" minOccurs="0"/>
                <xsd:element ref="ns4:TaxLibraryName" minOccurs="0"/>
                <xsd:element ref="ns4:Industry" minOccurs="0"/>
                <xsd:element ref="ns4: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1dc8297-a377-4cc2-87fa-902774afb31f" elementFormDefault="qualified">
    <xsd:import namespace="http://schemas.microsoft.com/office/2006/documentManagement/types"/>
    <xsd:import namespace="http://schemas.microsoft.com/office/infopath/2007/PartnerControls"/>
    <xsd:element name="Service_x0020_Line_x0020_Classification" ma:index="1" nillable="true" ma:displayName="Service Line Classification" ma:internalName="Service_x0020_Line_x0020_Classification">
      <xsd:simpleType>
        <xsd:restriction base="dms:Note">
          <xsd:maxLength value="255"/>
        </xsd:restriction>
      </xsd:simpleType>
    </xsd:element>
    <xsd:element name="Keyword_x0028_s_x0029_" ma:index="2" nillable="true" ma:displayName="Keyword(s)" ma:internalName="Keyword_x0028_s_x0029_">
      <xsd:simpleType>
        <xsd:restriction base="dms:Note">
          <xsd:maxLength value="255"/>
        </xsd:restriction>
      </xsd:simpleType>
    </xsd:element>
    <xsd:element name="Act_x002d_Rule_x002d_Treaty" ma:index="4" nillable="true" ma:displayName="Act-Rule-Treaty" ma:internalName="Act_x002d_Rule_x002d_Treaty">
      <xsd:simpleType>
        <xsd:restriction base="dms:Note">
          <xsd:maxLength value="255"/>
        </xsd:restriction>
      </xsd:simpleType>
    </xsd:element>
    <xsd:element name="Section_x002d_Rule_x002d_Article" ma:index="5" nillable="true" ma:displayName="Section-Rule-Article" ma:internalName="Section_x002d_Rule_x002d_Article">
      <xsd:simpleType>
        <xsd:restriction base="dms:Note">
          <xsd:maxLength value="255"/>
        </xsd:restriction>
      </xsd:simpleType>
    </xsd:element>
    <xsd:element name="Date" ma:index="6" nillable="true" ma:displayName="Date" ma:internalName="Date">
      <xsd:simpleType>
        <xsd:restriction base="dms:Note">
          <xsd:maxLength value="255"/>
        </xsd:restriction>
      </xsd:simpleType>
    </xsd:element>
    <xsd:element name="Accounting_x0020_Year_x002d_Assesment_x0020_Year" ma:index="7" nillable="true" ma:displayName="Accounting Year-Assesment Year" ma:internalName="Accounting_x0020_Year_x002d_Assesment_x0020_Year">
      <xsd:simpleType>
        <xsd:restriction base="dms:Note">
          <xsd:maxLength value="255"/>
        </xsd:restriction>
      </xsd:simpleType>
    </xsd:element>
    <xsd:element name="Partner_x002d_Team" ma:index="9" nillable="true" ma:displayName="Partner-Team" ma:internalName="Partner_x002d_Team">
      <xsd:simpleType>
        <xsd:restriction base="dms:Note">
          <xsd:maxLength value="255"/>
        </xsd:restriction>
      </xsd:simpleType>
    </xsd:element>
    <xsd:element name="Caveats" ma:index="10" nillable="true" ma:displayName="Caveats" ma:internalName="Caveats">
      <xsd:simpleType>
        <xsd:restriction base="dms:Note">
          <xsd:maxLength value="255"/>
        </xsd:restriction>
      </xsd:simpleType>
    </xsd:element>
    <xsd:element name="Summary_x0020_Of_x0020_the_x0020_Idea" ma:index="11" nillable="true" ma:displayName="Summary Of the Idea" ma:internalName="Summary_x0020_Of_x0020_the_x0020_Idea">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7e24aee-94b4-4364-8e24-638fc2017ccc" elementFormDefault="qualified">
    <xsd:import namespace="http://schemas.microsoft.com/office/2006/documentManagement/types"/>
    <xsd:import namespace="http://schemas.microsoft.com/office/infopath/2007/PartnerControls"/>
    <xsd:element name="Issue" ma:index="8" nillable="true" ma:displayName="Issue" ma:internalName="Issue">
      <xsd:simpleType>
        <xsd:restriction base="dms:Note">
          <xsd:maxLength value="255"/>
        </xsd:restriction>
      </xsd:simpleType>
    </xsd:element>
    <xsd:element name="Department" ma:index="18" nillable="true" ma:displayName="Department" ma:hidden="true" ma:internalName="Department" ma:readOnly="fals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21e4b9e-8a38-445a-82bc-17e7c6fd3e57" elementFormDefault="qualified">
    <xsd:import namespace="http://schemas.microsoft.com/office/2006/documentManagement/types"/>
    <xsd:import namespace="http://schemas.microsoft.com/office/infopath/2007/PartnerControls"/>
    <xsd:element name="TaxLibraryName" ma:index="20" nillable="true" ma:displayName="TaxLibraryName" ma:default="DT-Ideas and Solutions" ma:internalName="TaxLibraryName">
      <xsd:simpleType>
        <xsd:restriction base="dms:Text">
          <xsd:maxLength value="255"/>
        </xsd:restriction>
      </xsd:simpleType>
    </xsd:element>
    <xsd:element name="Industry" ma:index="21" nillable="true" ma:displayName="Industry" ma:internalName="Industry">
      <xsd:simpleType>
        <xsd:restriction base="dms:Text">
          <xsd:maxLength value="255"/>
        </xsd:restriction>
      </xsd:simpleType>
    </xsd:element>
    <xsd:element name="SharedWithUsers" ma:index="22"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17" ma:displayName="Content Type"/>
        <xsd:element ref="dc:title" minOccurs="0" maxOccurs="1" ma:displayName="Title"/>
        <xsd:element ref="dc:subject" minOccurs="0" maxOccurs="1" ma:index="3" ma:displayName="Subject"/>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Department xmlns="97e24aee-94b4-4364-8e24-638fc2017ccc" xsi:nil="true"/>
    <Industry xmlns="621e4b9e-8a38-445a-82bc-17e7c6fd3e57" xsi:nil="true"/>
    <Act_x002d_Rule_x002d_Treaty xmlns="e1dc8297-a377-4cc2-87fa-902774afb31f">ICDS</Act_x002d_Rule_x002d_Treaty>
    <Partner_x002d_Team xmlns="e1dc8297-a377-4cc2-87fa-902774afb31f">Radhakishan Rawal and Rakhi Modi</Partner_x002d_Team>
    <Caveats xmlns="e1dc8297-a377-4cc2-87fa-902774afb31f" xsi:nil="true"/>
    <Service_x0020_Line_x0020_Classification xmlns="e1dc8297-a377-4cc2-87fa-902774afb31f" xsi:nil="true"/>
    <Accounting_x0020_Year_x002d_Assesment_x0020_Year xmlns="e1dc8297-a377-4cc2-87fa-902774afb31f" xsi:nil="true"/>
    <Keyword_x0028_s_x0029_ xmlns="e1dc8297-a377-4cc2-87fa-902774afb31f">ICDS - Application of principles laid down by Delhi HC</Keyword_x0028_s_x0029_>
    <Issue xmlns="97e24aee-94b4-4364-8e24-638fc2017ccc" xsi:nil="true"/>
    <Summary_x0020_Of_x0020_the_x0020_Idea xmlns="e1dc8297-a377-4cc2-87fa-902774afb31f" xsi:nil="true"/>
    <TaxLibraryName xmlns="621e4b9e-8a38-445a-82bc-17e7c6fd3e57">DT-Ideas and Solutions</TaxLibraryName>
    <Section_x002d_Rule_x002d_Article xmlns="e1dc8297-a377-4cc2-87fa-902774afb31f" xsi:nil="true"/>
    <Date xmlns="e1dc8297-a377-4cc2-87fa-902774afb31f">17 April 2018</Date>
  </documentManagement>
</p:properties>
</file>

<file path=customXml/itemProps1.xml><?xml version="1.0" encoding="utf-8"?>
<ds:datastoreItem xmlns:ds="http://schemas.openxmlformats.org/officeDocument/2006/customXml" ds:itemID="{42D1D3DB-1C5B-40C9-A3C9-13AFE632D44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1dc8297-a377-4cc2-87fa-902774afb31f"/>
    <ds:schemaRef ds:uri="97e24aee-94b4-4364-8e24-638fc2017ccc"/>
    <ds:schemaRef ds:uri="621e4b9e-8a38-445a-82bc-17e7c6fd3e5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5A94476-DCC5-4759-96EE-E107D111F436}">
  <ds:schemaRefs>
    <ds:schemaRef ds:uri="http://schemas.microsoft.com/sharepoint/v3/contenttype/forms"/>
  </ds:schemaRefs>
</ds:datastoreItem>
</file>

<file path=customXml/itemProps3.xml><?xml version="1.0" encoding="utf-8"?>
<ds:datastoreItem xmlns:ds="http://schemas.openxmlformats.org/officeDocument/2006/customXml" ds:itemID="{430687E0-BED8-4E4B-A601-ED2EFC218D35}">
  <ds:schemaRefs>
    <ds:schemaRef ds:uri="http://schemas.microsoft.com/office/2006/documentManagement/types"/>
    <ds:schemaRef ds:uri="621e4b9e-8a38-445a-82bc-17e7c6fd3e57"/>
    <ds:schemaRef ds:uri="http://purl.org/dc/elements/1.1/"/>
    <ds:schemaRef ds:uri="http://schemas.microsoft.com/office/2006/metadata/properties"/>
    <ds:schemaRef ds:uri="http://schemas.microsoft.com/office/infopath/2007/PartnerControls"/>
    <ds:schemaRef ds:uri="http://purl.org/dc/terms/"/>
    <ds:schemaRef ds:uri="http://schemas.openxmlformats.org/package/2006/metadata/core-properties"/>
    <ds:schemaRef ds:uri="97e24aee-94b4-4364-8e24-638fc2017ccc"/>
    <ds:schemaRef ds:uri="e1dc8297-a377-4cc2-87fa-902774afb31f"/>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18865</TotalTime>
  <Words>9365</Words>
  <Application>Microsoft Office PowerPoint</Application>
  <PresentationFormat>On-screen Show (4:3)</PresentationFormat>
  <Paragraphs>837</Paragraphs>
  <Slides>67</Slides>
  <Notes>20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67</vt:i4>
      </vt:variant>
    </vt:vector>
  </HeadingPairs>
  <TitlesOfParts>
    <vt:vector size="69" baseType="lpstr">
      <vt:lpstr>1_Deloitte 16_9 onscreen</vt:lpstr>
      <vt:lpstr>think-cell Slide</vt:lpstr>
      <vt:lpstr>Slide 1</vt:lpstr>
      <vt:lpstr>Contents</vt:lpstr>
      <vt:lpstr>Background</vt:lpstr>
      <vt:lpstr>Background</vt:lpstr>
      <vt:lpstr>Background</vt:lpstr>
      <vt:lpstr>Background</vt:lpstr>
      <vt:lpstr>Background</vt:lpstr>
      <vt:lpstr>Background</vt:lpstr>
      <vt:lpstr>Background </vt:lpstr>
      <vt:lpstr>Background</vt:lpstr>
      <vt:lpstr>Background</vt:lpstr>
      <vt:lpstr>ICDS I: Accounting Policies</vt:lpstr>
      <vt:lpstr>ICDS I: Accounting Policies</vt:lpstr>
      <vt:lpstr>ICDS I: Accounting Policies</vt:lpstr>
      <vt:lpstr>ICDS I: Accounting Policies</vt:lpstr>
      <vt:lpstr>ICDS I – accounting policies</vt:lpstr>
      <vt:lpstr>ICDS I – accounting policies</vt:lpstr>
      <vt:lpstr>ICDS II: Inventories</vt:lpstr>
      <vt:lpstr>ICDS II: Inventories</vt:lpstr>
      <vt:lpstr>ICDS II: Inventories</vt:lpstr>
      <vt:lpstr>ICDS II: Inventories</vt:lpstr>
      <vt:lpstr>ICDS II – valuation of inventories</vt:lpstr>
      <vt:lpstr>ICDS II – valuation of inventories</vt:lpstr>
      <vt:lpstr>ICDS II – valuation of inventories</vt:lpstr>
      <vt:lpstr>ICDS III: Construction Contract </vt:lpstr>
      <vt:lpstr>ICDS III: Construction Contract</vt:lpstr>
      <vt:lpstr>ICDS III: Construction Contract</vt:lpstr>
      <vt:lpstr>ICDS III: Construction Contract</vt:lpstr>
      <vt:lpstr>ICDS III – construction contract</vt:lpstr>
      <vt:lpstr>ICDS IV: Revenue Recognition </vt:lpstr>
      <vt:lpstr>ICDS IV: Revenue Recognition</vt:lpstr>
      <vt:lpstr>ICDS IV – revenue recognition</vt:lpstr>
      <vt:lpstr>ICDS IV: Revenue Recognition</vt:lpstr>
      <vt:lpstr>ICDS IV: Revenue Recognition</vt:lpstr>
      <vt:lpstr>ICDS IV – revenue recognition</vt:lpstr>
      <vt:lpstr>ICDS V: Tangible Fixed Assets</vt:lpstr>
      <vt:lpstr>ICDS V: Tangible Fixed Assets</vt:lpstr>
      <vt:lpstr>ICDS V: Tangible Fixed Assets</vt:lpstr>
      <vt:lpstr>ICDS VI: Effects of changes in       foreign exchange rates</vt:lpstr>
      <vt:lpstr>ICDS VI: Effects of changes in foreign exchange rates</vt:lpstr>
      <vt:lpstr>ICDS VI: Effects of changes in foreign exchange rates</vt:lpstr>
      <vt:lpstr>ICDS VI –foreign exchange fluctuations</vt:lpstr>
      <vt:lpstr>ICDS VI –foreign exchange fluctuations</vt:lpstr>
      <vt:lpstr>ICDS VI –foreign exchange fluctuations</vt:lpstr>
      <vt:lpstr>ICDS VII: Government Grants</vt:lpstr>
      <vt:lpstr>ICDS VII: Government grants</vt:lpstr>
      <vt:lpstr>ICDS VII: Government grants</vt:lpstr>
      <vt:lpstr>ICDS VII: Government grants</vt:lpstr>
      <vt:lpstr>ICDS VIII: Securities</vt:lpstr>
      <vt:lpstr>ICDS VIII: Securities</vt:lpstr>
      <vt:lpstr>ICDS VIII: Securities</vt:lpstr>
      <vt:lpstr>ICDS VIII: Securities</vt:lpstr>
      <vt:lpstr>ICDS IX: Borrowing Costs</vt:lpstr>
      <vt:lpstr>ICDS IX: Borrowing costs</vt:lpstr>
      <vt:lpstr>ICDS IX: Borrowing costs</vt:lpstr>
      <vt:lpstr>ICDS IX: Borrowing costs</vt:lpstr>
      <vt:lpstr>ICDS IX – borrowing costs</vt:lpstr>
      <vt:lpstr>ICDS IX – borrowing costs</vt:lpstr>
      <vt:lpstr>ICDS IX – borrowing costs</vt:lpstr>
      <vt:lpstr>ICDS X: Provisions, Contingent      asset and liabilities</vt:lpstr>
      <vt:lpstr>ICDS X: Provisions, contingent liabilities and contingent assets</vt:lpstr>
      <vt:lpstr>ICDS X: Provisions</vt:lpstr>
      <vt:lpstr>ICDS X – Provisions, Contingent Liabilities and Contingent Assets</vt:lpstr>
      <vt:lpstr>ICDS X – Provisions, Contingent Liabilities and Contingent Assets</vt:lpstr>
      <vt:lpstr>Questions</vt:lpstr>
      <vt:lpstr>Slide 66</vt:lpstr>
      <vt:lpstr>Slide 67</vt:lpstr>
    </vt:vector>
  </TitlesOfParts>
  <Company>Deloitte Touche Tohmatsu Services,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ICDS - Application of principles laid down by Delhi HC</dc:subject>
  <dc:creator>Parikh, Sagar (IN - Pune)</dc:creator>
  <cp:lastModifiedBy>COM-4</cp:lastModifiedBy>
  <cp:revision>1414</cp:revision>
  <cp:lastPrinted>2018-09-04T11:29:12Z</cp:lastPrinted>
  <dcterms:created xsi:type="dcterms:W3CDTF">2016-07-11T11:20:53Z</dcterms:created>
  <dcterms:modified xsi:type="dcterms:W3CDTF">2018-09-07T04:48:22Z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0x01010006F15E39275BC9429BDF834909B0711C</vt:lpwstr>
  </property>
</Properties>
</file>